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Lst>
  <p:sldSz cx="9144000" cy="6858000" type="screen4x3"/>
  <p:notesSz cx="7102475" cy="9388475"/>
  <p:embeddedFontLst>
    <p:embeddedFont>
      <p:font typeface="Arial Narrow" panose="020B06060202020A0204" pitchFamily="34" charset="0"/>
      <p:regular r:id="rId124"/>
      <p:bold r:id="rId125"/>
      <p:italic r:id="rId126"/>
      <p:boldItalic r:id="rId127"/>
    </p:embeddedFont>
    <p:embeddedFont>
      <p:font typeface="Cambria" panose="02040503050406030204" pitchFamily="18" charset="0"/>
      <p:regular r:id="rId128"/>
      <p:bold r:id="rId129"/>
      <p:italic r:id="rId130"/>
      <p:boldItalic r:id="rId131"/>
    </p:embeddedFont>
    <p:embeddedFont>
      <p:font typeface="Comic Sans MS" panose="030F0702030302020204" pitchFamily="66" charset="0"/>
      <p:regular r:id="rId132"/>
      <p:bold r:id="rId133"/>
      <p:italic r:id="rId134"/>
      <p:boldItalic r:id="rId135"/>
    </p:embeddedFont>
    <p:embeddedFont>
      <p:font typeface="Georgia" panose="02040502050405020303" pitchFamily="18" charset="0"/>
      <p:regular r:id="rId136"/>
      <p:bold r:id="rId137"/>
      <p:italic r:id="rId138"/>
      <p:boldItalic r:id="rId139"/>
    </p:embeddedFont>
    <p:embeddedFont>
      <p:font typeface="Lato" panose="020F0502020204030203" pitchFamily="34" charset="0"/>
      <p:regular r:id="rId140"/>
      <p:bold r:id="rId141"/>
      <p:italic r:id="rId142"/>
      <p:boldItalic r:id="rId143"/>
    </p:embeddedFont>
    <p:embeddedFont>
      <p:font typeface="Libre Franklin" pitchFamily="2" charset="0"/>
      <p:regular r:id="rId144"/>
      <p:bold r:id="rId145"/>
      <p:italic r:id="rId146"/>
      <p:boldItalic r:id="rId147"/>
    </p:embeddedFont>
    <p:embeddedFont>
      <p:font typeface="Tahoma" panose="020B0604030504040204" pitchFamily="34" charset="0"/>
      <p:regular r:id="rId148"/>
      <p:bold r:id="rId149"/>
    </p:embeddedFont>
    <p:embeddedFont>
      <p:font typeface="Trebuchet MS" panose="020B0603020202020204" pitchFamily="34" charset="0"/>
      <p:regular r:id="rId150"/>
      <p:bold r:id="rId151"/>
      <p:italic r:id="rId152"/>
      <p:boldItalic r:id="rId1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6">
          <p15:clr>
            <a:srgbClr val="A4A3A4"/>
          </p15:clr>
        </p15:guide>
        <p15:guide id="2" pos="22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A3656A7-86DB-4FF4-A1F1-66975908B196}">
  <a:tblStyle styleId="{CA3656A7-86DB-4FF4-A1F1-66975908B19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2880"/>
      </p:guideLst>
    </p:cSldViewPr>
  </p:slideViewPr>
  <p:notesViewPr>
    <p:cSldViewPr snapToGrid="0">
      <p:cViewPr varScale="1">
        <p:scale>
          <a:sx n="100" d="100"/>
          <a:sy n="100" d="100"/>
        </p:scale>
        <p:origin x="0" y="0"/>
      </p:cViewPr>
      <p:guideLst>
        <p:guide orient="horz" pos="2956"/>
        <p:guide pos="2237"/>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font" Target="fonts/font15.fntdata"/><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font" Target="fonts/font5.fntdata"/><Relationship Id="rId149" Type="http://schemas.openxmlformats.org/officeDocument/2006/relationships/font" Target="fonts/font26.fntdata"/><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font" Target="fonts/font16.fntdata"/><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font" Target="fonts/font27.fntdata"/><Relationship Id="rId155"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font" Target="fonts/font1.fntdata"/><Relationship Id="rId129" Type="http://schemas.openxmlformats.org/officeDocument/2006/relationships/font" Target="fonts/font6.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font" Target="fonts/font17.fntdata"/><Relationship Id="rId145" Type="http://schemas.openxmlformats.org/officeDocument/2006/relationships/font" Target="fonts/font22.fntdata"/><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font" Target="fonts/font7.fntdata"/><Relationship Id="rId135" Type="http://schemas.openxmlformats.org/officeDocument/2006/relationships/font" Target="fonts/font12.fntdata"/><Relationship Id="rId151" Type="http://schemas.openxmlformats.org/officeDocument/2006/relationships/font" Target="fonts/font28.fntdata"/><Relationship Id="rId156"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font" Target="fonts/font2.fntdata"/><Relationship Id="rId141" Type="http://schemas.openxmlformats.org/officeDocument/2006/relationships/font" Target="fonts/font18.fntdata"/><Relationship Id="rId146" Type="http://schemas.openxmlformats.org/officeDocument/2006/relationships/font" Target="fonts/font23.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8.fntdata"/><Relationship Id="rId136" Type="http://schemas.openxmlformats.org/officeDocument/2006/relationships/font" Target="fonts/font13.fntdata"/><Relationship Id="rId15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font" Target="fonts/font29.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3.fntdata"/><Relationship Id="rId147" Type="http://schemas.openxmlformats.org/officeDocument/2006/relationships/font" Target="fonts/font2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font" Target="fonts/font19.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font" Target="fonts/font9.fntdata"/><Relationship Id="rId153" Type="http://schemas.openxmlformats.org/officeDocument/2006/relationships/font" Target="fonts/font30.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font" Target="fonts/font20.fntdata"/><Relationship Id="rId148" Type="http://schemas.openxmlformats.org/officeDocument/2006/relationships/font" Target="fonts/font25.fntdata"/><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10.fntdata"/><Relationship Id="rId154" Type="http://schemas.openxmlformats.org/officeDocument/2006/relationships/presProps" Target="pres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notesMaster" Target="notesMasters/notesMaster1.xml"/><Relationship Id="rId144" Type="http://schemas.openxmlformats.org/officeDocument/2006/relationships/font" Target="fonts/font21.fntdata"/><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8163" cy="469900"/>
          </a:xfrm>
          <a:prstGeom prst="rect">
            <a:avLst/>
          </a:prstGeom>
          <a:noFill/>
          <a:ln>
            <a:noFill/>
          </a:ln>
        </p:spPr>
        <p:txBody>
          <a:bodyPr spcFirstLastPara="1" wrap="square" lIns="94900" tIns="47450" rIns="94900" bIns="4745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2725" y="0"/>
            <a:ext cx="3078163" cy="469900"/>
          </a:xfrm>
          <a:prstGeom prst="rect">
            <a:avLst/>
          </a:prstGeom>
          <a:noFill/>
          <a:ln>
            <a:noFill/>
          </a:ln>
        </p:spPr>
        <p:txBody>
          <a:bodyPr spcFirstLastPara="1" wrap="square" lIns="94900" tIns="47450" rIns="94900" bIns="4745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916988"/>
            <a:ext cx="3078163" cy="469900"/>
          </a:xfrm>
          <a:prstGeom prst="rect">
            <a:avLst/>
          </a:prstGeom>
          <a:noFill/>
          <a:ln>
            <a:noFill/>
          </a:ln>
        </p:spPr>
        <p:txBody>
          <a:bodyPr spcFirstLastPara="1" wrap="square" lIns="94900" tIns="47450" rIns="94900" bIns="4745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3" Type="http://schemas.openxmlformats.org/officeDocument/2006/relationships/hyperlink" Target="https://www.educatingforamericandemocracy.org/educator-resources/?sword=&amp;grade-level%5b%5d=230#popup-ead-post-7836" TargetMode="External"/><Relationship Id="rId2" Type="http://schemas.openxmlformats.org/officeDocument/2006/relationships/slide" Target="../slides/slide100.xml"/><Relationship Id="rId1" Type="http://schemas.openxmlformats.org/officeDocument/2006/relationships/notesMaster" Target="../notesMasters/notesMaster1.xml"/><Relationship Id="rId4" Type="http://schemas.openxmlformats.org/officeDocument/2006/relationships/hyperlink" Target="https://america250.org/fieldtrip" TargetMode="Externa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3" Type="http://schemas.openxmlformats.org/officeDocument/2006/relationships/hyperlink" Target="https://civiced.rutgers.edu/nj-lessons" TargetMode="External"/><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3" Type="http://schemas.openxmlformats.org/officeDocument/2006/relationships/hyperlink" Target="https://civiced.rutgers/edu/njlessons.html" TargetMode="External"/><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3" Type="http://schemas.openxmlformats.org/officeDocument/2006/relationships/hyperlink" Target="https://youtu.be/YL4hkHAa85o" TargetMode="External"/><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ducatingforamericandemocracy.org/educator-resources/?sword=&amp;grade-level%5b%5d=229#popup-ead-post-7004"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3" Type="http://schemas.openxmlformats.org/officeDocument/2006/relationships/hyperlink" Target="http://video.pbs.org/video/2181724307/" TargetMode="External"/><Relationship Id="rId2" Type="http://schemas.openxmlformats.org/officeDocument/2006/relationships/slide" Target="../slides/slide115.xml"/><Relationship Id="rId1" Type="http://schemas.openxmlformats.org/officeDocument/2006/relationships/notesMaster" Target="../notesMasters/notesMaster1.xml"/><Relationship Id="rId4" Type="http://schemas.openxmlformats.org/officeDocument/2006/relationships/hyperlink" Target="http://7stepstofreedom.wordpress.com/2011/07/28/abigail-goodwin/" TargetMode="Externa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3" Type="http://schemas.openxmlformats.org/officeDocument/2006/relationships/hyperlink" Target="http://civiced.rutgers.edu/" TargetMode="External"/><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educatingforamericandemocracy.org/educator-resources/?sword=&amp;grade-level%5b%5d=229#popup-ead-post-6387"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icivics.org/search-results?keywords=Hey%2C+King%2C+get+off+our+backs&amp;type=All"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civiced.rutgers.edu/nj-lessons"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www.njleg.state.nj.us/districts/njmap210.html"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njleg.state.nj.us/" TargetMode="External"/><Relationship Id="rId2" Type="http://schemas.openxmlformats.org/officeDocument/2006/relationships/slide" Target="../slides/slide41.xml"/><Relationship Id="rId1" Type="http://schemas.openxmlformats.org/officeDocument/2006/relationships/notesMaster" Target="../notesMasters/notesMaster1.xml"/><Relationship Id="rId4" Type="http://schemas.openxmlformats.org/officeDocument/2006/relationships/hyperlink" Target="https://www.njstatehousetours.org/101/Teachers" TargetMode="Externa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njcourts.gov/public/student-resources" TargetMode="External"/><Relationship Id="rId2" Type="http://schemas.openxmlformats.org/officeDocument/2006/relationships/slide" Target="../slides/slide43.xml"/><Relationship Id="rId1" Type="http://schemas.openxmlformats.org/officeDocument/2006/relationships/notesMaster" Target="../notesMasters/notesMaster1.xml"/><Relationship Id="rId4" Type="http://schemas.openxmlformats.org/officeDocument/2006/relationships/hyperlink" Target="https://www.njcourts.gov/public/museum--"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civiced.rutgers.edu/nj-lessons"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3" Type="http://schemas.openxmlformats.org/officeDocument/2006/relationships/hyperlink" Target="https://www.educatingforamericandemocracy.org/educator-resources/?sword=&amp;grade-level%5b%5d=230#popup-ead-post-7806" TargetMode="External"/><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3" Type="http://schemas.openxmlformats.org/officeDocument/2006/relationships/hyperlink" Target="https://www.educatingforamericandemocracy.org/educator-resources/?sword=&amp;grade-level%5b%5d=229#popup-ead-post-7005" TargetMode="External"/><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a:t>
            </a:fld>
            <a:endParaRPr sz="1200" b="0" i="0" u="none" strike="noStrike" cap="none">
              <a:solidFill>
                <a:schemeClr val="dk1"/>
              </a:solidFill>
              <a:latin typeface="Arial"/>
              <a:ea typeface="Arial"/>
              <a:cs typeface="Arial"/>
              <a:sym typeface="Arial"/>
            </a:endParaRPr>
          </a:p>
        </p:txBody>
      </p:sp>
      <p:sp>
        <p:nvSpPr>
          <p:cNvPr id="86" name="Google Shape;86;p1: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7" name="Google Shape;87;p1:notes"/>
          <p:cNvSpPr txBox="1">
            <a:spLocks noGrp="1"/>
          </p:cNvSpPr>
          <p:nvPr>
            <p:ph type="body" idx="1"/>
          </p:nvPr>
        </p:nvSpPr>
        <p:spPr>
          <a:xfrm>
            <a:off x="503237" y="4460874"/>
            <a:ext cx="6324599" cy="4456113"/>
          </a:xfrm>
          <a:prstGeom prst="rect">
            <a:avLst/>
          </a:prstGeom>
          <a:noFill/>
          <a:ln>
            <a:noFill/>
          </a:ln>
        </p:spPr>
        <p:txBody>
          <a:bodyPr spcFirstLastPara="1" wrap="square" lIns="94900" tIns="47450" rIns="94900" bIns="47450" anchor="t" anchorCtr="0">
            <a:noAutofit/>
          </a:bodyPr>
          <a:lstStyle/>
          <a:p>
            <a:pPr marL="0" lvl="0" indent="0" algn="l" rtl="0">
              <a:spcBef>
                <a:spcPts val="45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2: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66" name="Google Shape;166;p12: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450"/>
              </a:spcBef>
              <a:spcAft>
                <a:spcPts val="0"/>
              </a:spcAft>
              <a:buNone/>
            </a:pPr>
            <a:endParaRPr sz="1500"/>
          </a:p>
        </p:txBody>
      </p:sp>
      <p:sp>
        <p:nvSpPr>
          <p:cNvPr id="167" name="Google Shape;167;p12: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p105: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55" name="Google Shape;955;p105:notes"/>
          <p:cNvSpPr txBox="1">
            <a:spLocks noGrp="1"/>
          </p:cNvSpPr>
          <p:nvPr>
            <p:ph type="body" idx="1"/>
          </p:nvPr>
        </p:nvSpPr>
        <p:spPr>
          <a:xfrm>
            <a:off x="236537" y="4346576"/>
            <a:ext cx="6629399" cy="480536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t>So one way to conclude your grade 3-5 civics class (along with having students do a project) might be to ask what American values are?</a:t>
            </a:r>
            <a:endParaRPr/>
          </a:p>
          <a:p>
            <a:pPr marL="0" lvl="0" indent="0" algn="l" rtl="0">
              <a:spcBef>
                <a:spcPts val="150"/>
              </a:spcBef>
              <a:spcAft>
                <a:spcPts val="0"/>
              </a:spcAft>
              <a:buNone/>
            </a:pPr>
            <a:endParaRPr sz="500"/>
          </a:p>
          <a:p>
            <a:pPr marL="0" lvl="0" indent="0" algn="l" rtl="0">
              <a:spcBef>
                <a:spcPts val="450"/>
              </a:spcBef>
              <a:spcAft>
                <a:spcPts val="0"/>
              </a:spcAft>
              <a:buNone/>
            </a:pPr>
            <a:r>
              <a:rPr lang="en-US" sz="1500"/>
              <a:t>What would you suggest are core American values? DO IT</a:t>
            </a:r>
            <a:endParaRPr/>
          </a:p>
          <a:p>
            <a:pPr marL="0" lvl="0" indent="0" algn="l" rtl="0">
              <a:spcBef>
                <a:spcPts val="150"/>
              </a:spcBef>
              <a:spcAft>
                <a:spcPts val="0"/>
              </a:spcAft>
              <a:buNone/>
            </a:pPr>
            <a:endParaRPr sz="500"/>
          </a:p>
          <a:p>
            <a:pPr marL="0" lvl="0" indent="0" algn="l" rtl="0">
              <a:spcBef>
                <a:spcPts val="450"/>
              </a:spcBef>
              <a:spcAft>
                <a:spcPts val="0"/>
              </a:spcAft>
              <a:buNone/>
            </a:pPr>
            <a:r>
              <a:rPr lang="en-US" sz="1500"/>
              <a:t>Click and show: </a:t>
            </a:r>
            <a:endParaRPr/>
          </a:p>
          <a:p>
            <a:pPr marL="285750" lvl="0" indent="-285750" algn="l" rtl="0">
              <a:spcBef>
                <a:spcPts val="450"/>
              </a:spcBef>
              <a:spcAft>
                <a:spcPts val="0"/>
              </a:spcAft>
              <a:buClr>
                <a:schemeClr val="dk1"/>
              </a:buClr>
              <a:buSzPts val="1500"/>
              <a:buFont typeface="Arial"/>
              <a:buChar char="•"/>
            </a:pPr>
            <a:r>
              <a:rPr lang="en-US" sz="1500"/>
              <a:t>Democracy, Limited Government, Rights, Responsibilities, Fairness</a:t>
            </a:r>
            <a:endParaRPr/>
          </a:p>
          <a:p>
            <a:pPr marL="0" lvl="0" indent="0" algn="l" rtl="0">
              <a:spcBef>
                <a:spcPts val="150"/>
              </a:spcBef>
              <a:spcAft>
                <a:spcPts val="0"/>
              </a:spcAft>
              <a:buNone/>
            </a:pPr>
            <a:endParaRPr sz="500"/>
          </a:p>
          <a:p>
            <a:pPr marL="0" lvl="0" indent="0" algn="l" rtl="0">
              <a:spcBef>
                <a:spcPts val="450"/>
              </a:spcBef>
              <a:spcAft>
                <a:spcPts val="0"/>
              </a:spcAft>
              <a:buNone/>
            </a:pPr>
            <a:r>
              <a:rPr lang="en-US" sz="1500"/>
              <a:t>Then discuss the possibility that if we look at our history, students might also consider:</a:t>
            </a:r>
            <a:endParaRPr/>
          </a:p>
          <a:p>
            <a:pPr marL="0" lvl="0" indent="0" algn="l" rtl="0">
              <a:spcBef>
                <a:spcPts val="450"/>
              </a:spcBef>
              <a:spcAft>
                <a:spcPts val="0"/>
              </a:spcAft>
              <a:buNone/>
            </a:pPr>
            <a:r>
              <a:rPr lang="en-US" sz="1500">
                <a:latin typeface="Arial"/>
                <a:ea typeface="Arial"/>
                <a:cs typeface="Arial"/>
                <a:sym typeface="Arial"/>
              </a:rPr>
              <a:t>Rule of Law, Diversity, Equality, Opportunity, Freedom</a:t>
            </a:r>
            <a:endParaRPr/>
          </a:p>
          <a:p>
            <a:pPr marL="0" lvl="0" indent="0" algn="l" rtl="0">
              <a:spcBef>
                <a:spcPts val="450"/>
              </a:spcBef>
              <a:spcAft>
                <a:spcPts val="0"/>
              </a:spcAft>
              <a:buNone/>
            </a:pPr>
            <a:r>
              <a:rPr lang="en-US" sz="1500"/>
              <a:t>EAD:  9/11 and fundamental American values at </a:t>
            </a:r>
            <a:r>
              <a:rPr lang="en-US" sz="1500" u="sng">
                <a:solidFill>
                  <a:schemeClr val="hlink"/>
                </a:solidFill>
                <a:hlinkClick r:id="rId3"/>
              </a:rPr>
              <a:t>https://www.educatingforamericandemocracy.org/educator-resources/?sword=&amp;grade-level[]=230#popup-ead-post-7836</a:t>
            </a:r>
            <a:endParaRPr sz="1500"/>
          </a:p>
          <a:p>
            <a:pPr marL="0" lvl="0" indent="0" algn="l" rtl="0">
              <a:spcBef>
                <a:spcPts val="150"/>
              </a:spcBef>
              <a:spcAft>
                <a:spcPts val="0"/>
              </a:spcAft>
              <a:buNone/>
            </a:pPr>
            <a:endParaRPr sz="500"/>
          </a:p>
          <a:p>
            <a:pPr marL="0" lvl="0" indent="0" algn="l" rtl="0">
              <a:spcBef>
                <a:spcPts val="450"/>
              </a:spcBef>
              <a:spcAft>
                <a:spcPts val="0"/>
              </a:spcAft>
              <a:buClr>
                <a:schemeClr val="dk1"/>
              </a:buClr>
              <a:buSzPts val="1500"/>
              <a:buFont typeface="Arial"/>
              <a:buNone/>
            </a:pPr>
            <a:r>
              <a:rPr lang="en-US" sz="1500" b="1" i="1">
                <a:latin typeface="Arial"/>
                <a:ea typeface="Arial"/>
                <a:cs typeface="Arial"/>
                <a:sym typeface="Arial"/>
              </a:rPr>
              <a:t>Also heading into the 250</a:t>
            </a:r>
            <a:r>
              <a:rPr lang="en-US" sz="1500" b="1" i="1" baseline="30000">
                <a:latin typeface="Arial"/>
                <a:ea typeface="Arial"/>
                <a:cs typeface="Arial"/>
                <a:sym typeface="Arial"/>
              </a:rPr>
              <a:t>th</a:t>
            </a:r>
            <a:r>
              <a:rPr lang="en-US" sz="1500" b="1" i="1">
                <a:latin typeface="Arial"/>
                <a:ea typeface="Arial"/>
                <a:cs typeface="Arial"/>
                <a:sym typeface="Arial"/>
              </a:rPr>
              <a:t> anniversary of the Declaration of Indepen</a:t>
            </a:r>
            <a:r>
              <a:rPr lang="en-US" sz="1500" b="1" i="1"/>
              <a:t>dence, </a:t>
            </a:r>
            <a:r>
              <a:rPr lang="en-US" sz="1500" b="1" i="1">
                <a:latin typeface="Arial"/>
                <a:ea typeface="Arial"/>
                <a:cs typeface="Arial"/>
                <a:sym typeface="Arial"/>
              </a:rPr>
              <a:t>“What does America Mean to You?”  </a:t>
            </a:r>
            <a:r>
              <a:rPr lang="en-US" sz="1500">
                <a:latin typeface="Arial"/>
                <a:ea typeface="Arial"/>
                <a:cs typeface="Arial"/>
                <a:sym typeface="Arial"/>
              </a:rPr>
              <a:t>Essay or Art Contest for Grades 3-12. Deadline: April 16, 2025 at </a:t>
            </a:r>
            <a:r>
              <a:rPr lang="en-US" sz="1500" b="1" u="sng">
                <a:solidFill>
                  <a:schemeClr val="hlink"/>
                </a:solidFill>
                <a:hlinkClick r:id="rId4"/>
              </a:rPr>
              <a:t>https://america250.org/fieldtrip</a:t>
            </a:r>
            <a:r>
              <a:rPr lang="en-US" sz="1500" b="1" u="sng"/>
              <a:t>  UPDATE </a:t>
            </a:r>
            <a:endParaRPr sz="1500">
              <a:latin typeface="Arial"/>
              <a:ea typeface="Arial"/>
              <a:cs typeface="Arial"/>
              <a:sym typeface="Arial"/>
            </a:endParaRPr>
          </a:p>
          <a:p>
            <a:pPr marL="0" lvl="0" indent="0" algn="l" rtl="0">
              <a:spcBef>
                <a:spcPts val="420"/>
              </a:spcBef>
              <a:spcAft>
                <a:spcPts val="0"/>
              </a:spcAft>
              <a:buNone/>
            </a:pPr>
            <a:endParaRPr sz="1400"/>
          </a:p>
        </p:txBody>
      </p:sp>
      <p:sp>
        <p:nvSpPr>
          <p:cNvPr id="956" name="Google Shape;956;p105: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100</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p106: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63" name="Google Shape;963;p106:notes"/>
          <p:cNvSpPr txBox="1">
            <a:spLocks noGrp="1"/>
          </p:cNvSpPr>
          <p:nvPr>
            <p:ph type="body" idx="1"/>
          </p:nvPr>
        </p:nvSpPr>
        <p:spPr>
          <a:xfrm>
            <a:off x="463550" y="4460875"/>
            <a:ext cx="6288087" cy="4570413"/>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So we’ve now looked at many ideas and resources for teaching about these nine core civics concepts. Let’s look at some additional resources that exist…</a:t>
            </a:r>
            <a:endParaRPr/>
          </a:p>
          <a:p>
            <a:pPr marL="0" lvl="0" indent="0" algn="l" rtl="0">
              <a:spcBef>
                <a:spcPts val="0"/>
              </a:spcBef>
              <a:spcAft>
                <a:spcPts val="0"/>
              </a:spcAft>
              <a:buNone/>
            </a:pPr>
            <a:endParaRPr sz="400"/>
          </a:p>
          <a:p>
            <a:pPr marL="0" lvl="0" indent="0" algn="l" rtl="0">
              <a:spcBef>
                <a:spcPts val="0"/>
              </a:spcBef>
              <a:spcAft>
                <a:spcPts val="0"/>
              </a:spcAft>
              <a:buNone/>
            </a:pPr>
            <a:endParaRPr sz="400"/>
          </a:p>
        </p:txBody>
      </p:sp>
      <p:sp>
        <p:nvSpPr>
          <p:cNvPr id="964" name="Google Shape;964;p106: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101</a:t>
            </a:fld>
            <a:endParaRPr sz="1200">
              <a:solidFill>
                <a:schemeClr val="dk1"/>
              </a:solidFill>
              <a:latin typeface="Arial"/>
              <a:ea typeface="Arial"/>
              <a:cs typeface="Arial"/>
              <a:sym typeface="Arial"/>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p107: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71" name="Google Shape;971;p107: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The NJ Dept. of Education has put together a K-5 Civic Toolkit aligned with the 2020 NJ Student Learning Standards.  </a:t>
            </a:r>
            <a:endParaRPr/>
          </a:p>
          <a:p>
            <a:pPr marL="0" lvl="0" indent="0" algn="l" rtl="0">
              <a:spcBef>
                <a:spcPts val="420"/>
              </a:spcBef>
              <a:spcAft>
                <a:spcPts val="0"/>
              </a:spcAft>
              <a:buNone/>
            </a:pPr>
            <a:endParaRPr sz="1400"/>
          </a:p>
          <a:p>
            <a:pPr marL="0" lvl="0" indent="0" algn="l" rtl="0">
              <a:spcBef>
                <a:spcPts val="420"/>
              </a:spcBef>
              <a:spcAft>
                <a:spcPts val="0"/>
              </a:spcAft>
              <a:buNone/>
            </a:pPr>
            <a:r>
              <a:rPr lang="en-US" sz="1400"/>
              <a:t>Let’s take a look at it…</a:t>
            </a:r>
            <a:endParaRPr/>
          </a:p>
        </p:txBody>
      </p:sp>
      <p:sp>
        <p:nvSpPr>
          <p:cNvPr id="972" name="Google Shape;972;p107: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102</a:t>
            </a:fld>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3ca0b3351b5_0_4:notes"/>
          <p:cNvSpPr>
            <a:spLocks noGrp="1" noRot="1" noChangeAspect="1"/>
          </p:cNvSpPr>
          <p:nvPr>
            <p:ph type="sldImg" idx="2"/>
          </p:nvPr>
        </p:nvSpPr>
        <p:spPr>
          <a:xfrm>
            <a:off x="1209675" y="704850"/>
            <a:ext cx="4692600" cy="35196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79" name="Google Shape;979;g3ca0b3351b5_0_4:notes"/>
          <p:cNvSpPr txBox="1">
            <a:spLocks noGrp="1"/>
          </p:cNvSpPr>
          <p:nvPr>
            <p:ph type="body" idx="1"/>
          </p:nvPr>
        </p:nvSpPr>
        <p:spPr>
          <a:xfrm>
            <a:off x="231775" y="4264025"/>
            <a:ext cx="6639000" cy="4926000"/>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We’ve already mentioned that we have lessons about NJ history and government on our website </a:t>
            </a:r>
            <a:r>
              <a:rPr lang="en-US" sz="1400" u="sng">
                <a:solidFill>
                  <a:schemeClr val="hlink"/>
                </a:solidFill>
                <a:hlinkClick r:id="rId3"/>
              </a:rPr>
              <a:t>https://civiced.Rutgers.edu/nj-lessons</a:t>
            </a:r>
            <a:r>
              <a:rPr lang="en-US" sz="1400"/>
              <a:t> (go to it)</a:t>
            </a:r>
            <a:endParaRPr/>
          </a:p>
          <a:p>
            <a:pPr marL="291628" lvl="0" indent="-291628" algn="l" rtl="0">
              <a:spcBef>
                <a:spcPts val="420"/>
              </a:spcBef>
              <a:spcAft>
                <a:spcPts val="0"/>
              </a:spcAft>
              <a:buClr>
                <a:schemeClr val="dk1"/>
              </a:buClr>
              <a:buSzPts val="1400"/>
              <a:buFont typeface="Arial"/>
              <a:buChar char="•"/>
            </a:pPr>
            <a:r>
              <a:rPr lang="en-US" sz="1400"/>
              <a:t> As part of  the </a:t>
            </a:r>
            <a:r>
              <a:rPr lang="en-US" sz="1400">
                <a:solidFill>
                  <a:srgbClr val="000000"/>
                </a:solidFill>
              </a:rPr>
              <a:t>celebration of the 350</a:t>
            </a:r>
            <a:r>
              <a:rPr lang="en-US" sz="1400" baseline="30000">
                <a:solidFill>
                  <a:srgbClr val="000000"/>
                </a:solidFill>
              </a:rPr>
              <a:t>th</a:t>
            </a:r>
            <a:r>
              <a:rPr lang="en-US" sz="1400">
                <a:solidFill>
                  <a:srgbClr val="000000"/>
                </a:solidFill>
              </a:rPr>
              <a:t> anniversary of the founding on New Jersey in 1664 (when the British won the war against the Dutch and gained the land between the Hudson and the Delaware),  the New Jersey Center for Civic Education received a small grant from the New Jersey Historical Commission to collect, create and disseminate classroom lessons about the people, places and events that shaped the development of the state, and to place historical events and sites in New Jersey into the broader context of United States and world history. </a:t>
            </a:r>
            <a:endParaRPr sz="1400"/>
          </a:p>
          <a:p>
            <a:pPr marL="291628" lvl="0" indent="-291628" algn="l" rtl="0">
              <a:spcBef>
                <a:spcPts val="420"/>
              </a:spcBef>
              <a:spcAft>
                <a:spcPts val="0"/>
              </a:spcAft>
              <a:buClr>
                <a:schemeClr val="dk1"/>
              </a:buClr>
              <a:buSzPts val="1400"/>
              <a:buFont typeface="Arial"/>
              <a:buChar char="•"/>
            </a:pPr>
            <a:r>
              <a:rPr lang="en-US" sz="1400"/>
              <a:t>There are 23 lessons for elementary grades and a few more in the works. The lessons were developed by the Center with the help of several dozen NJ teachers. </a:t>
            </a:r>
            <a:r>
              <a:rPr lang="en-US" sz="1400">
                <a:latin typeface="Arial"/>
                <a:ea typeface="Arial"/>
                <a:cs typeface="Arial"/>
                <a:sym typeface="Arial"/>
              </a:rPr>
              <a:t>They include a series of lessons about NJ state and local government, including the legislature, the courts and the governor; and activities, such as legislative hearings, city council meetings, mock trials and moot courts. There are also activities regarding NJ history and geography</a:t>
            </a:r>
            <a:r>
              <a:rPr lang="en-US" sz="1400"/>
              <a:t>—from Lighthouses, Canals, and Railroads to the Underground Railroad and Immigration, which might be quite useful for your class about New Jersey History (usually fourth grade). </a:t>
            </a:r>
            <a:endParaRPr/>
          </a:p>
          <a:p>
            <a:pPr marL="291628" lvl="0" indent="-291628" algn="l" rtl="0">
              <a:spcBef>
                <a:spcPts val="420"/>
              </a:spcBef>
              <a:spcAft>
                <a:spcPts val="0"/>
              </a:spcAft>
              <a:buClr>
                <a:schemeClr val="dk1"/>
              </a:buClr>
              <a:buSzPts val="1400"/>
              <a:buFont typeface="Arial"/>
              <a:buChar char="•"/>
            </a:pPr>
            <a:r>
              <a:rPr lang="en-US" sz="1400"/>
              <a:t>Has anybody used any of these lessons?  The website is currently being updated.  Let’s look at a couple today. Which ones would you like to look at today?</a:t>
            </a:r>
            <a:endParaRPr/>
          </a:p>
          <a:p>
            <a:pPr marL="291628" lvl="0" indent="-196378" algn="l" rtl="0">
              <a:spcBef>
                <a:spcPts val="450"/>
              </a:spcBef>
              <a:spcAft>
                <a:spcPts val="0"/>
              </a:spcAft>
              <a:buClr>
                <a:schemeClr val="dk1"/>
              </a:buClr>
              <a:buSzPts val="1500"/>
              <a:buFont typeface="Arial"/>
              <a:buNone/>
            </a:pPr>
            <a:endParaRPr sz="1500"/>
          </a:p>
          <a:p>
            <a:pPr marL="0" lvl="0" indent="0" algn="l" rtl="0">
              <a:spcBef>
                <a:spcPts val="450"/>
              </a:spcBef>
              <a:spcAft>
                <a:spcPts val="0"/>
              </a:spcAft>
              <a:buNone/>
            </a:pPr>
            <a:r>
              <a:rPr lang="en-US" sz="1500"/>
              <a:t> </a:t>
            </a:r>
            <a:endParaRPr/>
          </a:p>
        </p:txBody>
      </p:sp>
      <p:sp>
        <p:nvSpPr>
          <p:cNvPr id="980" name="Google Shape;980;g3ca0b3351b5_0_4:notes"/>
          <p:cNvSpPr txBox="1">
            <a:spLocks noGrp="1"/>
          </p:cNvSpPr>
          <p:nvPr>
            <p:ph type="sldNum" idx="12"/>
          </p:nvPr>
        </p:nvSpPr>
        <p:spPr>
          <a:xfrm>
            <a:off x="4022725" y="8916988"/>
            <a:ext cx="3078300" cy="4698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103</a:t>
            </a:fld>
            <a:endParaRPr sz="1200">
              <a:solidFill>
                <a:schemeClr val="dk1"/>
              </a:solidFill>
              <a:latin typeface="Arial"/>
              <a:ea typeface="Arial"/>
              <a:cs typeface="Arial"/>
              <a:sym typeface="Arial"/>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g3941e6f49c6_0_24:notes"/>
          <p:cNvSpPr>
            <a:spLocks noGrp="1" noRot="1" noChangeAspect="1"/>
          </p:cNvSpPr>
          <p:nvPr>
            <p:ph type="sldImg" idx="2"/>
          </p:nvPr>
        </p:nvSpPr>
        <p:spPr>
          <a:xfrm>
            <a:off x="1209675" y="704850"/>
            <a:ext cx="4692600" cy="3519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7" name="Google Shape;987;g3941e6f49c6_0_24:notes"/>
          <p:cNvSpPr txBox="1">
            <a:spLocks noGrp="1"/>
          </p:cNvSpPr>
          <p:nvPr>
            <p:ph type="body" idx="1"/>
          </p:nvPr>
        </p:nvSpPr>
        <p:spPr>
          <a:xfrm>
            <a:off x="711200" y="4460875"/>
            <a:ext cx="5680200" cy="4224300"/>
          </a:xfrm>
          <a:prstGeom prst="rect">
            <a:avLst/>
          </a:prstGeom>
        </p:spPr>
        <p:txBody>
          <a:bodyPr spcFirstLastPara="1" wrap="square" lIns="94900" tIns="47450" rIns="94900" bIns="47450" anchor="t" anchorCtr="0">
            <a:noAutofit/>
          </a:bodyPr>
          <a:lstStyle/>
          <a:p>
            <a:pPr marL="0" lvl="0" indent="0" algn="l" rtl="0">
              <a:spcBef>
                <a:spcPts val="360"/>
              </a:spcBef>
              <a:spcAft>
                <a:spcPts val="0"/>
              </a:spcAft>
              <a:buNone/>
            </a:pPr>
            <a:r>
              <a:rPr lang="en-US"/>
              <a:t>Several lessons with activities about colonial NJ, including suggestions to visit the many existing colonial sites in the state such as:</a:t>
            </a:r>
            <a:endParaRPr/>
          </a:p>
          <a:p>
            <a:pPr marL="457200" lvl="0" indent="-317500" algn="l" rtl="0">
              <a:spcBef>
                <a:spcPts val="360"/>
              </a:spcBef>
              <a:spcAft>
                <a:spcPts val="0"/>
              </a:spcAft>
              <a:buSzPts val="1400"/>
              <a:buChar char="●"/>
            </a:pPr>
            <a:r>
              <a:rPr lang="en-US"/>
              <a:t>Marlpit in Monmouth County </a:t>
            </a:r>
            <a:endParaRPr/>
          </a:p>
          <a:p>
            <a:pPr marL="457200" lvl="0" indent="-317500" algn="l" rtl="0">
              <a:spcBef>
                <a:spcPts val="0"/>
              </a:spcBef>
              <a:spcAft>
                <a:spcPts val="0"/>
              </a:spcAft>
              <a:buSzPts val="1400"/>
              <a:buChar char="●"/>
            </a:pPr>
            <a:r>
              <a:rPr lang="en-US"/>
              <a:t>The New Sweden Farmstead Museum in Bridgeton</a:t>
            </a:r>
            <a:endParaRPr/>
          </a:p>
          <a:p>
            <a:pPr marL="457200" lvl="0" indent="-317500" algn="l" rtl="0">
              <a:spcBef>
                <a:spcPts val="0"/>
              </a:spcBef>
              <a:spcAft>
                <a:spcPts val="0"/>
              </a:spcAft>
              <a:buSzPts val="1400"/>
              <a:buChar char="●"/>
            </a:pPr>
            <a:r>
              <a:rPr lang="en-US"/>
              <a:t>The Robinson Plantation House, built around 1690 in Clark, Union County</a:t>
            </a:r>
            <a:endParaRPr/>
          </a:p>
          <a:p>
            <a:pPr marL="457200" lvl="0" indent="-317500" algn="l" rtl="0">
              <a:spcBef>
                <a:spcPts val="0"/>
              </a:spcBef>
              <a:spcAft>
                <a:spcPts val="0"/>
              </a:spcAft>
              <a:buSzPts val="1400"/>
              <a:buChar char="●"/>
            </a:pPr>
            <a:r>
              <a:rPr lang="en-US"/>
              <a:t>The Dutch-style Steuben House, built in 1695, in River Edge, Bergen County</a:t>
            </a:r>
            <a:endParaRPr/>
          </a:p>
          <a:p>
            <a:pPr marL="457200" lvl="0" indent="-317500" algn="l" rtl="0">
              <a:spcBef>
                <a:spcPts val="0"/>
              </a:spcBef>
              <a:spcAft>
                <a:spcPts val="0"/>
              </a:spcAft>
              <a:buSzPts val="1400"/>
              <a:buChar char="●"/>
            </a:pPr>
            <a:r>
              <a:rPr lang="en-US"/>
              <a:t>The British-style Hancock House, built in 1735, in Lower Alloways Ceek, Salem Count </a:t>
            </a:r>
            <a:endParaRPr/>
          </a:p>
          <a:p>
            <a:pPr marL="457200" lvl="0" indent="-317500" algn="l" rtl="0">
              <a:spcBef>
                <a:spcPts val="0"/>
              </a:spcBef>
              <a:spcAft>
                <a:spcPts val="0"/>
              </a:spcAft>
              <a:buSzPts val="1400"/>
              <a:buChar char="●"/>
            </a:pPr>
            <a:r>
              <a:rPr lang="en-US"/>
              <a:t>The Cornelius Low House, a Georgian mansion built by a wealthy Dutch merchant in 1741, in Piscataway, Middlesex County. </a:t>
            </a:r>
            <a:endParaRPr/>
          </a:p>
          <a:p>
            <a:pPr marL="457200" lvl="0" indent="-317500" algn="l" rtl="0">
              <a:spcBef>
                <a:spcPts val="0"/>
              </a:spcBef>
              <a:spcAft>
                <a:spcPts val="0"/>
              </a:spcAft>
              <a:buSzPts val="1400"/>
              <a:buChar char="●"/>
            </a:pPr>
            <a:r>
              <a:rPr lang="en-US"/>
              <a:t>The Vanderveer House, a Federal style home in 1779 in Bedminster Township, Somerset County.</a:t>
            </a:r>
            <a:endParaRPr/>
          </a:p>
          <a:p>
            <a:pPr marL="0" lvl="0" indent="0" algn="l" rtl="0">
              <a:spcBef>
                <a:spcPts val="360"/>
              </a:spcBef>
              <a:spcAft>
                <a:spcPts val="0"/>
              </a:spcAft>
              <a:buNone/>
            </a:pPr>
            <a:r>
              <a:rPr lang="en-US"/>
              <a:t>We are so lucky to have so much history ON THE GROUND for students to SEE history firsthand.</a:t>
            </a:r>
            <a:endParaRPr/>
          </a:p>
        </p:txBody>
      </p:sp>
      <p:sp>
        <p:nvSpPr>
          <p:cNvPr id="988" name="Google Shape;988;g3941e6f49c6_0_24:notes"/>
          <p:cNvSpPr txBox="1">
            <a:spLocks noGrp="1"/>
          </p:cNvSpPr>
          <p:nvPr>
            <p:ph type="sldNum" idx="12"/>
          </p:nvPr>
        </p:nvSpPr>
        <p:spPr>
          <a:xfrm>
            <a:off x="4022725" y="8916988"/>
            <a:ext cx="3078300" cy="469800"/>
          </a:xfrm>
          <a:prstGeom prst="rect">
            <a:avLst/>
          </a:prstGeom>
        </p:spPr>
        <p:txBody>
          <a:bodyPr spcFirstLastPara="1" wrap="square" lIns="94900" tIns="47450" rIns="94900" bIns="4745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104</a:t>
            </a:fld>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3"/>
        <p:cNvGrpSpPr/>
        <p:nvPr/>
      </p:nvGrpSpPr>
      <p:grpSpPr>
        <a:xfrm>
          <a:off x="0" y="0"/>
          <a:ext cx="0" cy="0"/>
          <a:chOff x="0" y="0"/>
          <a:chExt cx="0" cy="0"/>
        </a:xfrm>
      </p:grpSpPr>
      <p:sp>
        <p:nvSpPr>
          <p:cNvPr id="994" name="Google Shape;994;p110: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95" name="Google Shape;995;p110:notes"/>
          <p:cNvSpPr txBox="1">
            <a:spLocks noGrp="1"/>
          </p:cNvSpPr>
          <p:nvPr>
            <p:ph type="body" idx="1"/>
          </p:nvPr>
        </p:nvSpPr>
        <p:spPr>
          <a:xfrm>
            <a:off x="427038" y="4460875"/>
            <a:ext cx="6324600" cy="4576763"/>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t>And if you want to make the revolution more real for your students—you can look at it from the perspectives of residents who lived in NJ during the war:</a:t>
            </a:r>
            <a:endParaRPr/>
          </a:p>
          <a:p>
            <a:pPr marL="0" lvl="0" indent="0" algn="l" rtl="0">
              <a:spcBef>
                <a:spcPts val="150"/>
              </a:spcBef>
              <a:spcAft>
                <a:spcPts val="0"/>
              </a:spcAft>
              <a:buNone/>
            </a:pPr>
            <a:endParaRPr sz="500"/>
          </a:p>
          <a:p>
            <a:pPr marL="0" lvl="0" indent="0" algn="l" rtl="0">
              <a:spcBef>
                <a:spcPts val="450"/>
              </a:spcBef>
              <a:spcAft>
                <a:spcPts val="0"/>
              </a:spcAft>
              <a:buNone/>
            </a:pPr>
            <a:r>
              <a:rPr lang="en-US" sz="1500"/>
              <a:t>There are several lessons about New Jersey  and the American Revolution that also include videos about Molly Pitcher, the winter encampment in Morristown and Ten Crucial Days in NJ at our website at </a:t>
            </a:r>
            <a:r>
              <a:rPr lang="en-US" sz="1500" u="sng">
                <a:solidFill>
                  <a:schemeClr val="hlink"/>
                </a:solidFill>
                <a:hlinkClick r:id="rId3"/>
              </a:rPr>
              <a:t>https://civiced.rutgers/edu/njlessons.html</a:t>
            </a:r>
            <a:endParaRPr sz="1500"/>
          </a:p>
          <a:p>
            <a:pPr marL="0" lvl="0" indent="0" algn="l" rtl="0">
              <a:spcBef>
                <a:spcPts val="450"/>
              </a:spcBef>
              <a:spcAft>
                <a:spcPts val="0"/>
              </a:spcAft>
              <a:buNone/>
            </a:pPr>
            <a:endParaRPr sz="1500"/>
          </a:p>
          <a:p>
            <a:pPr marL="0" lvl="0" indent="0" algn="l" rtl="0">
              <a:spcBef>
                <a:spcPts val="450"/>
              </a:spcBef>
              <a:spcAft>
                <a:spcPts val="0"/>
              </a:spcAft>
              <a:buNone/>
            </a:pPr>
            <a:r>
              <a:rPr lang="en-US" sz="1500"/>
              <a:t>Better yet, take your students to one of the many revolutionary war sites in NJ!  Not every state is so laden with this history on the ground	</a:t>
            </a:r>
            <a:endParaRPr/>
          </a:p>
          <a:p>
            <a:pPr marL="0" lvl="0" indent="0" algn="l" rtl="0">
              <a:spcBef>
                <a:spcPts val="180"/>
              </a:spcBef>
              <a:spcAft>
                <a:spcPts val="0"/>
              </a:spcAft>
              <a:buNone/>
            </a:pPr>
            <a:endParaRPr sz="600"/>
          </a:p>
          <a:p>
            <a:pPr marL="0" lvl="0" indent="0" algn="l" rtl="0">
              <a:spcBef>
                <a:spcPts val="480"/>
              </a:spcBef>
              <a:spcAft>
                <a:spcPts val="0"/>
              </a:spcAft>
              <a:buNone/>
            </a:pPr>
            <a:endParaRPr sz="1600"/>
          </a:p>
          <a:p>
            <a:pPr marL="0" lvl="0" indent="0" algn="l" rtl="0">
              <a:spcBef>
                <a:spcPts val="480"/>
              </a:spcBef>
              <a:spcAft>
                <a:spcPts val="0"/>
              </a:spcAft>
              <a:buNone/>
            </a:pPr>
            <a:endParaRPr sz="1600"/>
          </a:p>
        </p:txBody>
      </p:sp>
      <p:sp>
        <p:nvSpPr>
          <p:cNvPr id="996" name="Google Shape;996;p110: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105</a:t>
            </a:fld>
            <a:endParaRPr sz="1200">
              <a:solidFill>
                <a:schemeClr val="dk1"/>
              </a:solidFill>
              <a:latin typeface="Arial"/>
              <a:ea typeface="Arial"/>
              <a:cs typeface="Arial"/>
              <a:sym typeface="Arial"/>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p111: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03" name="Google Shape;1003;p111:notes"/>
          <p:cNvSpPr txBox="1">
            <a:spLocks noGrp="1"/>
          </p:cNvSpPr>
          <p:nvPr>
            <p:ph type="body" idx="1"/>
          </p:nvPr>
        </p:nvSpPr>
        <p:spPr>
          <a:xfrm>
            <a:off x="198438" y="4370388"/>
            <a:ext cx="6629400" cy="480536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There are a series of lessons about Economic development in NJ, starting right after the American Revolution:</a:t>
            </a:r>
            <a:endParaRPr/>
          </a:p>
          <a:p>
            <a:pPr marL="0" lvl="0" indent="0" algn="l" rtl="0">
              <a:spcBef>
                <a:spcPts val="420"/>
              </a:spcBef>
              <a:spcAft>
                <a:spcPts val="0"/>
              </a:spcAft>
              <a:buNone/>
            </a:pPr>
            <a:r>
              <a:rPr lang="en-US" sz="1400"/>
              <a:t>In 1792, Alexander Hamilton founded the "Society for the Establishment of Useful Manufactures," supported by private investors and chartered by NJ, and established the Great Falls on the Passaic River in NJ in 1791 as the first  planned industrial city.</a:t>
            </a:r>
            <a:endParaRPr/>
          </a:p>
          <a:p>
            <a:pPr marL="285750" lvl="0" indent="-285750" algn="l" rtl="0">
              <a:spcBef>
                <a:spcPts val="0"/>
              </a:spcBef>
              <a:spcAft>
                <a:spcPts val="0"/>
              </a:spcAft>
              <a:buClr>
                <a:schemeClr val="dk1"/>
              </a:buClr>
              <a:buSzPts val="1400"/>
              <a:buFont typeface="Arial"/>
              <a:buChar char="•"/>
            </a:pPr>
            <a:r>
              <a:rPr lang="en-US" sz="1400"/>
              <a:t>The water falls were harnessed as a power source for grist mills and resulted in the growth of Paterson (named after NJ’s first governor William Paterson) as one of the first industrial centers in the United States.</a:t>
            </a:r>
            <a:endParaRPr/>
          </a:p>
          <a:p>
            <a:pPr marL="285750" lvl="0" indent="-285750" algn="l" rtl="0">
              <a:spcBef>
                <a:spcPts val="0"/>
              </a:spcBef>
              <a:spcAft>
                <a:spcPts val="0"/>
              </a:spcAft>
              <a:buClr>
                <a:schemeClr val="dk1"/>
              </a:buClr>
              <a:buSzPts val="1400"/>
              <a:buFont typeface="Arial"/>
              <a:buChar char="•"/>
            </a:pPr>
            <a:r>
              <a:rPr lang="en-US" sz="1400"/>
              <a:t>Hamilton hoped to demonstrate the ability of the U.S. to use its plentiful raw materials and its people's special aptitude for technological pursuits through successfully manufacturing. </a:t>
            </a:r>
            <a:endParaRPr/>
          </a:p>
          <a:p>
            <a:pPr marL="285750" lvl="0" indent="-285750" algn="l" rtl="0">
              <a:spcBef>
                <a:spcPts val="420"/>
              </a:spcBef>
              <a:spcAft>
                <a:spcPts val="0"/>
              </a:spcAft>
              <a:buClr>
                <a:schemeClr val="dk1"/>
              </a:buClr>
              <a:buSzPts val="1400"/>
              <a:buFont typeface="Arial"/>
              <a:buChar char="•"/>
            </a:pPr>
            <a:r>
              <a:rPr lang="en-US" sz="1400"/>
              <a:t>Critical thinking activity:  Ask students to look at a map of the eastern United States and explain why Hamilton selected the Great Falls as the site for the first United States industrial park.  </a:t>
            </a:r>
            <a:endParaRPr/>
          </a:p>
          <a:p>
            <a:pPr marL="0" lvl="0" indent="0" algn="l" rtl="0">
              <a:spcBef>
                <a:spcPts val="150"/>
              </a:spcBef>
              <a:spcAft>
                <a:spcPts val="0"/>
              </a:spcAft>
              <a:buNone/>
            </a:pPr>
            <a:endParaRPr sz="500"/>
          </a:p>
          <a:p>
            <a:pPr marL="0" lvl="0" indent="0" algn="l" rtl="0">
              <a:spcBef>
                <a:spcPts val="420"/>
              </a:spcBef>
              <a:spcAft>
                <a:spcPts val="0"/>
              </a:spcAft>
              <a:buNone/>
            </a:pPr>
            <a:r>
              <a:rPr lang="en-US" sz="1400"/>
              <a:t>Hamilton had visited the Great Falls of the Passaic River in 1778 when he was serving as an aide to General Washington during the American Revolution and saw how powerful they were. The falls were not only powerful but also conveniently located within the main population centers of the country between New York City and Philadelphia and on a river which could be reached from New York Harbor.   Look at this 90 sec. video at </a:t>
            </a:r>
            <a:r>
              <a:rPr lang="en-US" sz="1400">
                <a:solidFill>
                  <a:srgbClr val="002060"/>
                </a:solidFill>
                <a:latin typeface="Arial Narrow"/>
                <a:ea typeface="Arial Narrow"/>
                <a:cs typeface="Arial Narrow"/>
                <a:sym typeface="Arial Narrow"/>
              </a:rPr>
              <a:t> </a:t>
            </a:r>
            <a:r>
              <a:rPr lang="en-US" sz="1400" u="sng">
                <a:solidFill>
                  <a:schemeClr val="hlink"/>
                </a:solidFill>
                <a:latin typeface="Arial Narrow"/>
                <a:ea typeface="Arial Narrow"/>
                <a:cs typeface="Arial Narrow"/>
                <a:sym typeface="Arial Narrow"/>
                <a:hlinkClick r:id="rId3"/>
              </a:rPr>
              <a:t>https://youtu.be/YL4hkHAa85o</a:t>
            </a:r>
            <a:endParaRPr sz="1400" u="sng">
              <a:solidFill>
                <a:srgbClr val="0070C0"/>
              </a:solidFill>
              <a:latin typeface="Arial Narrow"/>
              <a:ea typeface="Arial Narrow"/>
              <a:cs typeface="Arial Narrow"/>
              <a:sym typeface="Arial Narrow"/>
            </a:endParaRPr>
          </a:p>
          <a:p>
            <a:pPr marL="0" lvl="0" indent="0" algn="l" rtl="0">
              <a:spcBef>
                <a:spcPts val="420"/>
              </a:spcBef>
              <a:spcAft>
                <a:spcPts val="0"/>
              </a:spcAft>
              <a:buNone/>
            </a:pPr>
            <a:endParaRPr sz="1400"/>
          </a:p>
          <a:p>
            <a:pPr marL="0" lvl="0" indent="0" algn="l" rtl="0">
              <a:spcBef>
                <a:spcPts val="360"/>
              </a:spcBef>
              <a:spcAft>
                <a:spcPts val="0"/>
              </a:spcAft>
              <a:buNone/>
            </a:pPr>
            <a:endParaRPr/>
          </a:p>
        </p:txBody>
      </p:sp>
      <p:sp>
        <p:nvSpPr>
          <p:cNvPr id="1004" name="Google Shape;1004;p111: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106</a:t>
            </a:fld>
            <a:endParaRPr sz="1200">
              <a:solidFill>
                <a:schemeClr val="dk1"/>
              </a:solidFill>
              <a:latin typeface="Arial"/>
              <a:ea typeface="Arial"/>
              <a:cs typeface="Arial"/>
              <a:sym typeface="Arial"/>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p112: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15" name="Google Shape;1015;p112:notes"/>
          <p:cNvSpPr txBox="1">
            <a:spLocks noGrp="1"/>
          </p:cNvSpPr>
          <p:nvPr>
            <p:ph type="body" idx="1"/>
          </p:nvPr>
        </p:nvSpPr>
        <p:spPr>
          <a:xfrm>
            <a:off x="331788" y="4313238"/>
            <a:ext cx="6438900" cy="7010400"/>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There are lessons looking at the impact of “technology” on the development of the state…and the country. Lighthouses, canals and steamships help students to understand how changes in technology expanded the country’s economic success and how New Jersey and people from New Jersey were often at the forefront.</a:t>
            </a:r>
            <a:endParaRPr/>
          </a:p>
          <a:p>
            <a:pPr marL="0" lvl="0" indent="0" algn="l" rtl="0">
              <a:spcBef>
                <a:spcPts val="120"/>
              </a:spcBef>
              <a:spcAft>
                <a:spcPts val="0"/>
              </a:spcAft>
              <a:buNone/>
            </a:pPr>
            <a:endParaRPr sz="400"/>
          </a:p>
          <a:p>
            <a:pPr marL="285750" lvl="0" indent="-285750" algn="l" rtl="0">
              <a:spcBef>
                <a:spcPts val="420"/>
              </a:spcBef>
              <a:spcAft>
                <a:spcPts val="0"/>
              </a:spcAft>
              <a:buClr>
                <a:schemeClr val="dk1"/>
              </a:buClr>
              <a:buSzPts val="1400"/>
              <a:buFont typeface="Arial"/>
              <a:buChar char="•"/>
            </a:pPr>
            <a:r>
              <a:rPr lang="en-US" sz="1400"/>
              <a:t>For example, we don’t think of lighthouses as technology, but in 18</a:t>
            </a:r>
            <a:r>
              <a:rPr lang="en-US" sz="1400" baseline="30000"/>
              <a:t>th</a:t>
            </a:r>
            <a:r>
              <a:rPr lang="en-US" sz="1400"/>
              <a:t> century colonial America—lighthouses were the latest technology for ocean faring safety</a:t>
            </a:r>
            <a:endParaRPr/>
          </a:p>
          <a:p>
            <a:pPr marL="171450" lvl="0" indent="-146050" algn="l" rtl="0">
              <a:spcBef>
                <a:spcPts val="120"/>
              </a:spcBef>
              <a:spcAft>
                <a:spcPts val="0"/>
              </a:spcAft>
              <a:buClr>
                <a:schemeClr val="dk1"/>
              </a:buClr>
              <a:buSzPts val="400"/>
              <a:buFont typeface="Arial"/>
              <a:buNone/>
            </a:pPr>
            <a:endParaRPr sz="400"/>
          </a:p>
          <a:p>
            <a:pPr marL="285750" lvl="0" indent="-285750" algn="l" rtl="0">
              <a:spcBef>
                <a:spcPts val="420"/>
              </a:spcBef>
              <a:spcAft>
                <a:spcPts val="0"/>
              </a:spcAft>
              <a:buClr>
                <a:schemeClr val="dk1"/>
              </a:buClr>
              <a:buSzPts val="1400"/>
              <a:buFont typeface="Arial"/>
              <a:buChar char="•"/>
            </a:pPr>
            <a:r>
              <a:rPr lang="en-US" sz="1400"/>
              <a:t>New Jersey is home to the oldest operating lighthouse in the country—Sandy Hook Lighthouse. It was completed in 1764 with funding from NY City merchants who had been losing significant sums due to shipwrecks.</a:t>
            </a:r>
            <a:endParaRPr/>
          </a:p>
          <a:p>
            <a:pPr marL="171450" lvl="0" indent="-146050" algn="l" rtl="0">
              <a:spcBef>
                <a:spcPts val="120"/>
              </a:spcBef>
              <a:spcAft>
                <a:spcPts val="0"/>
              </a:spcAft>
              <a:buClr>
                <a:schemeClr val="dk1"/>
              </a:buClr>
              <a:buSzPts val="400"/>
              <a:buFont typeface="Arial"/>
              <a:buNone/>
            </a:pPr>
            <a:endParaRPr sz="400"/>
          </a:p>
          <a:p>
            <a:pPr marL="285750" lvl="0" indent="-285750" algn="l" rtl="0">
              <a:spcBef>
                <a:spcPts val="420"/>
              </a:spcBef>
              <a:spcAft>
                <a:spcPts val="0"/>
              </a:spcAft>
              <a:buClr>
                <a:schemeClr val="dk1"/>
              </a:buClr>
              <a:buSzPts val="1400"/>
              <a:buFont typeface="Arial"/>
              <a:buChar char="•"/>
            </a:pPr>
            <a:r>
              <a:rPr lang="en-US" sz="1400"/>
              <a:t>It was built 500 feet from the tip of the hook. Today, due to the northward expansion of the hook, it sow stands 1 ½ miles from the point.</a:t>
            </a:r>
            <a:endParaRPr/>
          </a:p>
          <a:p>
            <a:pPr marL="171450" lvl="0" indent="-146050" algn="l" rtl="0">
              <a:spcBef>
                <a:spcPts val="120"/>
              </a:spcBef>
              <a:spcAft>
                <a:spcPts val="0"/>
              </a:spcAft>
              <a:buClr>
                <a:schemeClr val="dk1"/>
              </a:buClr>
              <a:buSzPts val="400"/>
              <a:buFont typeface="Arial"/>
              <a:buNone/>
            </a:pPr>
            <a:endParaRPr sz="400"/>
          </a:p>
          <a:p>
            <a:pPr marL="285750" lvl="0" indent="-285750" algn="l" rtl="0">
              <a:spcBef>
                <a:spcPts val="420"/>
              </a:spcBef>
              <a:spcAft>
                <a:spcPts val="0"/>
              </a:spcAft>
              <a:buClr>
                <a:schemeClr val="dk1"/>
              </a:buClr>
              <a:buSzPts val="1400"/>
              <a:buFont typeface="Arial"/>
              <a:buChar char="•"/>
            </a:pPr>
            <a:r>
              <a:rPr lang="en-US" sz="1400"/>
              <a:t>The lamps installed in the crown were copper encased in a lantern of ordinary glass, the lighthouse keeper lived in a stone dwelling beside the tower. In order to pay for the upkeep of the lighthouse, a duty of three pence per ton was imposed on shipping using the channel into New York Harbor. </a:t>
            </a:r>
            <a:endParaRPr/>
          </a:p>
          <a:p>
            <a:pPr marL="285750" lvl="0" indent="-285750" algn="l" rtl="0">
              <a:spcBef>
                <a:spcPts val="420"/>
              </a:spcBef>
              <a:spcAft>
                <a:spcPts val="0"/>
              </a:spcAft>
              <a:buClr>
                <a:schemeClr val="dk1"/>
              </a:buClr>
              <a:buSzPts val="1400"/>
              <a:buFont typeface="Arial"/>
              <a:buChar char="•"/>
            </a:pPr>
            <a:r>
              <a:rPr lang="en-US" sz="1400"/>
              <a:t> In early 1776, the American colonists destroyed the light at Sandy Hook Lighthouse to avoid aiding the British fleet that was shortly expected to appear off New York City, prior to the invasion of the city.  </a:t>
            </a:r>
            <a:endParaRPr/>
          </a:p>
          <a:p>
            <a:pPr marL="171450" lvl="0" indent="-133350" algn="l" rtl="0">
              <a:spcBef>
                <a:spcPts val="180"/>
              </a:spcBef>
              <a:spcAft>
                <a:spcPts val="0"/>
              </a:spcAft>
              <a:buClr>
                <a:schemeClr val="dk1"/>
              </a:buClr>
              <a:buSzPts val="600"/>
              <a:buFont typeface="Arial"/>
              <a:buNone/>
            </a:pPr>
            <a:endParaRPr sz="600"/>
          </a:p>
          <a:p>
            <a:pPr marL="285750" lvl="0" indent="-285750" algn="l" rtl="0">
              <a:spcBef>
                <a:spcPts val="420"/>
              </a:spcBef>
              <a:spcAft>
                <a:spcPts val="0"/>
              </a:spcAft>
              <a:buClr>
                <a:schemeClr val="dk1"/>
              </a:buClr>
              <a:buSzPts val="1400"/>
              <a:buFont typeface="Arial"/>
              <a:buChar char="•"/>
            </a:pPr>
            <a:r>
              <a:rPr lang="en-US" sz="1400"/>
              <a:t>A British landing party relit the towers using improvised lamps and reflectors. </a:t>
            </a:r>
            <a:endParaRPr/>
          </a:p>
          <a:p>
            <a:pPr marL="171450" lvl="0" indent="-133350" algn="l" rtl="0">
              <a:spcBef>
                <a:spcPts val="180"/>
              </a:spcBef>
              <a:spcAft>
                <a:spcPts val="0"/>
              </a:spcAft>
              <a:buClr>
                <a:schemeClr val="dk1"/>
              </a:buClr>
              <a:buSzPts val="600"/>
              <a:buFont typeface="Arial"/>
              <a:buNone/>
            </a:pPr>
            <a:endParaRPr sz="600"/>
          </a:p>
          <a:p>
            <a:pPr marL="285750" lvl="0" indent="-285750" algn="l" rtl="0">
              <a:spcBef>
                <a:spcPts val="420"/>
              </a:spcBef>
              <a:spcAft>
                <a:spcPts val="0"/>
              </a:spcAft>
              <a:buClr>
                <a:schemeClr val="dk1"/>
              </a:buClr>
              <a:buSzPts val="1400"/>
              <a:buFont typeface="Arial"/>
              <a:buChar char="•"/>
            </a:pPr>
            <a:r>
              <a:rPr lang="en-US" sz="1400"/>
              <a:t>On June 1, 1776, the colonists again tried to extinguish the light this time using a pair of cannons mounted on several small boats. </a:t>
            </a:r>
            <a:endParaRPr/>
          </a:p>
          <a:p>
            <a:pPr marL="0" lvl="0" indent="0" algn="l" rtl="0">
              <a:spcBef>
                <a:spcPts val="180"/>
              </a:spcBef>
              <a:spcAft>
                <a:spcPts val="0"/>
              </a:spcAft>
              <a:buNone/>
            </a:pPr>
            <a:endParaRPr sz="600"/>
          </a:p>
          <a:p>
            <a:pPr marL="0" lvl="0" indent="0" algn="l" rtl="0">
              <a:spcBef>
                <a:spcPts val="420"/>
              </a:spcBef>
              <a:spcAft>
                <a:spcPts val="0"/>
              </a:spcAft>
              <a:buNone/>
            </a:pPr>
            <a:r>
              <a:rPr lang="en-US" sz="1400"/>
              <a:t>They succeeded in damaging the tower somewhat before being driven off by an approaching armed vessel.</a:t>
            </a:r>
            <a:endParaRPr/>
          </a:p>
          <a:p>
            <a:pPr marL="0" lvl="0" indent="0" algn="l" rtl="0">
              <a:spcBef>
                <a:spcPts val="420"/>
              </a:spcBef>
              <a:spcAft>
                <a:spcPts val="0"/>
              </a:spcAft>
              <a:buNone/>
            </a:pPr>
            <a:endParaRPr sz="1400"/>
          </a:p>
          <a:p>
            <a:pPr marL="0" lvl="0" indent="0" algn="l" rtl="0">
              <a:spcBef>
                <a:spcPts val="420"/>
              </a:spcBef>
              <a:spcAft>
                <a:spcPts val="0"/>
              </a:spcAft>
              <a:buNone/>
            </a:pPr>
            <a:endParaRPr sz="1400"/>
          </a:p>
          <a:p>
            <a:pPr marL="0" lvl="0" indent="0" algn="l" rtl="0">
              <a:spcBef>
                <a:spcPts val="420"/>
              </a:spcBef>
              <a:spcAft>
                <a:spcPts val="0"/>
              </a:spcAft>
              <a:buNone/>
            </a:pPr>
            <a:endParaRPr sz="1400"/>
          </a:p>
          <a:p>
            <a:pPr marL="0" lvl="0" indent="0" algn="l" rtl="0">
              <a:spcBef>
                <a:spcPts val="360"/>
              </a:spcBef>
              <a:spcAft>
                <a:spcPts val="0"/>
              </a:spcAft>
              <a:buNone/>
            </a:pPr>
            <a:endParaRPr/>
          </a:p>
        </p:txBody>
      </p:sp>
      <p:sp>
        <p:nvSpPr>
          <p:cNvPr id="1016" name="Google Shape;1016;p112: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107</a:t>
            </a:fld>
            <a:endParaRPr sz="1200">
              <a:solidFill>
                <a:schemeClr val="dk1"/>
              </a:solidFill>
              <a:latin typeface="Arial"/>
              <a:ea typeface="Arial"/>
              <a:cs typeface="Arial"/>
              <a:sym typeface="Arial"/>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1"/>
        <p:cNvGrpSpPr/>
        <p:nvPr/>
      </p:nvGrpSpPr>
      <p:grpSpPr>
        <a:xfrm>
          <a:off x="0" y="0"/>
          <a:ext cx="0" cy="0"/>
          <a:chOff x="0" y="0"/>
          <a:chExt cx="0" cy="0"/>
        </a:xfrm>
      </p:grpSpPr>
      <p:sp>
        <p:nvSpPr>
          <p:cNvPr id="1022" name="Google Shape;1022;p113: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23" name="Google Shape;1023;p113:notes"/>
          <p:cNvSpPr txBox="1">
            <a:spLocks noGrp="1"/>
          </p:cNvSpPr>
          <p:nvPr>
            <p:ph type="body" idx="1"/>
          </p:nvPr>
        </p:nvSpPr>
        <p:spPr>
          <a:xfrm>
            <a:off x="663575" y="4533900"/>
            <a:ext cx="5791200" cy="4530725"/>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There is a four-day lesson about lighthouses in NJ originally developed by a group of upper elementary teachers in Sayreville, expanded by the Center. It goes across the curriculum:</a:t>
            </a:r>
            <a:endParaRPr/>
          </a:p>
          <a:p>
            <a:pPr marL="0" lvl="0" indent="0" algn="l" rtl="0">
              <a:spcBef>
                <a:spcPts val="420"/>
              </a:spcBef>
              <a:spcAft>
                <a:spcPts val="0"/>
              </a:spcAft>
              <a:buNone/>
            </a:pPr>
            <a:endParaRPr sz="1400"/>
          </a:p>
          <a:p>
            <a:pPr marL="342900" lvl="0" indent="-228600" algn="l" rtl="0">
              <a:spcBef>
                <a:spcPts val="280"/>
              </a:spcBef>
              <a:spcAft>
                <a:spcPts val="0"/>
              </a:spcAft>
              <a:buClr>
                <a:srgbClr val="93A299"/>
              </a:buClr>
              <a:buSzPts val="1400"/>
              <a:buFont typeface="Arial"/>
              <a:buChar char="•"/>
            </a:pPr>
            <a:r>
              <a:rPr lang="en-US" sz="1400"/>
              <a:t>History:  Sandy Hook Lighthouse and the American Revolution</a:t>
            </a:r>
            <a:endParaRPr/>
          </a:p>
          <a:p>
            <a:pPr marL="342900" lvl="0" indent="-228600" algn="l" rtl="0">
              <a:spcBef>
                <a:spcPts val="280"/>
              </a:spcBef>
              <a:spcAft>
                <a:spcPts val="0"/>
              </a:spcAft>
              <a:buClr>
                <a:srgbClr val="93A299"/>
              </a:buClr>
              <a:buSzPts val="1400"/>
              <a:buFont typeface="Arial"/>
              <a:buChar char="•"/>
            </a:pPr>
            <a:r>
              <a:rPr lang="en-US" sz="1400"/>
              <a:t>Geography:  Location of lighthouses in NJ</a:t>
            </a:r>
            <a:endParaRPr/>
          </a:p>
          <a:p>
            <a:pPr marL="342900" lvl="0" indent="-228600" algn="l" rtl="0">
              <a:spcBef>
                <a:spcPts val="280"/>
              </a:spcBef>
              <a:spcAft>
                <a:spcPts val="0"/>
              </a:spcAft>
              <a:buClr>
                <a:srgbClr val="93A299"/>
              </a:buClr>
              <a:buSzPts val="1400"/>
              <a:buFont typeface="Arial"/>
              <a:buChar char="•"/>
            </a:pPr>
            <a:r>
              <a:rPr lang="en-US" sz="1400"/>
              <a:t>Math: Observations of height, color, shape (geometry)</a:t>
            </a:r>
            <a:endParaRPr/>
          </a:p>
          <a:p>
            <a:pPr marL="342900" lvl="0" indent="-228600" algn="l" rtl="0">
              <a:spcBef>
                <a:spcPts val="280"/>
              </a:spcBef>
              <a:spcAft>
                <a:spcPts val="0"/>
              </a:spcAft>
              <a:buClr>
                <a:srgbClr val="93A299"/>
              </a:buClr>
              <a:buSzPts val="1400"/>
              <a:buFont typeface="Arial"/>
              <a:buChar char="•"/>
            </a:pPr>
            <a:r>
              <a:rPr lang="en-US" sz="1400"/>
              <a:t>Art:  Draw your own lighthouse or color a lighthouse (North American Lighthouses Coloring Book)</a:t>
            </a:r>
            <a:endParaRPr/>
          </a:p>
          <a:p>
            <a:pPr marL="342900" lvl="0" indent="-228600" algn="l" rtl="0">
              <a:spcBef>
                <a:spcPts val="280"/>
              </a:spcBef>
              <a:spcAft>
                <a:spcPts val="0"/>
              </a:spcAft>
              <a:buClr>
                <a:srgbClr val="93A299"/>
              </a:buClr>
              <a:buSzPts val="1400"/>
              <a:buFont typeface="Arial"/>
              <a:buChar char="•"/>
            </a:pPr>
            <a:r>
              <a:rPr lang="en-US" sz="1400"/>
              <a:t>Civics:  Critical Thinking and Lighthouse Challenge </a:t>
            </a:r>
            <a:endParaRPr/>
          </a:p>
          <a:p>
            <a:pPr marL="0" lvl="0" indent="0" algn="l" rtl="0">
              <a:spcBef>
                <a:spcPts val="420"/>
              </a:spcBef>
              <a:spcAft>
                <a:spcPts val="0"/>
              </a:spcAft>
              <a:buNone/>
            </a:pPr>
            <a:endParaRPr sz="1400"/>
          </a:p>
          <a:p>
            <a:pPr marL="0" lvl="0" indent="0" algn="l" rtl="0">
              <a:spcBef>
                <a:spcPts val="420"/>
              </a:spcBef>
              <a:spcAft>
                <a:spcPts val="0"/>
              </a:spcAft>
              <a:buNone/>
            </a:pPr>
            <a:r>
              <a:rPr lang="en-US" sz="1400"/>
              <a:t>You can pick and choose what you’d like to do.</a:t>
            </a:r>
            <a:endParaRPr/>
          </a:p>
          <a:p>
            <a:pPr marL="0" lvl="0" indent="0" algn="l" rtl="0">
              <a:spcBef>
                <a:spcPts val="360"/>
              </a:spcBef>
              <a:spcAft>
                <a:spcPts val="0"/>
              </a:spcAft>
              <a:buNone/>
            </a:pPr>
            <a:endParaRPr/>
          </a:p>
        </p:txBody>
      </p:sp>
      <p:sp>
        <p:nvSpPr>
          <p:cNvPr id="1024" name="Google Shape;1024;p113: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108</a:t>
            </a:fld>
            <a:endParaRPr sz="1200">
              <a:solidFill>
                <a:schemeClr val="dk1"/>
              </a:solidFill>
              <a:latin typeface="Arial"/>
              <a:ea typeface="Arial"/>
              <a:cs typeface="Arial"/>
              <a:sym typeface="Arial"/>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p114:notes"/>
          <p:cNvSpPr>
            <a:spLocks noGrp="1" noRot="1" noChangeAspect="1"/>
          </p:cNvSpPr>
          <p:nvPr>
            <p:ph type="sldImg" idx="2"/>
          </p:nvPr>
        </p:nvSpPr>
        <p:spPr>
          <a:xfrm>
            <a:off x="1212850" y="477838"/>
            <a:ext cx="4770438" cy="35782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32" name="Google Shape;1032;p114:notes"/>
          <p:cNvSpPr txBox="1">
            <a:spLocks noGrp="1"/>
          </p:cNvSpPr>
          <p:nvPr>
            <p:ph type="body" idx="1"/>
          </p:nvPr>
        </p:nvSpPr>
        <p:spPr>
          <a:xfrm>
            <a:off x="347663" y="4160838"/>
            <a:ext cx="6407150" cy="4953000"/>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There are lessons about using water power in many ways.  One is the development of canals to move products and people.</a:t>
            </a:r>
            <a:endParaRPr sz="1400"/>
          </a:p>
          <a:p>
            <a:pPr marL="355232" lvl="0" indent="-317132" algn="l" rtl="0">
              <a:spcBef>
                <a:spcPts val="180"/>
              </a:spcBef>
              <a:spcAft>
                <a:spcPts val="0"/>
              </a:spcAft>
              <a:buClr>
                <a:schemeClr val="dk1"/>
              </a:buClr>
              <a:buSzPts val="600"/>
              <a:buFont typeface="Noto Sans Symbols"/>
              <a:buNone/>
            </a:pPr>
            <a:endParaRPr sz="600"/>
          </a:p>
          <a:p>
            <a:pPr marL="355232" lvl="0" indent="-355232" algn="l" rtl="0">
              <a:spcBef>
                <a:spcPts val="420"/>
              </a:spcBef>
              <a:spcAft>
                <a:spcPts val="0"/>
              </a:spcAft>
              <a:buClr>
                <a:schemeClr val="dk1"/>
              </a:buClr>
              <a:buSzPts val="1400"/>
              <a:buFont typeface="Noto Sans Symbols"/>
              <a:buChar char="∙"/>
            </a:pPr>
            <a:r>
              <a:rPr lang="en-US" sz="1400"/>
              <a:t>Canals allowed boats towed by mules walking the side of the canal on a towpath to pull far more weight than it could pull while traveling on land.  One horse or mule could pull less than a ton over roads but up to 30 tons of cargo loaded on a canal boat.  </a:t>
            </a:r>
            <a:endParaRPr/>
          </a:p>
          <a:p>
            <a:pPr marL="355232" lvl="0" indent="-317132" algn="l" rtl="0">
              <a:spcBef>
                <a:spcPts val="180"/>
              </a:spcBef>
              <a:spcAft>
                <a:spcPts val="0"/>
              </a:spcAft>
              <a:buClr>
                <a:schemeClr val="dk1"/>
              </a:buClr>
              <a:buSzPts val="600"/>
              <a:buFont typeface="Noto Sans Symbols"/>
              <a:buNone/>
            </a:pPr>
            <a:endParaRPr sz="600"/>
          </a:p>
          <a:p>
            <a:pPr marL="0" lvl="0" indent="0" algn="l" rtl="0">
              <a:spcBef>
                <a:spcPts val="420"/>
              </a:spcBef>
              <a:spcAft>
                <a:spcPts val="0"/>
              </a:spcAft>
              <a:buNone/>
            </a:pPr>
            <a:r>
              <a:rPr lang="en-US" sz="1400"/>
              <a:t>Again, many lessons across the curriculum:</a:t>
            </a:r>
            <a:endParaRPr/>
          </a:p>
          <a:p>
            <a:pPr marL="355232" lvl="0" indent="-355232" algn="l" rtl="0">
              <a:spcBef>
                <a:spcPts val="420"/>
              </a:spcBef>
              <a:spcAft>
                <a:spcPts val="0"/>
              </a:spcAft>
              <a:buClr>
                <a:schemeClr val="dk1"/>
              </a:buClr>
              <a:buSzPts val="1400"/>
              <a:buFont typeface="Noto Sans Symbols"/>
              <a:buChar char="∙"/>
            </a:pPr>
            <a:r>
              <a:rPr lang="en-US" sz="1400"/>
              <a:t>A little lesson about how canal locks work</a:t>
            </a:r>
            <a:endParaRPr/>
          </a:p>
          <a:p>
            <a:pPr marL="355232" lvl="0" indent="-355232" algn="l" rtl="0">
              <a:spcBef>
                <a:spcPts val="420"/>
              </a:spcBef>
              <a:spcAft>
                <a:spcPts val="0"/>
              </a:spcAft>
              <a:buClr>
                <a:schemeClr val="dk1"/>
              </a:buClr>
              <a:buSzPts val="1400"/>
              <a:buFont typeface="Noto Sans Symbols"/>
              <a:buChar char="∙"/>
            </a:pPr>
            <a:r>
              <a:rPr lang="en-US" sz="1400"/>
              <a:t>How did the development of canals impact the economies of New Jersey and the United States?</a:t>
            </a:r>
            <a:endParaRPr/>
          </a:p>
          <a:p>
            <a:pPr marL="355232" lvl="0" indent="-317132" algn="l" rtl="0">
              <a:spcBef>
                <a:spcPts val="180"/>
              </a:spcBef>
              <a:spcAft>
                <a:spcPts val="0"/>
              </a:spcAft>
              <a:buClr>
                <a:schemeClr val="dk1"/>
              </a:buClr>
              <a:buSzPts val="600"/>
              <a:buFont typeface="Noto Sans Symbols"/>
              <a:buNone/>
            </a:pPr>
            <a:endParaRPr sz="600"/>
          </a:p>
          <a:p>
            <a:pPr marL="355232" lvl="0" indent="-355232" algn="l" rtl="0">
              <a:spcBef>
                <a:spcPts val="420"/>
              </a:spcBef>
              <a:spcAft>
                <a:spcPts val="0"/>
              </a:spcAft>
              <a:buClr>
                <a:schemeClr val="dk1"/>
              </a:buClr>
              <a:buSzPts val="1400"/>
              <a:buFont typeface="Noto Sans Symbols"/>
              <a:buChar char="∙"/>
            </a:pPr>
            <a:r>
              <a:rPr lang="en-US" sz="1400"/>
              <a:t>How did canals help to transform New Jersey from an agricultural society to an industrial society? </a:t>
            </a:r>
            <a:endParaRPr/>
          </a:p>
          <a:p>
            <a:pPr marL="355232" lvl="0" indent="-304432" algn="l" rtl="0">
              <a:spcBef>
                <a:spcPts val="240"/>
              </a:spcBef>
              <a:spcAft>
                <a:spcPts val="0"/>
              </a:spcAft>
              <a:buClr>
                <a:schemeClr val="dk1"/>
              </a:buClr>
              <a:buSzPts val="800"/>
              <a:buFont typeface="Noto Sans Symbols"/>
              <a:buNone/>
            </a:pPr>
            <a:endParaRPr sz="800"/>
          </a:p>
          <a:p>
            <a:pPr marL="0" lvl="0" indent="0" algn="l" rtl="0">
              <a:spcBef>
                <a:spcPts val="300"/>
              </a:spcBef>
              <a:spcAft>
                <a:spcPts val="0"/>
              </a:spcAft>
              <a:buNone/>
            </a:pPr>
            <a:endParaRPr sz="1000"/>
          </a:p>
        </p:txBody>
      </p:sp>
      <p:sp>
        <p:nvSpPr>
          <p:cNvPr id="1033" name="Google Shape;1033;p114: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109</a:t>
            </a:fld>
            <a:endParaRPr sz="1200">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3: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75" name="Google Shape;175;p13:notes"/>
          <p:cNvSpPr txBox="1">
            <a:spLocks noGrp="1"/>
          </p:cNvSpPr>
          <p:nvPr>
            <p:ph type="body" idx="1"/>
          </p:nvPr>
        </p:nvSpPr>
        <p:spPr>
          <a:xfrm>
            <a:off x="350837" y="4460875"/>
            <a:ext cx="6324599" cy="457676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endParaRPr sz="1400"/>
          </a:p>
          <a:p>
            <a:pPr marL="0" lvl="0" indent="0" algn="l" rtl="0">
              <a:spcBef>
                <a:spcPts val="0"/>
              </a:spcBef>
              <a:spcAft>
                <a:spcPts val="0"/>
              </a:spcAft>
              <a:buNone/>
            </a:pPr>
            <a:endParaRPr sz="800"/>
          </a:p>
          <a:p>
            <a:pPr marL="0" lvl="0" indent="-88900" algn="l" rtl="0">
              <a:spcBef>
                <a:spcPts val="420"/>
              </a:spcBef>
              <a:spcAft>
                <a:spcPts val="0"/>
              </a:spcAft>
              <a:buClr>
                <a:schemeClr val="dk1"/>
              </a:buClr>
              <a:buSzPts val="1400"/>
              <a:buFont typeface="Noto Sans Symbols"/>
              <a:buChar char="▪"/>
            </a:pPr>
            <a:r>
              <a:rPr lang="en-US" sz="1400"/>
              <a:t>What’s going on in the photo? Who are these community helpers and what  are they doing? Cleaning up after a storm.</a:t>
            </a:r>
            <a:endParaRPr/>
          </a:p>
          <a:p>
            <a:pPr marL="0" lvl="0" indent="0" algn="l" rtl="0">
              <a:spcBef>
                <a:spcPts val="0"/>
              </a:spcBef>
              <a:spcAft>
                <a:spcPts val="0"/>
              </a:spcAft>
              <a:buNone/>
            </a:pPr>
            <a:endParaRPr sz="800"/>
          </a:p>
          <a:p>
            <a:pPr marL="285750" lvl="0" indent="-285750" algn="l" rtl="0">
              <a:spcBef>
                <a:spcPts val="420"/>
              </a:spcBef>
              <a:spcAft>
                <a:spcPts val="0"/>
              </a:spcAft>
              <a:buClr>
                <a:schemeClr val="dk1"/>
              </a:buClr>
              <a:buSzPts val="1400"/>
              <a:buFont typeface="Noto Sans Symbols"/>
              <a:buChar char="▪"/>
            </a:pPr>
            <a:r>
              <a:rPr lang="en-US" sz="1400"/>
              <a:t>This is an image of Community Helpers from Educating for American Democracy at:  </a:t>
            </a:r>
            <a:r>
              <a:rPr lang="en-US" sz="1400" u="sng">
                <a:solidFill>
                  <a:schemeClr val="hlink"/>
                </a:solidFill>
                <a:hlinkClick r:id="rId3"/>
              </a:rPr>
              <a:t>https://www.educatingforamericandemocracy.org/educator-resources/?sword=&amp;grade-level[]=229#popup-ead-post-7004</a:t>
            </a:r>
            <a:endParaRPr/>
          </a:p>
          <a:p>
            <a:pPr marL="285750" lvl="0" indent="-285750" algn="l" rtl="0">
              <a:spcBef>
                <a:spcPts val="420"/>
              </a:spcBef>
              <a:spcAft>
                <a:spcPts val="0"/>
              </a:spcAft>
              <a:buClr>
                <a:schemeClr val="dk1"/>
              </a:buClr>
              <a:buSzPts val="1400"/>
              <a:buFont typeface="Noto Sans Symbols"/>
              <a:buChar char="▪"/>
            </a:pPr>
            <a:r>
              <a:rPr lang="en-US" sz="1400"/>
              <a:t>You could have your students find or draw pictures of people doing things to help their communities and create a picture wall  </a:t>
            </a:r>
            <a:endParaRPr/>
          </a:p>
          <a:p>
            <a:pPr marL="171450" marR="0" lvl="0" indent="-133350" algn="l" rtl="0">
              <a:lnSpc>
                <a:spcPct val="100000"/>
              </a:lnSpc>
              <a:spcBef>
                <a:spcPts val="120"/>
              </a:spcBef>
              <a:spcAft>
                <a:spcPts val="0"/>
              </a:spcAft>
              <a:buClr>
                <a:schemeClr val="dk1"/>
              </a:buClr>
              <a:buSzPts val="600"/>
              <a:buFont typeface="Noto Sans Symbols"/>
              <a:buNone/>
            </a:pPr>
            <a:endParaRPr sz="600">
              <a:solidFill>
                <a:srgbClr val="0070C0"/>
              </a:solidFill>
            </a:endParaRPr>
          </a:p>
          <a:p>
            <a:pPr marL="285750" marR="0" lvl="0" indent="-285750" algn="l" rtl="0">
              <a:lnSpc>
                <a:spcPct val="100000"/>
              </a:lnSpc>
              <a:spcBef>
                <a:spcPts val="280"/>
              </a:spcBef>
              <a:spcAft>
                <a:spcPts val="0"/>
              </a:spcAft>
              <a:buClr>
                <a:schemeClr val="dk1"/>
              </a:buClr>
              <a:buSzPts val="1400"/>
              <a:buFont typeface="Noto Sans Symbols"/>
              <a:buChar char="▪"/>
            </a:pPr>
            <a:r>
              <a:rPr lang="en-US" sz="1400"/>
              <a:t>Educating for American Democracy materials are both free and online. You just need to register and then sign in.</a:t>
            </a:r>
            <a:endParaRPr sz="1400"/>
          </a:p>
          <a:p>
            <a:pPr marL="285750" marR="0" lvl="0" indent="-285750" algn="l" rtl="0">
              <a:lnSpc>
                <a:spcPct val="100000"/>
              </a:lnSpc>
              <a:spcBef>
                <a:spcPts val="280"/>
              </a:spcBef>
              <a:spcAft>
                <a:spcPts val="0"/>
              </a:spcAft>
              <a:buSzPts val="1400"/>
              <a:buChar char="▪"/>
            </a:pPr>
            <a:r>
              <a:rPr lang="en-US" sz="1400"/>
              <a:t>Kid Citizen</a:t>
            </a:r>
            <a:endParaRPr sz="1400"/>
          </a:p>
          <a:p>
            <a:pPr marL="342900" marR="0" lvl="0" indent="-254000" algn="l" rtl="0">
              <a:lnSpc>
                <a:spcPct val="100000"/>
              </a:lnSpc>
              <a:spcBef>
                <a:spcPts val="280"/>
              </a:spcBef>
              <a:spcAft>
                <a:spcPts val="0"/>
              </a:spcAft>
              <a:buClr>
                <a:schemeClr val="dk1"/>
              </a:buClr>
              <a:buSzPts val="1400"/>
              <a:buFont typeface="Arial"/>
              <a:buNone/>
            </a:pPr>
            <a:endParaRPr sz="1400"/>
          </a:p>
          <a:p>
            <a:pPr marL="0" lvl="0" indent="0" algn="l" rtl="0">
              <a:spcBef>
                <a:spcPts val="420"/>
              </a:spcBef>
              <a:spcAft>
                <a:spcPts val="0"/>
              </a:spcAft>
              <a:buNone/>
            </a:pPr>
            <a:endParaRPr sz="1400"/>
          </a:p>
        </p:txBody>
      </p:sp>
      <p:sp>
        <p:nvSpPr>
          <p:cNvPr id="176" name="Google Shape;176;p13: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p115: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40" name="Google Shape;1040;p115: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A some literature connections about canals:   </a:t>
            </a:r>
            <a:endParaRPr/>
          </a:p>
          <a:p>
            <a:pPr marL="0" lvl="0" indent="0" algn="l" rtl="0">
              <a:spcBef>
                <a:spcPts val="420"/>
              </a:spcBef>
              <a:spcAft>
                <a:spcPts val="0"/>
              </a:spcAft>
              <a:buNone/>
            </a:pPr>
            <a:endParaRPr sz="1400"/>
          </a:p>
          <a:p>
            <a:pPr marL="0" lvl="0" indent="0" algn="l" rtl="0">
              <a:spcBef>
                <a:spcPts val="420"/>
              </a:spcBef>
              <a:spcAft>
                <a:spcPts val="0"/>
              </a:spcAft>
              <a:buNone/>
            </a:pPr>
            <a:r>
              <a:rPr lang="en-US" sz="1400"/>
              <a:t>Both </a:t>
            </a:r>
            <a:r>
              <a:rPr lang="en-US" sz="1400" i="1"/>
              <a:t>A Full Hand</a:t>
            </a:r>
            <a:r>
              <a:rPr lang="en-US" sz="1400"/>
              <a:t> by Thomas Yezerski (2002) </a:t>
            </a:r>
            <a:endParaRPr/>
          </a:p>
          <a:p>
            <a:pPr marL="0" lvl="0" indent="0" algn="l" rtl="0">
              <a:spcBef>
                <a:spcPts val="420"/>
              </a:spcBef>
              <a:spcAft>
                <a:spcPts val="0"/>
              </a:spcAft>
              <a:buNone/>
            </a:pPr>
            <a:r>
              <a:rPr lang="en-US" sz="1400"/>
              <a:t>and</a:t>
            </a:r>
            <a:endParaRPr/>
          </a:p>
          <a:p>
            <a:pPr marL="0" lvl="0" indent="0" algn="l" rtl="0">
              <a:spcBef>
                <a:spcPts val="420"/>
              </a:spcBef>
              <a:spcAft>
                <a:spcPts val="0"/>
              </a:spcAft>
              <a:buNone/>
            </a:pPr>
            <a:r>
              <a:rPr lang="en-US" sz="1400" i="1"/>
              <a:t>Bridgetender’s Boy</a:t>
            </a:r>
            <a:r>
              <a:rPr lang="en-US" sz="1400"/>
              <a:t> by Linda Barth (2004) </a:t>
            </a:r>
            <a:endParaRPr/>
          </a:p>
          <a:p>
            <a:pPr marL="0" lvl="0" indent="0" algn="l" rtl="0">
              <a:spcBef>
                <a:spcPts val="420"/>
              </a:spcBef>
              <a:spcAft>
                <a:spcPts val="0"/>
              </a:spcAft>
              <a:buNone/>
            </a:pPr>
            <a:r>
              <a:rPr lang="en-US" sz="1400"/>
              <a:t>involve young boys working as mule drivers on canals. </a:t>
            </a:r>
            <a:endParaRPr/>
          </a:p>
          <a:p>
            <a:pPr marL="0" lvl="0" indent="0" algn="l" rtl="0">
              <a:spcBef>
                <a:spcPts val="420"/>
              </a:spcBef>
              <a:spcAft>
                <a:spcPts val="0"/>
              </a:spcAft>
              <a:buNone/>
            </a:pPr>
            <a:endParaRPr sz="1400"/>
          </a:p>
          <a:p>
            <a:pPr marL="0" lvl="0" indent="0" algn="l" rtl="0">
              <a:spcBef>
                <a:spcPts val="420"/>
              </a:spcBef>
              <a:spcAft>
                <a:spcPts val="0"/>
              </a:spcAft>
              <a:buNone/>
            </a:pPr>
            <a:r>
              <a:rPr lang="en-US" sz="1400"/>
              <a:t>SHOW BOOKS</a:t>
            </a:r>
            <a:endParaRPr/>
          </a:p>
          <a:p>
            <a:pPr marL="0" lvl="0" indent="0" algn="l" rtl="0">
              <a:spcBef>
                <a:spcPts val="420"/>
              </a:spcBef>
              <a:spcAft>
                <a:spcPts val="0"/>
              </a:spcAft>
              <a:buNone/>
            </a:pPr>
            <a:endParaRPr sz="1400"/>
          </a:p>
          <a:p>
            <a:pPr marL="0" lvl="0" indent="0" algn="l" rtl="0">
              <a:spcBef>
                <a:spcPts val="420"/>
              </a:spcBef>
              <a:spcAft>
                <a:spcPts val="0"/>
              </a:spcAft>
              <a:buNone/>
            </a:pPr>
            <a:r>
              <a:rPr lang="en-US" sz="1400"/>
              <a:t>It sounds like really hard, dirty work.</a:t>
            </a:r>
            <a:endParaRPr/>
          </a:p>
          <a:p>
            <a:pPr marL="0" lvl="0" indent="0" algn="l" rtl="0">
              <a:spcBef>
                <a:spcPts val="420"/>
              </a:spcBef>
              <a:spcAft>
                <a:spcPts val="0"/>
              </a:spcAft>
              <a:buNone/>
            </a:pPr>
            <a:endParaRPr sz="1400"/>
          </a:p>
          <a:p>
            <a:pPr marL="0" lvl="0" indent="0" algn="l" rtl="0">
              <a:spcBef>
                <a:spcPts val="420"/>
              </a:spcBef>
              <a:spcAft>
                <a:spcPts val="0"/>
              </a:spcAft>
              <a:buNone/>
            </a:pPr>
            <a:r>
              <a:rPr lang="en-US" sz="1400"/>
              <a:t>Have your students consider: Would you like to work on a canal doing really hard, dirty work all day? </a:t>
            </a:r>
            <a:endParaRPr/>
          </a:p>
          <a:p>
            <a:pPr marL="0" lvl="0" indent="0" algn="l" rtl="0">
              <a:spcBef>
                <a:spcPts val="360"/>
              </a:spcBef>
              <a:spcAft>
                <a:spcPts val="0"/>
              </a:spcAft>
              <a:buNone/>
            </a:pPr>
            <a:r>
              <a:rPr lang="en-US" b="1"/>
              <a:t> </a:t>
            </a:r>
            <a:endParaRPr/>
          </a:p>
          <a:p>
            <a:pPr marL="0" lvl="0" indent="0" algn="l" rtl="0">
              <a:spcBef>
                <a:spcPts val="360"/>
              </a:spcBef>
              <a:spcAft>
                <a:spcPts val="0"/>
              </a:spcAft>
              <a:buNone/>
            </a:pPr>
            <a:endParaRPr/>
          </a:p>
        </p:txBody>
      </p:sp>
      <p:sp>
        <p:nvSpPr>
          <p:cNvPr id="1041" name="Google Shape;1041;p115: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110</a:t>
            </a:fld>
            <a:endParaRPr sz="1200">
              <a:solidFill>
                <a:schemeClr val="dk1"/>
              </a:solidFill>
              <a:latin typeface="Arial"/>
              <a:ea typeface="Arial"/>
              <a:cs typeface="Arial"/>
              <a:sym typeface="Arial"/>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p116: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48" name="Google Shape;1048;p116:notes"/>
          <p:cNvSpPr txBox="1">
            <a:spLocks noGrp="1"/>
          </p:cNvSpPr>
          <p:nvPr>
            <p:ph type="body" idx="1"/>
          </p:nvPr>
        </p:nvSpPr>
        <p:spPr>
          <a:xfrm>
            <a:off x="427038" y="4538663"/>
            <a:ext cx="6335712" cy="452596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solidFill>
                  <a:srgbClr val="282828"/>
                </a:solidFill>
              </a:rPr>
              <a:t>And we have NJ connections with steamboats and steam locomotives, also going across the curriculum:</a:t>
            </a:r>
            <a:endParaRPr/>
          </a:p>
          <a:p>
            <a:pPr marL="0" lvl="0" indent="0" algn="l" rtl="0">
              <a:spcBef>
                <a:spcPts val="0"/>
              </a:spcBef>
              <a:spcAft>
                <a:spcPts val="0"/>
              </a:spcAft>
              <a:buNone/>
            </a:pPr>
            <a:endParaRPr sz="800">
              <a:solidFill>
                <a:srgbClr val="282828"/>
              </a:solidFill>
            </a:endParaRPr>
          </a:p>
          <a:p>
            <a:pPr marL="348044" lvl="0" indent="-348044" algn="l" rtl="0">
              <a:spcBef>
                <a:spcPts val="0"/>
              </a:spcBef>
              <a:spcAft>
                <a:spcPts val="0"/>
              </a:spcAft>
              <a:buClr>
                <a:srgbClr val="282828"/>
              </a:buClr>
              <a:buSzPts val="1400"/>
              <a:buFont typeface="Arial"/>
              <a:buChar char="•"/>
            </a:pPr>
            <a:r>
              <a:rPr lang="en-US" sz="1400">
                <a:solidFill>
                  <a:srgbClr val="282828"/>
                </a:solidFill>
              </a:rPr>
              <a:t>At the same time that Robert Fulton’s first American steamboat left New York City for Albany (1806-7), inaugurating commercial steamboat service, New Jersey’s </a:t>
            </a:r>
            <a:r>
              <a:rPr lang="en-US" sz="1400">
                <a:solidFill>
                  <a:srgbClr val="000000"/>
                </a:solidFill>
              </a:rPr>
              <a:t>John Stevens constructed the first U.S. steam locomotive to successfully navigate open ocean to Philadelphia. </a:t>
            </a:r>
            <a:endParaRPr/>
          </a:p>
          <a:p>
            <a:pPr marL="348044" lvl="0" indent="-259144" algn="l" rtl="0">
              <a:spcBef>
                <a:spcPts val="0"/>
              </a:spcBef>
              <a:spcAft>
                <a:spcPts val="0"/>
              </a:spcAft>
              <a:buClr>
                <a:schemeClr val="dk1"/>
              </a:buClr>
              <a:buSzPts val="1400"/>
              <a:buFont typeface="Arial"/>
              <a:buNone/>
            </a:pPr>
            <a:endParaRPr sz="1400">
              <a:solidFill>
                <a:srgbClr val="000000"/>
              </a:solidFill>
            </a:endParaRPr>
          </a:p>
          <a:p>
            <a:pPr marL="348044" lvl="0" indent="-348044" algn="l" rtl="0">
              <a:spcBef>
                <a:spcPts val="0"/>
              </a:spcBef>
              <a:spcAft>
                <a:spcPts val="0"/>
              </a:spcAft>
              <a:buClr>
                <a:srgbClr val="000000"/>
              </a:buClr>
              <a:buSzPts val="1400"/>
              <a:buFont typeface="Arial"/>
              <a:buChar char="•"/>
            </a:pPr>
            <a:r>
              <a:rPr lang="en-US" sz="1400">
                <a:solidFill>
                  <a:srgbClr val="000000"/>
                </a:solidFill>
              </a:rPr>
              <a:t>Stevens inaugurated the first U.S commercial ferry service in 1811 from Hoboken to New York City and obtained the first railroad charter in 1815 and designed and built a steam locomotive capable of hauling several passenger cars in 1825</a:t>
            </a:r>
            <a:endParaRPr/>
          </a:p>
          <a:p>
            <a:pPr marL="348044" lvl="0" indent="-297244" algn="l" rtl="0">
              <a:spcBef>
                <a:spcPts val="0"/>
              </a:spcBef>
              <a:spcAft>
                <a:spcPts val="0"/>
              </a:spcAft>
              <a:buClr>
                <a:schemeClr val="dk1"/>
              </a:buClr>
              <a:buSzPts val="800"/>
              <a:buFont typeface="Arial"/>
              <a:buNone/>
            </a:pPr>
            <a:endParaRPr sz="800">
              <a:solidFill>
                <a:srgbClr val="000000"/>
              </a:solidFill>
            </a:endParaRPr>
          </a:p>
          <a:p>
            <a:pPr marL="348044" lvl="0" indent="-348044" algn="l" rtl="0">
              <a:spcBef>
                <a:spcPts val="0"/>
              </a:spcBef>
              <a:spcAft>
                <a:spcPts val="0"/>
              </a:spcAft>
              <a:buClr>
                <a:srgbClr val="000000"/>
              </a:buClr>
              <a:buSzPts val="1400"/>
              <a:buFont typeface="Arial"/>
              <a:buChar char="•"/>
            </a:pPr>
            <a:r>
              <a:rPr lang="en-US" sz="1400">
                <a:solidFill>
                  <a:srgbClr val="000000"/>
                </a:solidFill>
              </a:rPr>
              <a:t>And it was the operation of steamboats on the Hudson River between NY and NJ that led to the U.S. Supreme Court case of </a:t>
            </a:r>
            <a:r>
              <a:rPr lang="en-US" sz="1400" i="1">
                <a:solidFill>
                  <a:srgbClr val="000000"/>
                </a:solidFill>
              </a:rPr>
              <a:t>Gibbons v. Ogden </a:t>
            </a:r>
            <a:r>
              <a:rPr lang="en-US" sz="1400">
                <a:solidFill>
                  <a:srgbClr val="000000"/>
                </a:solidFill>
              </a:rPr>
              <a:t>in 1824 that made it clear that the federal government had the right to regulate interstate commerce</a:t>
            </a:r>
            <a:endParaRPr/>
          </a:p>
          <a:p>
            <a:pPr marL="0" lvl="0" indent="0" algn="l" rtl="0">
              <a:spcBef>
                <a:spcPts val="360"/>
              </a:spcBef>
              <a:spcAft>
                <a:spcPts val="0"/>
              </a:spcAft>
              <a:buNone/>
            </a:pPr>
            <a:endParaRPr/>
          </a:p>
        </p:txBody>
      </p:sp>
      <p:sp>
        <p:nvSpPr>
          <p:cNvPr id="1049" name="Google Shape;1049;p116: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111</a:t>
            </a:fld>
            <a:endParaRPr sz="1200">
              <a:solidFill>
                <a:schemeClr val="dk1"/>
              </a:solidFill>
              <a:latin typeface="Arial"/>
              <a:ea typeface="Arial"/>
              <a:cs typeface="Arial"/>
              <a:sym typeface="Arial"/>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4"/>
        <p:cNvGrpSpPr/>
        <p:nvPr/>
      </p:nvGrpSpPr>
      <p:grpSpPr>
        <a:xfrm>
          <a:off x="0" y="0"/>
          <a:ext cx="0" cy="0"/>
          <a:chOff x="0" y="0"/>
          <a:chExt cx="0" cy="0"/>
        </a:xfrm>
      </p:grpSpPr>
      <p:sp>
        <p:nvSpPr>
          <p:cNvPr id="1055" name="Google Shape;1055;p117: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56" name="Google Shape;1056;p117: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Our sense of time is related quite directly to our mode of transportation, which increased dramatically with the introduction of steam locomotives in the 1830s.</a:t>
            </a:r>
            <a:endParaRPr/>
          </a:p>
          <a:p>
            <a:pPr marL="0" lvl="0" indent="0" algn="l" rtl="0">
              <a:spcBef>
                <a:spcPts val="420"/>
              </a:spcBef>
              <a:spcAft>
                <a:spcPts val="0"/>
              </a:spcAft>
              <a:buNone/>
            </a:pPr>
            <a:endParaRPr sz="1400"/>
          </a:p>
          <a:p>
            <a:pPr marL="0" lvl="0" indent="0" algn="l" rtl="0">
              <a:spcBef>
                <a:spcPts val="420"/>
              </a:spcBef>
              <a:spcAft>
                <a:spcPts val="0"/>
              </a:spcAft>
              <a:buNone/>
            </a:pPr>
            <a:r>
              <a:rPr lang="en-US" sz="1400"/>
              <a:t>We have similar activities—math, science, history, etc.--for railroads, starting with: how does a steam engine work? </a:t>
            </a:r>
            <a:endParaRPr/>
          </a:p>
          <a:p>
            <a:pPr marL="0" lvl="0" indent="0" algn="l" rtl="0">
              <a:spcBef>
                <a:spcPts val="420"/>
              </a:spcBef>
              <a:spcAft>
                <a:spcPts val="0"/>
              </a:spcAft>
              <a:buNone/>
            </a:pPr>
            <a:endParaRPr sz="1400"/>
          </a:p>
          <a:p>
            <a:pPr marL="0" lvl="0" indent="0" algn="l" rtl="0">
              <a:spcBef>
                <a:spcPts val="420"/>
              </a:spcBef>
              <a:spcAft>
                <a:spcPts val="0"/>
              </a:spcAft>
              <a:buNone/>
            </a:pPr>
            <a:r>
              <a:rPr lang="en-US" sz="1400"/>
              <a:t>And ultimately asking the question: why did the railroads supplant the canals?</a:t>
            </a:r>
            <a:endParaRPr/>
          </a:p>
        </p:txBody>
      </p:sp>
      <p:sp>
        <p:nvSpPr>
          <p:cNvPr id="1057" name="Google Shape;1057;p117: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112</a:t>
            </a:fld>
            <a:endParaRPr sz="1200">
              <a:solidFill>
                <a:schemeClr val="dk1"/>
              </a:solidFill>
              <a:latin typeface="Arial"/>
              <a:ea typeface="Arial"/>
              <a:cs typeface="Arial"/>
              <a:sym typeface="Arial"/>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2"/>
        <p:cNvGrpSpPr/>
        <p:nvPr/>
      </p:nvGrpSpPr>
      <p:grpSpPr>
        <a:xfrm>
          <a:off x="0" y="0"/>
          <a:ext cx="0" cy="0"/>
          <a:chOff x="0" y="0"/>
          <a:chExt cx="0" cy="0"/>
        </a:xfrm>
      </p:grpSpPr>
      <p:sp>
        <p:nvSpPr>
          <p:cNvPr id="1063" name="Google Shape;1063;p118: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4" name="Google Shape;1064;p118: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By 1690, the enslavement of Black Africans existed in all British North American colonies, including New Jersey. Slavery spread as a response to the chronic shortage of free labor. </a:t>
            </a:r>
            <a:endParaRPr/>
          </a:p>
          <a:p>
            <a:pPr marL="0" lvl="0" indent="0" algn="l" rtl="0">
              <a:spcBef>
                <a:spcPts val="180"/>
              </a:spcBef>
              <a:spcAft>
                <a:spcPts val="0"/>
              </a:spcAft>
              <a:buNone/>
            </a:pPr>
            <a:endParaRPr sz="600"/>
          </a:p>
          <a:p>
            <a:pPr marL="0" lvl="0" indent="0" algn="l" rtl="0">
              <a:spcBef>
                <a:spcPts val="420"/>
              </a:spcBef>
              <a:spcAft>
                <a:spcPts val="0"/>
              </a:spcAft>
              <a:buNone/>
            </a:pPr>
            <a:r>
              <a:rPr lang="en-US" sz="1400"/>
              <a:t>This is an ad from The New Jersey Gazette, Nov. 15, 1780 (https://slavery.princeton.edu/sources/caesar-1)</a:t>
            </a:r>
            <a:br>
              <a:rPr lang="en-US" sz="1400"/>
            </a:br>
            <a:endParaRPr sz="1400"/>
          </a:p>
          <a:p>
            <a:pPr marL="0" lvl="0" indent="0" algn="l" rtl="0">
              <a:spcBef>
                <a:spcPts val="420"/>
              </a:spcBef>
              <a:spcAft>
                <a:spcPts val="0"/>
              </a:spcAft>
              <a:buNone/>
            </a:pPr>
            <a:r>
              <a:rPr lang="en-US" sz="1400"/>
              <a:t>It is offering a $1000 reward for the return of a fugitive slave. That is a great deal of money in 1780. That would be more than $20,000 today.</a:t>
            </a:r>
            <a:endParaRPr/>
          </a:p>
          <a:p>
            <a:pPr marL="0" lvl="0" indent="0" algn="l" rtl="0">
              <a:spcBef>
                <a:spcPts val="420"/>
              </a:spcBef>
              <a:spcAft>
                <a:spcPts val="0"/>
              </a:spcAft>
              <a:buNone/>
            </a:pPr>
            <a:r>
              <a:rPr lang="en-US" sz="1400"/>
              <a:t> </a:t>
            </a:r>
            <a:br>
              <a:rPr lang="en-US" sz="1400"/>
            </a:br>
            <a:r>
              <a:rPr lang="en-US" sz="1400"/>
              <a:t>Look at how much detail there is in the ad.  Do you think that somebody might take the time to find and return this person?</a:t>
            </a:r>
            <a:endParaRPr/>
          </a:p>
          <a:p>
            <a:pPr marL="0" lvl="0" indent="0" algn="l" rtl="0">
              <a:spcBef>
                <a:spcPts val="180"/>
              </a:spcBef>
              <a:spcAft>
                <a:spcPts val="0"/>
              </a:spcAft>
              <a:buNone/>
            </a:pPr>
            <a:endParaRPr sz="600"/>
          </a:p>
          <a:p>
            <a:pPr marL="0" lvl="0" indent="0" algn="l" rtl="0">
              <a:spcBef>
                <a:spcPts val="420"/>
              </a:spcBef>
              <a:spcAft>
                <a:spcPts val="0"/>
              </a:spcAft>
              <a:buNone/>
            </a:pPr>
            <a:r>
              <a:rPr lang="en-US" sz="1400"/>
              <a:t>I think the value of actually having students see the ad is for them to appreciate that this was real. This was happening. This was part of our history, whether we like it or not.</a:t>
            </a:r>
            <a:endParaRPr/>
          </a:p>
          <a:p>
            <a:pPr marL="0" lvl="0" indent="0" algn="l" rtl="0">
              <a:spcBef>
                <a:spcPts val="180"/>
              </a:spcBef>
              <a:spcAft>
                <a:spcPts val="0"/>
              </a:spcAft>
              <a:buNone/>
            </a:pPr>
            <a:endParaRPr sz="600"/>
          </a:p>
          <a:p>
            <a:pPr marL="0" lvl="0" indent="0" algn="l" rtl="0">
              <a:spcBef>
                <a:spcPts val="360"/>
              </a:spcBef>
              <a:spcAft>
                <a:spcPts val="0"/>
              </a:spcAft>
              <a:buNone/>
            </a:pPr>
            <a:endParaRPr/>
          </a:p>
        </p:txBody>
      </p:sp>
      <p:sp>
        <p:nvSpPr>
          <p:cNvPr id="1065" name="Google Shape;1065;p118: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113</a:t>
            </a:fld>
            <a:endParaRPr sz="1200">
              <a:solidFill>
                <a:schemeClr val="dk1"/>
              </a:solidFill>
              <a:latin typeface="Arial"/>
              <a:ea typeface="Arial"/>
              <a:cs typeface="Arial"/>
              <a:sym typeface="Arial"/>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119: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72" name="Google Shape;1072;p119:notes"/>
          <p:cNvSpPr txBox="1">
            <a:spLocks noGrp="1"/>
          </p:cNvSpPr>
          <p:nvPr>
            <p:ph type="body" idx="1"/>
          </p:nvPr>
        </p:nvSpPr>
        <p:spPr>
          <a:xfrm>
            <a:off x="123825" y="4384675"/>
            <a:ext cx="6961188" cy="4879975"/>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  </a:t>
            </a:r>
            <a:endParaRPr/>
          </a:p>
          <a:p>
            <a:pPr marL="285750" lvl="0" indent="-285750" algn="l" rtl="0">
              <a:spcBef>
                <a:spcPts val="0"/>
              </a:spcBef>
              <a:spcAft>
                <a:spcPts val="0"/>
              </a:spcAft>
              <a:buClr>
                <a:schemeClr val="dk1"/>
              </a:buClr>
              <a:buSzPts val="1400"/>
              <a:buFont typeface="Arial"/>
              <a:buChar char="•"/>
            </a:pPr>
            <a:r>
              <a:rPr lang="en-US" sz="1400"/>
              <a:t>By the 1830s, the Underground Railroad had become legendary when abolitionists and other sympathizers began helping slaves escape to freedom. </a:t>
            </a:r>
            <a:endParaRPr/>
          </a:p>
          <a:p>
            <a:pPr marL="290036" lvl="0" indent="-290036" algn="l" rtl="0">
              <a:spcBef>
                <a:spcPts val="0"/>
              </a:spcBef>
              <a:spcAft>
                <a:spcPts val="0"/>
              </a:spcAft>
              <a:buClr>
                <a:schemeClr val="dk1"/>
              </a:buClr>
              <a:buSzPts val="1400"/>
              <a:buFont typeface="Arial"/>
              <a:buChar char="•"/>
            </a:pPr>
            <a:r>
              <a:rPr lang="en-US" sz="1400"/>
              <a:t>Following increased pressure from Southern politicians, Congress passed the Fugitive Slave Act of 1850</a:t>
            </a:r>
            <a:endParaRPr sz="1400"/>
          </a:p>
          <a:p>
            <a:pPr marL="0" lvl="0" indent="0" algn="l" rtl="0">
              <a:spcBef>
                <a:spcPts val="420"/>
              </a:spcBef>
              <a:spcAft>
                <a:spcPts val="0"/>
              </a:spcAft>
              <a:buNone/>
            </a:pPr>
            <a:r>
              <a:rPr lang="en-US" sz="1400"/>
              <a:t>We have </a:t>
            </a:r>
            <a:r>
              <a:rPr lang="en-US" sz="1400" u="sng"/>
              <a:t>a map lesson, a history lesson, a math lesson and a geography lesson </a:t>
            </a:r>
            <a:r>
              <a:rPr lang="en-US" sz="1400"/>
              <a:t>about the Underground Railroad, starting with Why did it go across NJ?</a:t>
            </a:r>
            <a:endParaRPr/>
          </a:p>
          <a:p>
            <a:pPr marL="355232" lvl="0" indent="-355232" algn="l" rtl="0">
              <a:spcBef>
                <a:spcPts val="420"/>
              </a:spcBef>
              <a:spcAft>
                <a:spcPts val="0"/>
              </a:spcAft>
              <a:buClr>
                <a:schemeClr val="dk1"/>
              </a:buClr>
              <a:buSzPts val="1400"/>
              <a:buFont typeface="Noto Sans Symbols"/>
              <a:buChar char="∙"/>
            </a:pPr>
            <a:r>
              <a:rPr lang="en-US" sz="1400"/>
              <a:t>NJ was close to the two most active URR cities—NY and Phil--and to MD and DE</a:t>
            </a:r>
            <a:endParaRPr sz="1400"/>
          </a:p>
          <a:p>
            <a:pPr marL="355232" lvl="0" indent="-355232" algn="l" rtl="0">
              <a:spcBef>
                <a:spcPts val="420"/>
              </a:spcBef>
              <a:spcAft>
                <a:spcPts val="0"/>
              </a:spcAft>
              <a:buClr>
                <a:schemeClr val="dk1"/>
              </a:buClr>
              <a:buSzPts val="1400"/>
              <a:buFont typeface="Noto Sans Symbols"/>
              <a:buChar char="∙"/>
            </a:pPr>
            <a:r>
              <a:rPr lang="en-US" sz="1400"/>
              <a:t>Also large number of all-black communities in NJ that served as sanctuaries for fugitive slaves.  For example, in the mid 1800's Salem County, NJ had a population of 2,075 free blacks and a large number of Quakers, all who aided them in their escape.  No other northern state exceeded New Jersey in the number of all-black communities that served as URR sanctuaries for southern fugitive slaves.</a:t>
            </a:r>
            <a:endParaRPr/>
          </a:p>
          <a:p>
            <a:pPr marL="355232" lvl="0" indent="-355232" algn="l" rtl="0">
              <a:spcBef>
                <a:spcPts val="420"/>
              </a:spcBef>
              <a:spcAft>
                <a:spcPts val="0"/>
              </a:spcAft>
              <a:buClr>
                <a:schemeClr val="dk1"/>
              </a:buClr>
              <a:buSzPts val="1400"/>
              <a:buFont typeface="Noto Sans Symbols"/>
              <a:buChar char="∙"/>
            </a:pPr>
            <a:r>
              <a:rPr lang="en-US" sz="1400"/>
              <a:t>Math:  how long would it take for a fugitive slave to travel from, say, Richmond, Va., to Jersey City—328 miles if you walked 10 miles a day. </a:t>
            </a:r>
            <a:endParaRPr/>
          </a:p>
          <a:p>
            <a:pPr marL="355232" lvl="0" indent="-355232" algn="l" rtl="0">
              <a:spcBef>
                <a:spcPts val="420"/>
              </a:spcBef>
              <a:spcAft>
                <a:spcPts val="0"/>
              </a:spcAft>
              <a:buClr>
                <a:schemeClr val="dk1"/>
              </a:buClr>
              <a:buSzPts val="1400"/>
              <a:buFont typeface="Noto Sans Symbols"/>
              <a:buChar char="∙"/>
            </a:pPr>
            <a:r>
              <a:rPr lang="en-US" sz="1400"/>
              <a:t>Map:  Where did fugitive slaves go?</a:t>
            </a:r>
            <a:endParaRPr/>
          </a:p>
          <a:p>
            <a:pPr marL="355232" lvl="0" indent="-355232" algn="l" rtl="0">
              <a:spcBef>
                <a:spcPts val="420"/>
              </a:spcBef>
              <a:spcAft>
                <a:spcPts val="0"/>
              </a:spcAft>
              <a:buClr>
                <a:schemeClr val="dk1"/>
              </a:buClr>
              <a:buSzPts val="1400"/>
              <a:buFont typeface="Noto Sans Symbols"/>
              <a:buChar char="∙"/>
            </a:pPr>
            <a:r>
              <a:rPr lang="en-US" sz="1400"/>
              <a:t>Fugitive slaves crossed the Delaware Bay to New Jersey, travelled across at various safe houses to Jersey City and at the Morris Canal basin fled by boat across the Hudson River (called the “River Jordan”) to go to Canada, New England or New York City.</a:t>
            </a:r>
            <a:endParaRPr sz="1400"/>
          </a:p>
          <a:p>
            <a:pPr marL="0" lvl="0" indent="0" algn="l" rtl="0">
              <a:spcBef>
                <a:spcPts val="420"/>
              </a:spcBef>
              <a:spcAft>
                <a:spcPts val="0"/>
              </a:spcAft>
              <a:buNone/>
            </a:pPr>
            <a:endParaRPr sz="1400"/>
          </a:p>
          <a:p>
            <a:pPr marL="0" lvl="0" indent="0" algn="l" rtl="0">
              <a:spcBef>
                <a:spcPts val="420"/>
              </a:spcBef>
              <a:spcAft>
                <a:spcPts val="0"/>
              </a:spcAft>
              <a:buNone/>
            </a:pPr>
            <a:endParaRPr sz="1400"/>
          </a:p>
        </p:txBody>
      </p:sp>
      <p:sp>
        <p:nvSpPr>
          <p:cNvPr id="1073" name="Google Shape;1073;p119: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114</a:t>
            </a:fld>
            <a:endParaRPr sz="1200">
              <a:solidFill>
                <a:schemeClr val="dk1"/>
              </a:solidFill>
              <a:latin typeface="Arial"/>
              <a:ea typeface="Arial"/>
              <a:cs typeface="Arial"/>
              <a:sym typeface="Arial"/>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120: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80" name="Google Shape;1080;p120:notes"/>
          <p:cNvSpPr txBox="1">
            <a:spLocks noGrp="1"/>
          </p:cNvSpPr>
          <p:nvPr>
            <p:ph type="body" idx="1"/>
          </p:nvPr>
        </p:nvSpPr>
        <p:spPr>
          <a:xfrm>
            <a:off x="187325" y="4424363"/>
            <a:ext cx="6727825" cy="4743450"/>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How did the Underground Railroad work? Who helped fugitive slaves escape across New Jersey? The lesson highlights not only:</a:t>
            </a:r>
            <a:endParaRPr/>
          </a:p>
          <a:p>
            <a:pPr marL="0" lvl="0" indent="0" algn="l" rtl="0">
              <a:spcBef>
                <a:spcPts val="150"/>
              </a:spcBef>
              <a:spcAft>
                <a:spcPts val="0"/>
              </a:spcAft>
              <a:buNone/>
            </a:pPr>
            <a:endParaRPr sz="500"/>
          </a:p>
          <a:p>
            <a:pPr marL="296026" lvl="0" indent="-296026" algn="l" rtl="0">
              <a:spcBef>
                <a:spcPts val="420"/>
              </a:spcBef>
              <a:spcAft>
                <a:spcPts val="0"/>
              </a:spcAft>
              <a:buClr>
                <a:schemeClr val="dk1"/>
              </a:buClr>
              <a:buSzPts val="1400"/>
              <a:buFont typeface="Arial"/>
              <a:buChar char="•"/>
            </a:pPr>
            <a:r>
              <a:rPr lang="en-US" sz="1400"/>
              <a:t>Harriet Tubman who brought more than 300 slaves from the south over ten years and partially funded her efforts by working summers in Cape May, NJ.</a:t>
            </a:r>
            <a:endParaRPr/>
          </a:p>
          <a:p>
            <a:pPr marL="296026" lvl="0" indent="-296026" algn="l" rtl="0">
              <a:spcBef>
                <a:spcPts val="420"/>
              </a:spcBef>
              <a:spcAft>
                <a:spcPts val="0"/>
              </a:spcAft>
              <a:buClr>
                <a:schemeClr val="dk1"/>
              </a:buClr>
              <a:buSzPts val="1400"/>
              <a:buFont typeface="Arial"/>
              <a:buChar char="•"/>
            </a:pPr>
            <a:r>
              <a:rPr lang="en-US" sz="1400"/>
              <a:t>But also, William Still, a free man in Burlington Co born a slave, moved to Phil and became director of the General Vigilance Committee of Phil, obtaining funds and establishing a network of safe houses</a:t>
            </a:r>
            <a:endParaRPr/>
          </a:p>
          <a:p>
            <a:pPr marL="296026" lvl="0" indent="-296026" algn="l" rtl="0">
              <a:spcBef>
                <a:spcPts val="420"/>
              </a:spcBef>
              <a:spcAft>
                <a:spcPts val="0"/>
              </a:spcAft>
              <a:buClr>
                <a:schemeClr val="dk1"/>
              </a:buClr>
              <a:buSzPts val="1400"/>
              <a:buFont typeface="Arial"/>
              <a:buChar char="•"/>
            </a:pPr>
            <a:r>
              <a:rPr lang="en-US" sz="1400"/>
              <a:t>And, Abigail Goodwin, a Quaker in Salem, whose house was a station of the URR</a:t>
            </a:r>
            <a:endParaRPr/>
          </a:p>
          <a:p>
            <a:pPr marL="296026" lvl="0" indent="-245226" algn="l" rtl="0">
              <a:spcBef>
                <a:spcPts val="240"/>
              </a:spcBef>
              <a:spcAft>
                <a:spcPts val="0"/>
              </a:spcAft>
              <a:buClr>
                <a:schemeClr val="dk1"/>
              </a:buClr>
              <a:buSzPts val="800"/>
              <a:buFont typeface="Arial"/>
              <a:buNone/>
            </a:pPr>
            <a:endParaRPr sz="800"/>
          </a:p>
          <a:p>
            <a:pPr marL="348044" lvl="0" indent="-348044" algn="l" rtl="0">
              <a:spcBef>
                <a:spcPts val="0"/>
              </a:spcBef>
              <a:spcAft>
                <a:spcPts val="0"/>
              </a:spcAft>
              <a:buClr>
                <a:schemeClr val="dk1"/>
              </a:buClr>
              <a:buSzPts val="1400"/>
              <a:buFont typeface="Noto Sans Symbols"/>
              <a:buChar char="∙"/>
            </a:pPr>
            <a:r>
              <a:rPr lang="en-US" sz="1400"/>
              <a:t>You could have your students read a biography of Harriet Tubman, such as </a:t>
            </a:r>
            <a:r>
              <a:rPr lang="en-US" sz="1400" i="1"/>
              <a:t>Moses: When Harriet Tubman Led her People to Freedom </a:t>
            </a:r>
            <a:r>
              <a:rPr lang="en-US" sz="1400"/>
              <a:t>or </a:t>
            </a:r>
            <a:r>
              <a:rPr lang="en-US" sz="1400" i="1"/>
              <a:t>Harriet Tubman: The Moses of her People</a:t>
            </a:r>
            <a:r>
              <a:rPr lang="en-US" sz="1400"/>
              <a:t> and/or watch the PBS video at </a:t>
            </a:r>
            <a:r>
              <a:rPr lang="en-US" sz="1400" u="sng">
                <a:solidFill>
                  <a:schemeClr val="hlink"/>
                </a:solidFill>
                <a:hlinkClick r:id="rId3"/>
              </a:rPr>
              <a:t>http://video.pbs.org/video/2181724307/</a:t>
            </a:r>
            <a:endParaRPr sz="1400"/>
          </a:p>
          <a:p>
            <a:pPr marL="348044" lvl="0" indent="-348044" algn="l" rtl="0">
              <a:spcBef>
                <a:spcPts val="0"/>
              </a:spcBef>
              <a:spcAft>
                <a:spcPts val="0"/>
              </a:spcAft>
              <a:buClr>
                <a:schemeClr val="dk1"/>
              </a:buClr>
              <a:buSzPts val="1400"/>
              <a:buFont typeface="Noto Sans Symbols"/>
              <a:buChar char="∙"/>
            </a:pPr>
            <a:r>
              <a:rPr lang="en-US" sz="1400"/>
              <a:t>Or Watch the video about Abigail Goodwin at </a:t>
            </a:r>
            <a:r>
              <a:rPr lang="en-US" sz="1400" u="sng">
                <a:solidFill>
                  <a:schemeClr val="hlink"/>
                </a:solidFill>
                <a:hlinkClick r:id="rId4"/>
              </a:rPr>
              <a:t>http://7stepstofreedom.wordpress.com/2011/07/28/abigail-goodwin/</a:t>
            </a:r>
            <a:r>
              <a:rPr lang="en-US" sz="1400"/>
              <a:t> </a:t>
            </a:r>
            <a:endParaRPr sz="1400"/>
          </a:p>
          <a:p>
            <a:pPr marL="348044" lvl="0" indent="-348044" algn="l" rtl="0">
              <a:spcBef>
                <a:spcPts val="0"/>
              </a:spcBef>
              <a:spcAft>
                <a:spcPts val="0"/>
              </a:spcAft>
              <a:buClr>
                <a:schemeClr val="dk1"/>
              </a:buClr>
              <a:buSzPts val="1400"/>
              <a:buFont typeface="Noto Sans Symbols"/>
              <a:buChar char="∙"/>
            </a:pPr>
            <a:r>
              <a:rPr lang="en-US" sz="1400"/>
              <a:t>Or read and compare the stories of fugitive slaves that William Still collected and published as </a:t>
            </a:r>
            <a:r>
              <a:rPr lang="en-US" sz="1400" i="1"/>
              <a:t>The Underground Railroad: Authentic Narratives and First-Hand Accounts in 1872</a:t>
            </a:r>
            <a:r>
              <a:rPr lang="en-US" sz="1400"/>
              <a:t>.</a:t>
            </a:r>
            <a:endParaRPr/>
          </a:p>
          <a:p>
            <a:pPr marL="348044" lvl="0" indent="-348044" algn="l" rtl="0">
              <a:spcBef>
                <a:spcPts val="0"/>
              </a:spcBef>
              <a:spcAft>
                <a:spcPts val="0"/>
              </a:spcAft>
              <a:buClr>
                <a:schemeClr val="dk1"/>
              </a:buClr>
              <a:buSzPts val="1400"/>
              <a:buFont typeface="Noto Sans Symbols"/>
              <a:buChar char="∙"/>
            </a:pPr>
            <a:r>
              <a:rPr lang="en-US" sz="1400"/>
              <a:t>Also houses to visit in NJ which held enslaved people, as well as underground RR stops in NJ</a:t>
            </a:r>
            <a:endParaRPr/>
          </a:p>
          <a:p>
            <a:pPr marL="296026" lvl="0" indent="-207126" algn="l" rtl="0">
              <a:spcBef>
                <a:spcPts val="420"/>
              </a:spcBef>
              <a:spcAft>
                <a:spcPts val="0"/>
              </a:spcAft>
              <a:buClr>
                <a:schemeClr val="dk1"/>
              </a:buClr>
              <a:buSzPts val="1400"/>
              <a:buFont typeface="Arial"/>
              <a:buNone/>
            </a:pPr>
            <a:endParaRPr sz="1400"/>
          </a:p>
          <a:p>
            <a:pPr marL="0" lvl="0" indent="0" algn="l" rtl="0">
              <a:spcBef>
                <a:spcPts val="240"/>
              </a:spcBef>
              <a:spcAft>
                <a:spcPts val="0"/>
              </a:spcAft>
              <a:buNone/>
            </a:pPr>
            <a:endParaRPr sz="800" u="sng"/>
          </a:p>
          <a:p>
            <a:pPr marL="0" lvl="0" indent="0" algn="l" rtl="0">
              <a:spcBef>
                <a:spcPts val="480"/>
              </a:spcBef>
              <a:spcAft>
                <a:spcPts val="0"/>
              </a:spcAft>
              <a:buNone/>
            </a:pPr>
            <a:endParaRPr sz="1600"/>
          </a:p>
        </p:txBody>
      </p:sp>
      <p:sp>
        <p:nvSpPr>
          <p:cNvPr id="1081" name="Google Shape;1081;p120: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115</a:t>
            </a:fld>
            <a:endParaRPr sz="1200">
              <a:solidFill>
                <a:schemeClr val="dk1"/>
              </a:solidFill>
              <a:latin typeface="Arial"/>
              <a:ea typeface="Arial"/>
              <a:cs typeface="Arial"/>
              <a:sym typeface="Arial"/>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p121:notes"/>
          <p:cNvSpPr>
            <a:spLocks noGrp="1" noRot="1" noChangeAspect="1"/>
          </p:cNvSpPr>
          <p:nvPr>
            <p:ph type="sldImg" idx="2"/>
          </p:nvPr>
        </p:nvSpPr>
        <p:spPr>
          <a:xfrm>
            <a:off x="1768475" y="449263"/>
            <a:ext cx="354965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2" name="Google Shape;1092;p121:notes"/>
          <p:cNvSpPr txBox="1">
            <a:spLocks noGrp="1"/>
          </p:cNvSpPr>
          <p:nvPr>
            <p:ph type="body" idx="1"/>
          </p:nvPr>
        </p:nvSpPr>
        <p:spPr>
          <a:xfrm>
            <a:off x="938848" y="3373676"/>
            <a:ext cx="5344721" cy="3196230"/>
          </a:xfrm>
          <a:prstGeom prst="rect">
            <a:avLst/>
          </a:prstGeom>
          <a:noFill/>
          <a:ln>
            <a:noFill/>
          </a:ln>
        </p:spPr>
        <p:txBody>
          <a:bodyPr spcFirstLastPara="1" wrap="square" lIns="94175" tIns="47050" rIns="94175" bIns="47050" anchor="t" anchorCtr="0">
            <a:noAutofit/>
          </a:bodyPr>
          <a:lstStyle/>
          <a:p>
            <a:pPr marL="0" lvl="0" indent="0" algn="l" rtl="0">
              <a:spcBef>
                <a:spcPts val="480"/>
              </a:spcBef>
              <a:spcAft>
                <a:spcPts val="0"/>
              </a:spcAft>
              <a:buNone/>
            </a:pPr>
            <a:endParaRPr sz="1600">
              <a:latin typeface="Arial"/>
              <a:ea typeface="Arial"/>
              <a:cs typeface="Arial"/>
              <a:sym typeface="Arial"/>
            </a:endParaRPr>
          </a:p>
          <a:p>
            <a:pPr marL="0" lvl="0" indent="0" algn="l" rtl="0">
              <a:spcBef>
                <a:spcPts val="480"/>
              </a:spcBef>
              <a:spcAft>
                <a:spcPts val="0"/>
              </a:spcAft>
              <a:buNone/>
            </a:pPr>
            <a:endParaRPr sz="1600">
              <a:latin typeface="Arial"/>
              <a:ea typeface="Arial"/>
              <a:cs typeface="Arial"/>
              <a:sym typeface="Arial"/>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6"/>
        <p:cNvGrpSpPr/>
        <p:nvPr/>
      </p:nvGrpSpPr>
      <p:grpSpPr>
        <a:xfrm>
          <a:off x="0" y="0"/>
          <a:ext cx="0" cy="0"/>
          <a:chOff x="0" y="0"/>
          <a:chExt cx="0" cy="0"/>
        </a:xfrm>
      </p:grpSpPr>
      <p:sp>
        <p:nvSpPr>
          <p:cNvPr id="1097" name="Google Shape;1097;p122:notes"/>
          <p:cNvSpPr>
            <a:spLocks noGrp="1" noRot="1" noChangeAspect="1"/>
          </p:cNvSpPr>
          <p:nvPr>
            <p:ph type="sldImg" idx="2"/>
          </p:nvPr>
        </p:nvSpPr>
        <p:spPr>
          <a:xfrm>
            <a:off x="2005013" y="533400"/>
            <a:ext cx="354965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8" name="Google Shape;1098;p122:notes"/>
          <p:cNvSpPr txBox="1">
            <a:spLocks noGrp="1"/>
          </p:cNvSpPr>
          <p:nvPr>
            <p:ph type="body" idx="1"/>
          </p:nvPr>
        </p:nvSpPr>
        <p:spPr>
          <a:xfrm>
            <a:off x="938848" y="3373676"/>
            <a:ext cx="5461952" cy="3196230"/>
          </a:xfrm>
          <a:prstGeom prst="rect">
            <a:avLst/>
          </a:prstGeom>
          <a:noFill/>
          <a:ln>
            <a:noFill/>
          </a:ln>
        </p:spPr>
        <p:txBody>
          <a:bodyPr spcFirstLastPara="1" wrap="square" lIns="94175" tIns="47050" rIns="94175" bIns="47050" anchor="t" anchorCtr="0">
            <a:noAutofit/>
          </a:bodyPr>
          <a:lstStyle/>
          <a:p>
            <a:pPr marL="0" lvl="0" indent="0" algn="l" rtl="0">
              <a:spcBef>
                <a:spcPts val="480"/>
              </a:spcBef>
              <a:spcAft>
                <a:spcPts val="0"/>
              </a:spcAft>
              <a:buNone/>
            </a:pPr>
            <a:endParaRPr sz="1600">
              <a:latin typeface="Arial"/>
              <a:ea typeface="Arial"/>
              <a:cs typeface="Arial"/>
              <a:sym typeface="Arial"/>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p123:notes"/>
          <p:cNvSpPr>
            <a:spLocks noGrp="1" noRot="1" noChangeAspect="1"/>
          </p:cNvSpPr>
          <p:nvPr>
            <p:ph type="sldImg" idx="2"/>
          </p:nvPr>
        </p:nvSpPr>
        <p:spPr>
          <a:xfrm>
            <a:off x="1203325" y="703263"/>
            <a:ext cx="4695825" cy="3521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5" name="Google Shape;1105;p123:notes"/>
          <p:cNvSpPr txBox="1">
            <a:spLocks noGrp="1"/>
          </p:cNvSpPr>
          <p:nvPr>
            <p:ph type="body" idx="1"/>
          </p:nvPr>
        </p:nvSpPr>
        <p:spPr>
          <a:xfrm>
            <a:off x="311727" y="4372901"/>
            <a:ext cx="6431974" cy="4781490"/>
          </a:xfrm>
          <a:prstGeom prst="rect">
            <a:avLst/>
          </a:prstGeom>
          <a:noFill/>
          <a:ln>
            <a:noFill/>
          </a:ln>
        </p:spPr>
        <p:txBody>
          <a:bodyPr spcFirstLastPara="1" wrap="square" lIns="94200" tIns="47100" rIns="94200" bIns="471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sz="1400"/>
              <a:t>Y</a:t>
            </a:r>
            <a:r>
              <a:rPr lang="en-US" sz="1400">
                <a:latin typeface="Arial"/>
                <a:ea typeface="Arial"/>
                <a:cs typeface="Arial"/>
                <a:sym typeface="Arial"/>
              </a:rPr>
              <a:t>ou may consciously (or unconsciously) avoid controversial issues in the classroom because of the difficulty involved in managing heated discussions and/or for fear that parents will complain or that the school administration will admonish or punish them for “being controversial.” These concerns are certainly not groundless. </a:t>
            </a:r>
            <a:endParaRPr/>
          </a:p>
          <a:p>
            <a:pPr marL="0" lvl="0" indent="0" algn="l" rtl="0">
              <a:lnSpc>
                <a:spcPct val="100000"/>
              </a:lnSpc>
              <a:spcBef>
                <a:spcPts val="0"/>
              </a:spcBef>
              <a:spcAft>
                <a:spcPts val="0"/>
              </a:spcAft>
              <a:buClr>
                <a:schemeClr val="dk1"/>
              </a:buClr>
              <a:buSzPts val="1400"/>
              <a:buFont typeface="Arial"/>
              <a:buNone/>
            </a:pPr>
            <a:endParaRPr sz="80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sz="1400">
                <a:latin typeface="Arial"/>
                <a:ea typeface="Arial"/>
                <a:cs typeface="Arial"/>
                <a:sym typeface="Arial"/>
              </a:rPr>
              <a:t>We suggest an ounce of prevention:</a:t>
            </a:r>
            <a:endParaRPr/>
          </a:p>
          <a:p>
            <a:pPr marL="171964" lvl="0" indent="-171964" algn="l" rtl="0">
              <a:lnSpc>
                <a:spcPct val="100000"/>
              </a:lnSpc>
              <a:spcBef>
                <a:spcPts val="0"/>
              </a:spcBef>
              <a:spcAft>
                <a:spcPts val="0"/>
              </a:spcAft>
              <a:buClr>
                <a:schemeClr val="dk1"/>
              </a:buClr>
              <a:buSzPts val="1400"/>
              <a:buFont typeface="Arial"/>
              <a:buChar char="•"/>
            </a:pPr>
            <a:r>
              <a:rPr lang="en-US" sz="1400">
                <a:latin typeface="Arial"/>
                <a:ea typeface="Arial"/>
                <a:cs typeface="Arial"/>
                <a:sym typeface="Arial"/>
              </a:rPr>
              <a:t>Be prepared for controversy by letting your  administrators know what you plan to do</a:t>
            </a:r>
            <a:endParaRPr/>
          </a:p>
          <a:p>
            <a:pPr marL="171964" lvl="0" indent="-171964" algn="l" rtl="0">
              <a:lnSpc>
                <a:spcPct val="100000"/>
              </a:lnSpc>
              <a:spcBef>
                <a:spcPts val="0"/>
              </a:spcBef>
              <a:spcAft>
                <a:spcPts val="0"/>
              </a:spcAft>
              <a:buClr>
                <a:schemeClr val="dk1"/>
              </a:buClr>
              <a:buSzPts val="1400"/>
              <a:buFont typeface="Arial"/>
              <a:buChar char="•"/>
            </a:pPr>
            <a:r>
              <a:rPr lang="en-US" sz="1400">
                <a:latin typeface="Arial"/>
                <a:ea typeface="Arial"/>
                <a:cs typeface="Arial"/>
                <a:sym typeface="Arial"/>
              </a:rPr>
              <a:t>Reference the state standards and your district course curriculum that supports teaching this topic--Unlike other states which are trying to exclude topics from being taught, the NJ SS standards are broad, progressive and  encourage teaching controversial topics.  Your school board should be supporting you</a:t>
            </a:r>
            <a:endParaRPr/>
          </a:p>
          <a:p>
            <a:pPr marL="171964" lvl="0" indent="-171964" algn="l" rtl="0">
              <a:lnSpc>
                <a:spcPct val="100000"/>
              </a:lnSpc>
              <a:spcBef>
                <a:spcPts val="0"/>
              </a:spcBef>
              <a:spcAft>
                <a:spcPts val="0"/>
              </a:spcAft>
              <a:buClr>
                <a:schemeClr val="dk1"/>
              </a:buClr>
              <a:buSzPts val="1400"/>
              <a:buFont typeface="Arial"/>
              <a:buChar char="•"/>
            </a:pPr>
            <a:r>
              <a:rPr lang="en-US" sz="1400">
                <a:latin typeface="Arial"/>
                <a:ea typeface="Arial"/>
                <a:cs typeface="Arial"/>
                <a:sym typeface="Arial"/>
              </a:rPr>
              <a:t>Look at your school policy about teaching controversial issues, which protects teachers unless they are “indoctrinating” students</a:t>
            </a:r>
            <a:endParaRPr/>
          </a:p>
          <a:p>
            <a:pPr marL="171964" lvl="0" indent="-171964" algn="l" rtl="0">
              <a:lnSpc>
                <a:spcPct val="100000"/>
              </a:lnSpc>
              <a:spcBef>
                <a:spcPts val="0"/>
              </a:spcBef>
              <a:spcAft>
                <a:spcPts val="0"/>
              </a:spcAft>
              <a:buClr>
                <a:schemeClr val="dk1"/>
              </a:buClr>
              <a:buSzPts val="1400"/>
              <a:buFont typeface="Arial"/>
              <a:buChar char="•"/>
            </a:pPr>
            <a:r>
              <a:rPr lang="en-US" sz="1400">
                <a:latin typeface="Arial"/>
                <a:ea typeface="Arial"/>
                <a:cs typeface="Arial"/>
                <a:sym typeface="Arial"/>
              </a:rPr>
              <a:t>Know your community—be aware of what might be controversial</a:t>
            </a:r>
            <a:endParaRPr/>
          </a:p>
          <a:p>
            <a:pPr marL="171964" lvl="0" indent="-171964" algn="l" rtl="0">
              <a:lnSpc>
                <a:spcPct val="100000"/>
              </a:lnSpc>
              <a:spcBef>
                <a:spcPts val="0"/>
              </a:spcBef>
              <a:spcAft>
                <a:spcPts val="0"/>
              </a:spcAft>
              <a:buClr>
                <a:schemeClr val="dk1"/>
              </a:buClr>
              <a:buSzPts val="1400"/>
              <a:buFont typeface="Arial"/>
              <a:buChar char="•"/>
            </a:pPr>
            <a:r>
              <a:rPr lang="en-US" sz="1400">
                <a:latin typeface="Arial"/>
                <a:ea typeface="Arial"/>
                <a:cs typeface="Arial"/>
                <a:sym typeface="Arial"/>
              </a:rPr>
              <a:t>Know the goals of your lesson that might be controversial</a:t>
            </a:r>
            <a:endParaRPr/>
          </a:p>
          <a:p>
            <a:pPr marL="171964" lvl="0" indent="-171964" algn="l" rtl="0">
              <a:lnSpc>
                <a:spcPct val="100000"/>
              </a:lnSpc>
              <a:spcBef>
                <a:spcPts val="0"/>
              </a:spcBef>
              <a:spcAft>
                <a:spcPts val="0"/>
              </a:spcAft>
              <a:buClr>
                <a:schemeClr val="dk1"/>
              </a:buClr>
              <a:buSzPts val="1400"/>
              <a:buFont typeface="Arial"/>
              <a:buChar char="•"/>
            </a:pPr>
            <a:r>
              <a:rPr lang="en-US" sz="1400">
                <a:latin typeface="Arial"/>
                <a:ea typeface="Arial"/>
                <a:cs typeface="Arial"/>
                <a:sym typeface="Arial"/>
              </a:rPr>
              <a:t>Consider carefully whether you should disclose your personal views—for middle school students, probably not. </a:t>
            </a:r>
            <a:endParaRPr/>
          </a:p>
          <a:p>
            <a:pPr marL="171964" lvl="0" indent="-171964" algn="l" rtl="0">
              <a:lnSpc>
                <a:spcPct val="100000"/>
              </a:lnSpc>
              <a:spcBef>
                <a:spcPts val="0"/>
              </a:spcBef>
              <a:spcAft>
                <a:spcPts val="0"/>
              </a:spcAft>
              <a:buClr>
                <a:schemeClr val="dk1"/>
              </a:buClr>
              <a:buSzPts val="1400"/>
              <a:buFont typeface="Arial"/>
              <a:buChar char="•"/>
            </a:pPr>
            <a:r>
              <a:rPr lang="en-US" sz="1400">
                <a:latin typeface="Arial"/>
                <a:ea typeface="Arial"/>
                <a:cs typeface="Arial"/>
                <a:sym typeface="Arial"/>
              </a:rPr>
              <a:t>BOTTOM LINE: DO NOT TRY TO INDOCTRINATE YOUR STUDENTS WITH YOUR VIEWS.</a:t>
            </a:r>
            <a:endParaRPr sz="1500"/>
          </a:p>
        </p:txBody>
      </p:sp>
      <p:sp>
        <p:nvSpPr>
          <p:cNvPr id="1106" name="Google Shape;1106;p123:notes"/>
          <p:cNvSpPr txBox="1">
            <a:spLocks noGrp="1"/>
          </p:cNvSpPr>
          <p:nvPr>
            <p:ph type="sldNum" idx="12"/>
          </p:nvPr>
        </p:nvSpPr>
        <p:spPr>
          <a:xfrm>
            <a:off x="4023093" y="8917422"/>
            <a:ext cx="3077700" cy="469500"/>
          </a:xfrm>
          <a:prstGeom prst="rect">
            <a:avLst/>
          </a:prstGeom>
          <a:noFill/>
          <a:ln>
            <a:noFill/>
          </a:ln>
        </p:spPr>
        <p:txBody>
          <a:bodyPr spcFirstLastPara="1" wrap="square" lIns="94200" tIns="47100" rIns="94200" bIns="47100" anchor="b" anchorCtr="0">
            <a:noAutofit/>
          </a:bodyPr>
          <a:lstStyle/>
          <a:p>
            <a:pPr marL="0" lvl="0" indent="0" algn="r" rtl="0">
              <a:lnSpc>
                <a:spcPct val="100000"/>
              </a:lnSpc>
              <a:spcBef>
                <a:spcPts val="0"/>
              </a:spcBef>
              <a:spcAft>
                <a:spcPts val="0"/>
              </a:spcAft>
              <a:buClr>
                <a:schemeClr val="dk1"/>
              </a:buClr>
              <a:buSzPts val="1400"/>
              <a:buFont typeface="Calibri"/>
              <a:buNone/>
            </a:pPr>
            <a:r>
              <a:rPr lang="en-US"/>
              <a:t>o</a:t>
            </a:r>
            <a:fld id="{00000000-1234-1234-1234-123412341234}" type="slidenum">
              <a:rPr lang="en-US"/>
              <a:t>118</a:t>
            </a:fld>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p:cNvGrpSpPr/>
        <p:nvPr/>
      </p:nvGrpSpPr>
      <p:grpSpPr>
        <a:xfrm>
          <a:off x="0" y="0"/>
          <a:ext cx="0" cy="0"/>
          <a:chOff x="0" y="0"/>
          <a:chExt cx="0" cy="0"/>
        </a:xfrm>
      </p:grpSpPr>
      <p:sp>
        <p:nvSpPr>
          <p:cNvPr id="1114" name="Google Shape;1114;p124:notes"/>
          <p:cNvSpPr>
            <a:spLocks noGrp="1" noRot="1" noChangeAspect="1"/>
          </p:cNvSpPr>
          <p:nvPr>
            <p:ph type="sldImg" idx="2"/>
          </p:nvPr>
        </p:nvSpPr>
        <p:spPr>
          <a:xfrm>
            <a:off x="1958975" y="533400"/>
            <a:ext cx="354965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5" name="Google Shape;1115;p124:notes"/>
          <p:cNvSpPr txBox="1">
            <a:spLocks noGrp="1"/>
          </p:cNvSpPr>
          <p:nvPr>
            <p:ph type="body" idx="1"/>
          </p:nvPr>
        </p:nvSpPr>
        <p:spPr>
          <a:xfrm>
            <a:off x="633845" y="3373676"/>
            <a:ext cx="5813847" cy="3196230"/>
          </a:xfrm>
          <a:prstGeom prst="rect">
            <a:avLst/>
          </a:prstGeom>
          <a:noFill/>
          <a:ln>
            <a:noFill/>
          </a:ln>
        </p:spPr>
        <p:txBody>
          <a:bodyPr spcFirstLastPara="1" wrap="square" lIns="94175" tIns="47050" rIns="94175" bIns="47050" anchor="t" anchorCtr="0">
            <a:noAutofit/>
          </a:bodyPr>
          <a:lstStyle/>
          <a:p>
            <a:pPr marL="0" lvl="0" indent="0" algn="l" rtl="0">
              <a:spcBef>
                <a:spcPts val="420"/>
              </a:spcBef>
              <a:spcAft>
                <a:spcPts val="0"/>
              </a:spcAft>
              <a:buNone/>
            </a:pPr>
            <a:r>
              <a:rPr lang="en-US" sz="1400">
                <a:latin typeface="Arial"/>
                <a:ea typeface="Arial"/>
                <a:cs typeface="Arial"/>
                <a:sym typeface="Arial"/>
              </a:rPr>
              <a:t> New Jersey has taken a very broad approach to classroom content, and unlike many other states which establish a state curriculum, leaves significant control to local school boards.</a:t>
            </a:r>
            <a:endParaRPr sz="1400">
              <a:solidFill>
                <a:schemeClr val="dk2"/>
              </a:solidFill>
              <a:latin typeface="Arial"/>
              <a:ea typeface="Arial"/>
              <a:cs typeface="Arial"/>
              <a:sym typeface="Arial"/>
            </a:endParaRPr>
          </a:p>
          <a:p>
            <a:pPr marL="0" lvl="0" indent="0" algn="l" rtl="0">
              <a:lnSpc>
                <a:spcPct val="115000"/>
              </a:lnSpc>
              <a:spcBef>
                <a:spcPts val="1751"/>
              </a:spcBef>
              <a:spcAft>
                <a:spcPts val="0"/>
              </a:spcAft>
              <a:buNone/>
            </a:pPr>
            <a:r>
              <a:rPr lang="en-US" sz="1400">
                <a:solidFill>
                  <a:schemeClr val="dk1"/>
                </a:solidFill>
                <a:latin typeface="Arial"/>
                <a:ea typeface="Arial"/>
                <a:cs typeface="Arial"/>
                <a:sym typeface="Arial"/>
              </a:rPr>
              <a:t>The</a:t>
            </a:r>
            <a:r>
              <a:rPr lang="en-US" sz="1400">
                <a:solidFill>
                  <a:schemeClr val="dk2"/>
                </a:solidFill>
                <a:latin typeface="Arial"/>
                <a:ea typeface="Arial"/>
                <a:cs typeface="Arial"/>
                <a:sym typeface="Arial"/>
              </a:rPr>
              <a:t> </a:t>
            </a:r>
            <a:r>
              <a:rPr lang="en-US" sz="1400">
                <a:latin typeface="Arial"/>
                <a:ea typeface="Arial"/>
                <a:cs typeface="Arial"/>
                <a:sym typeface="Arial"/>
              </a:rPr>
              <a:t>First Amendment protects academic freedom for teachers BUT this protection is not absolute: teachers must be teaching within the state standards and within their local school curriculum.  NJ teachers are protected as long as what they are teaching is within the state standards and the local curriculum and is being taught in a neutral, balanced manner that does not seek to indoctrinate students</a:t>
            </a:r>
            <a:r>
              <a:rPr lang="en-US" sz="1500">
                <a:latin typeface="Arial"/>
                <a:ea typeface="Arial"/>
                <a:cs typeface="Arial"/>
                <a:sym typeface="Arial"/>
              </a:rPr>
              <a:t>.</a:t>
            </a:r>
            <a:endParaRPr sz="1500">
              <a:latin typeface="Arial"/>
              <a:ea typeface="Arial"/>
              <a:cs typeface="Arial"/>
              <a:sym typeface="Arial"/>
            </a:endParaRPr>
          </a:p>
        </p:txBody>
      </p:sp>
      <p:sp>
        <p:nvSpPr>
          <p:cNvPr id="1116" name="Google Shape;1116;p124:notes"/>
          <p:cNvSpPr txBox="1">
            <a:spLocks noGrp="1"/>
          </p:cNvSpPr>
          <p:nvPr>
            <p:ph type="sldNum" idx="12"/>
          </p:nvPr>
        </p:nvSpPr>
        <p:spPr>
          <a:xfrm>
            <a:off x="5318506" y="6745707"/>
            <a:ext cx="4068206" cy="355271"/>
          </a:xfrm>
          <a:prstGeom prst="rect">
            <a:avLst/>
          </a:prstGeom>
          <a:noFill/>
          <a:ln>
            <a:noFill/>
          </a:ln>
        </p:spPr>
        <p:txBody>
          <a:bodyPr spcFirstLastPara="1" wrap="square" lIns="94175" tIns="47050" rIns="94175" bIns="470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4: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4" name="Google Shape;184;p14: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420"/>
              </a:spcBef>
              <a:spcAft>
                <a:spcPts val="0"/>
              </a:spcAft>
              <a:buNone/>
            </a:pPr>
            <a:endParaRPr/>
          </a:p>
          <a:p>
            <a:pPr marL="171450" lvl="0" indent="-133350" algn="l" rtl="0">
              <a:spcBef>
                <a:spcPts val="180"/>
              </a:spcBef>
              <a:spcAft>
                <a:spcPts val="0"/>
              </a:spcAft>
              <a:buClr>
                <a:schemeClr val="dk1"/>
              </a:buClr>
              <a:buSzPts val="600"/>
              <a:buFont typeface="Noto Sans Symbols"/>
              <a:buNone/>
            </a:pPr>
            <a:endParaRPr sz="600"/>
          </a:p>
          <a:p>
            <a:pPr marL="285750" lvl="0" indent="-285750" algn="l" rtl="0">
              <a:spcBef>
                <a:spcPts val="420"/>
              </a:spcBef>
              <a:spcAft>
                <a:spcPts val="0"/>
              </a:spcAft>
              <a:buClr>
                <a:schemeClr val="dk1"/>
              </a:buClr>
              <a:buSzPts val="1400"/>
              <a:buFont typeface="Noto Sans Symbols"/>
              <a:buChar char="▪"/>
            </a:pPr>
            <a:r>
              <a:rPr lang="en-US" sz="1400"/>
              <a:t>So, how do you get your students to understand what the common good is? </a:t>
            </a:r>
            <a:endParaRPr/>
          </a:p>
          <a:p>
            <a:pPr marL="171450" lvl="0" indent="-133350" algn="l" rtl="0">
              <a:spcBef>
                <a:spcPts val="180"/>
              </a:spcBef>
              <a:spcAft>
                <a:spcPts val="0"/>
              </a:spcAft>
              <a:buClr>
                <a:schemeClr val="dk1"/>
              </a:buClr>
              <a:buSzPts val="600"/>
              <a:buFont typeface="Noto Sans Symbols"/>
              <a:buNone/>
            </a:pPr>
            <a:endParaRPr sz="600"/>
          </a:p>
          <a:p>
            <a:pPr marL="285750" lvl="0" indent="-285750" algn="l" rtl="0">
              <a:spcBef>
                <a:spcPts val="420"/>
              </a:spcBef>
              <a:spcAft>
                <a:spcPts val="0"/>
              </a:spcAft>
              <a:buClr>
                <a:schemeClr val="dk1"/>
              </a:buClr>
              <a:buSzPts val="1400"/>
              <a:buFont typeface="Noto Sans Symbols"/>
              <a:buChar char="▪"/>
            </a:pPr>
            <a:r>
              <a:rPr lang="en-US" sz="1400"/>
              <a:t>You could use the </a:t>
            </a:r>
            <a:r>
              <a:rPr lang="en-US" sz="1400" b="0" i="0" u="none" strike="noStrike">
                <a:solidFill>
                  <a:srgbClr val="000000"/>
                </a:solidFill>
                <a:latin typeface="Arial"/>
                <a:ea typeface="Arial"/>
                <a:cs typeface="Arial"/>
                <a:sym typeface="Arial"/>
              </a:rPr>
              <a:t>Frayer Model for each civic concept, such as the common good.  You can have students complete this on paper or on their iPads.  You can provide definitions but also encourage students to rewrite in their own words.  </a:t>
            </a:r>
            <a:endParaRPr/>
          </a:p>
          <a:p>
            <a:pPr marL="171450" lvl="0" indent="-133350" algn="l" rtl="0">
              <a:spcBef>
                <a:spcPts val="180"/>
              </a:spcBef>
              <a:spcAft>
                <a:spcPts val="0"/>
              </a:spcAft>
              <a:buClr>
                <a:schemeClr val="dk1"/>
              </a:buClr>
              <a:buSzPts val="600"/>
              <a:buFont typeface="Noto Sans Symbols"/>
              <a:buNone/>
            </a:pPr>
            <a:endParaRPr sz="600">
              <a:solidFill>
                <a:srgbClr val="000000"/>
              </a:solidFill>
            </a:endParaRPr>
          </a:p>
          <a:p>
            <a:pPr marL="285750" lvl="0" indent="-285750" algn="l" rtl="0">
              <a:spcBef>
                <a:spcPts val="420"/>
              </a:spcBef>
              <a:spcAft>
                <a:spcPts val="0"/>
              </a:spcAft>
              <a:buClr>
                <a:srgbClr val="000000"/>
              </a:buClr>
              <a:buSzPts val="1400"/>
              <a:buFont typeface="Noto Sans Symbols"/>
              <a:buChar char="▪"/>
            </a:pPr>
            <a:r>
              <a:rPr lang="en-US" sz="1400" b="0" i="0" u="none" strike="noStrike">
                <a:solidFill>
                  <a:srgbClr val="000000"/>
                </a:solidFill>
                <a:latin typeface="Arial"/>
                <a:ea typeface="Arial"/>
                <a:cs typeface="Arial"/>
                <a:sym typeface="Arial"/>
              </a:rPr>
              <a:t>You could have them draw or find images that </a:t>
            </a:r>
            <a:r>
              <a:rPr lang="en-US" sz="1400">
                <a:solidFill>
                  <a:srgbClr val="000000"/>
                </a:solidFill>
              </a:rPr>
              <a:t>i</a:t>
            </a:r>
            <a:r>
              <a:rPr lang="en-US" sz="1400" b="0" i="0" u="none" strike="noStrike">
                <a:solidFill>
                  <a:srgbClr val="000000"/>
                </a:solidFill>
                <a:latin typeface="Arial"/>
                <a:ea typeface="Arial"/>
                <a:cs typeface="Arial"/>
                <a:sym typeface="Arial"/>
              </a:rPr>
              <a:t>llustrate the common good. Some of them may be similar to the community helpers that we just saw, but the common good might also be served by serving in the military, teaching, serving as a member of a town council or school board, or even peacefully protesting. It might be good for your students to consider this.</a:t>
            </a:r>
            <a:endParaRPr/>
          </a:p>
          <a:p>
            <a:pPr marL="0" lvl="0" indent="0" algn="l" rtl="0">
              <a:spcBef>
                <a:spcPts val="180"/>
              </a:spcBef>
              <a:spcAft>
                <a:spcPts val="0"/>
              </a:spcAft>
              <a:buNone/>
            </a:pPr>
            <a:endParaRPr sz="600">
              <a:solidFill>
                <a:srgbClr val="000000"/>
              </a:solidFill>
            </a:endParaRPr>
          </a:p>
          <a:p>
            <a:pPr marL="0" lvl="0" indent="0" algn="l" rtl="0">
              <a:spcBef>
                <a:spcPts val="360"/>
              </a:spcBef>
              <a:spcAft>
                <a:spcPts val="0"/>
              </a:spcAft>
              <a:buNone/>
            </a:pPr>
            <a:endParaRPr/>
          </a:p>
        </p:txBody>
      </p:sp>
      <p:sp>
        <p:nvSpPr>
          <p:cNvPr id="185" name="Google Shape;185;p14: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0"/>
        <p:cNvGrpSpPr/>
        <p:nvPr/>
      </p:nvGrpSpPr>
      <p:grpSpPr>
        <a:xfrm>
          <a:off x="0" y="0"/>
          <a:ext cx="0" cy="0"/>
          <a:chOff x="0" y="0"/>
          <a:chExt cx="0" cy="0"/>
        </a:xfrm>
      </p:grpSpPr>
      <p:sp>
        <p:nvSpPr>
          <p:cNvPr id="1121" name="Google Shape;1121;p125: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22" name="Google Shape;1122;p125:notes"/>
          <p:cNvSpPr txBox="1">
            <a:spLocks noGrp="1"/>
          </p:cNvSpPr>
          <p:nvPr>
            <p:ph type="body" idx="1"/>
          </p:nvPr>
        </p:nvSpPr>
        <p:spPr>
          <a:xfrm>
            <a:off x="198437" y="4460875"/>
            <a:ext cx="6705600" cy="472916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latin typeface="Arial"/>
                <a:ea typeface="Arial"/>
                <a:cs typeface="Arial"/>
                <a:sym typeface="Arial"/>
              </a:rPr>
              <a:t> Where can you find the resources that have been mentioned?</a:t>
            </a:r>
            <a:endParaRPr/>
          </a:p>
          <a:p>
            <a:pPr marL="0" lvl="0" indent="0" algn="l" rtl="0">
              <a:spcBef>
                <a:spcPts val="0"/>
              </a:spcBef>
              <a:spcAft>
                <a:spcPts val="0"/>
              </a:spcAft>
              <a:buNone/>
            </a:pPr>
            <a:endParaRPr sz="600">
              <a:latin typeface="Arial"/>
              <a:ea typeface="Arial"/>
              <a:cs typeface="Arial"/>
              <a:sym typeface="Arial"/>
            </a:endParaRPr>
          </a:p>
          <a:p>
            <a:pPr marL="290036" lvl="0" indent="-290036" algn="l" rtl="0">
              <a:spcBef>
                <a:spcPts val="0"/>
              </a:spcBef>
              <a:spcAft>
                <a:spcPts val="0"/>
              </a:spcAft>
              <a:buClr>
                <a:schemeClr val="dk1"/>
              </a:buClr>
              <a:buSzPts val="1400"/>
              <a:buFont typeface="Arial"/>
              <a:buChar char="•"/>
            </a:pPr>
            <a:r>
              <a:rPr lang="en-US" sz="1400" i="1">
                <a:latin typeface="Arial"/>
                <a:ea typeface="Arial"/>
                <a:cs typeface="Arial"/>
                <a:sym typeface="Arial"/>
              </a:rPr>
              <a:t>Project Citizen and We the People: The Citizen and the Constitution </a:t>
            </a:r>
            <a:r>
              <a:rPr lang="en-US" sz="1400">
                <a:latin typeface="Arial"/>
                <a:ea typeface="Arial"/>
                <a:cs typeface="Arial"/>
                <a:sym typeface="Arial"/>
              </a:rPr>
              <a:t>are all available from the  Center for Civic Education. Gibbs Smith Education is now the selling agent for the Center for Civic Education’s materials.</a:t>
            </a:r>
            <a:endParaRPr sz="1400" i="1">
              <a:latin typeface="Arial"/>
              <a:ea typeface="Arial"/>
              <a:cs typeface="Arial"/>
              <a:sym typeface="Arial"/>
            </a:endParaRPr>
          </a:p>
          <a:p>
            <a:pPr marL="290036" lvl="0" indent="-251936" algn="l" rtl="0">
              <a:spcBef>
                <a:spcPts val="0"/>
              </a:spcBef>
              <a:spcAft>
                <a:spcPts val="0"/>
              </a:spcAft>
              <a:buClr>
                <a:schemeClr val="dk1"/>
              </a:buClr>
              <a:buSzPts val="600"/>
              <a:buFont typeface="Arial"/>
              <a:buNone/>
            </a:pPr>
            <a:endParaRPr sz="600">
              <a:latin typeface="Arial"/>
              <a:ea typeface="Arial"/>
              <a:cs typeface="Arial"/>
              <a:sym typeface="Arial"/>
            </a:endParaRPr>
          </a:p>
          <a:p>
            <a:pPr marL="290036" lvl="0" indent="-290036" algn="l" rtl="0">
              <a:spcBef>
                <a:spcPts val="0"/>
              </a:spcBef>
              <a:spcAft>
                <a:spcPts val="0"/>
              </a:spcAft>
              <a:buClr>
                <a:schemeClr val="dk1"/>
              </a:buClr>
              <a:buSzPts val="1400"/>
              <a:buFont typeface="Arial"/>
              <a:buChar char="•"/>
            </a:pPr>
            <a:r>
              <a:rPr lang="en-US" sz="1400">
                <a:latin typeface="Arial"/>
                <a:ea typeface="Arial"/>
                <a:cs typeface="Arial"/>
                <a:sym typeface="Arial"/>
              </a:rPr>
              <a:t>iCivics games and lessons are available online at </a:t>
            </a:r>
            <a:r>
              <a:rPr lang="en-US" sz="1400" u="sng">
                <a:latin typeface="Arial"/>
                <a:ea typeface="Arial"/>
                <a:cs typeface="Arial"/>
                <a:sym typeface="Arial"/>
              </a:rPr>
              <a:t>iCivics.com</a:t>
            </a:r>
            <a:endParaRPr/>
          </a:p>
          <a:p>
            <a:pPr marL="290036" lvl="0" indent="-251936" algn="l" rtl="0">
              <a:spcBef>
                <a:spcPts val="0"/>
              </a:spcBef>
              <a:spcAft>
                <a:spcPts val="0"/>
              </a:spcAft>
              <a:buClr>
                <a:schemeClr val="dk1"/>
              </a:buClr>
              <a:buSzPts val="600"/>
              <a:buFont typeface="Arial"/>
              <a:buNone/>
            </a:pPr>
            <a:endParaRPr sz="600" u="sng">
              <a:latin typeface="Arial"/>
              <a:ea typeface="Arial"/>
              <a:cs typeface="Arial"/>
              <a:sym typeface="Arial"/>
            </a:endParaRPr>
          </a:p>
          <a:p>
            <a:pPr marL="290036" lvl="0" indent="-290036" algn="l" rtl="0">
              <a:spcBef>
                <a:spcPts val="0"/>
              </a:spcBef>
              <a:spcAft>
                <a:spcPts val="0"/>
              </a:spcAft>
              <a:buClr>
                <a:schemeClr val="dk1"/>
              </a:buClr>
              <a:buSzPts val="1400"/>
              <a:buFont typeface="Arial"/>
              <a:buChar char="•"/>
            </a:pPr>
            <a:r>
              <a:rPr lang="en-US" sz="1400">
                <a:latin typeface="Arial"/>
                <a:ea typeface="Arial"/>
                <a:cs typeface="Arial"/>
                <a:sym typeface="Arial"/>
              </a:rPr>
              <a:t>Educating for American Democracy </a:t>
            </a:r>
            <a:endParaRPr/>
          </a:p>
          <a:p>
            <a:pPr marL="290036" lvl="0" indent="-251936" algn="l" rtl="0">
              <a:spcBef>
                <a:spcPts val="0"/>
              </a:spcBef>
              <a:spcAft>
                <a:spcPts val="0"/>
              </a:spcAft>
              <a:buClr>
                <a:schemeClr val="dk1"/>
              </a:buClr>
              <a:buSzPts val="600"/>
              <a:buFont typeface="Arial"/>
              <a:buNone/>
            </a:pPr>
            <a:endParaRPr sz="600">
              <a:latin typeface="Arial"/>
              <a:ea typeface="Arial"/>
              <a:cs typeface="Arial"/>
              <a:sym typeface="Arial"/>
            </a:endParaRPr>
          </a:p>
          <a:p>
            <a:pPr marL="290036" lvl="0" indent="-290036" algn="l" rtl="0">
              <a:spcBef>
                <a:spcPts val="0"/>
              </a:spcBef>
              <a:spcAft>
                <a:spcPts val="0"/>
              </a:spcAft>
              <a:buClr>
                <a:schemeClr val="dk1"/>
              </a:buClr>
              <a:buSzPts val="1400"/>
              <a:buFont typeface="Arial"/>
              <a:buChar char="•"/>
            </a:pPr>
            <a:r>
              <a:rPr lang="en-US" sz="1400">
                <a:latin typeface="Arial"/>
                <a:ea typeface="Arial"/>
                <a:cs typeface="Arial"/>
                <a:sym typeface="Arial"/>
              </a:rPr>
              <a:t>NJ History and government lessons are available free online at the NJ Center’s website at </a:t>
            </a:r>
            <a:r>
              <a:rPr lang="en-US" sz="1400" u="sng">
                <a:latin typeface="Arial"/>
                <a:ea typeface="Arial"/>
                <a:cs typeface="Arial"/>
                <a:sym typeface="Arial"/>
              </a:rPr>
              <a:t>civiced.rutgers.edu</a:t>
            </a:r>
            <a:endParaRPr/>
          </a:p>
          <a:p>
            <a:pPr marL="290036" lvl="0" indent="-251936" algn="l" rtl="0">
              <a:spcBef>
                <a:spcPts val="0"/>
              </a:spcBef>
              <a:spcAft>
                <a:spcPts val="0"/>
              </a:spcAft>
              <a:buClr>
                <a:schemeClr val="dk1"/>
              </a:buClr>
              <a:buSzPts val="600"/>
              <a:buFont typeface="Arial"/>
              <a:buNone/>
            </a:pPr>
            <a:endParaRPr sz="600" u="sng">
              <a:latin typeface="Arial"/>
              <a:ea typeface="Arial"/>
              <a:cs typeface="Arial"/>
              <a:sym typeface="Arial"/>
            </a:endParaRPr>
          </a:p>
          <a:p>
            <a:pPr marL="290036" lvl="0" indent="-290036" algn="l" rtl="0">
              <a:spcBef>
                <a:spcPts val="0"/>
              </a:spcBef>
              <a:spcAft>
                <a:spcPts val="0"/>
              </a:spcAft>
              <a:buClr>
                <a:schemeClr val="dk1"/>
              </a:buClr>
              <a:buSzPts val="1400"/>
              <a:buFont typeface="Arial"/>
              <a:buChar char="•"/>
            </a:pPr>
            <a:r>
              <a:rPr lang="en-US" sz="1400">
                <a:latin typeface="Arial"/>
                <a:ea typeface="Arial"/>
                <a:cs typeface="Arial"/>
                <a:sym typeface="Arial"/>
              </a:rPr>
              <a:t>Nj Dept. of Education Foundations of Democracy for K-5—you will see since we worked with the Dept. that they took our ideas for core concepts.  Explore for a few minutes.</a:t>
            </a:r>
            <a:endParaRPr/>
          </a:p>
          <a:p>
            <a:pPr marL="290036" lvl="0" indent="-251936" algn="l" rtl="0">
              <a:spcBef>
                <a:spcPts val="0"/>
              </a:spcBef>
              <a:spcAft>
                <a:spcPts val="0"/>
              </a:spcAft>
              <a:buClr>
                <a:schemeClr val="dk1"/>
              </a:buClr>
              <a:buSzPts val="600"/>
              <a:buFont typeface="Arial"/>
              <a:buNone/>
            </a:pPr>
            <a:endParaRPr sz="600">
              <a:latin typeface="Arial"/>
              <a:ea typeface="Arial"/>
              <a:cs typeface="Arial"/>
              <a:sym typeface="Arial"/>
            </a:endParaRPr>
          </a:p>
          <a:p>
            <a:pPr marL="290036" lvl="0" indent="-290036" algn="l" rtl="0">
              <a:spcBef>
                <a:spcPts val="0"/>
              </a:spcBef>
              <a:spcAft>
                <a:spcPts val="0"/>
              </a:spcAft>
              <a:buClr>
                <a:schemeClr val="dk1"/>
              </a:buClr>
              <a:buSzPts val="1400"/>
              <a:buFont typeface="Arial"/>
              <a:buChar char="•"/>
            </a:pPr>
            <a:r>
              <a:rPr lang="en-US" sz="1400">
                <a:latin typeface="Arial"/>
                <a:ea typeface="Arial"/>
                <a:cs typeface="Arial"/>
                <a:sym typeface="Arial"/>
              </a:rPr>
              <a:t>There are also resources available from the NJ State Bar Foundation, the NJ Holocaust Commission, the Amistad Commission and National Geographic for kids.  </a:t>
            </a:r>
            <a:endParaRPr/>
          </a:p>
          <a:p>
            <a:pPr marL="290036" lvl="0" indent="-290036" algn="l" rtl="0">
              <a:spcBef>
                <a:spcPts val="0"/>
              </a:spcBef>
              <a:spcAft>
                <a:spcPts val="0"/>
              </a:spcAft>
              <a:buClr>
                <a:schemeClr val="dk1"/>
              </a:buClr>
              <a:buSzPts val="1400"/>
              <a:buFont typeface="Arial"/>
              <a:buChar char="•"/>
            </a:pPr>
            <a:r>
              <a:rPr lang="en-US" sz="1400">
                <a:latin typeface="Arial"/>
                <a:ea typeface="Arial"/>
                <a:cs typeface="Arial"/>
                <a:sym typeface="Arial"/>
              </a:rPr>
              <a:t>So we’ve provided you with all sorts of ideas and resources, I thought that it might be valuable if you spent a little time identifying what you might like to add to what you’re currently doing in your classroom from any of these sites. Just an idea that you can flesh out later.  You may want to do this with somebody in a small group or by yourself.  So let’s take the next 15 minutes or so to do that.</a:t>
            </a:r>
            <a:endParaRPr/>
          </a:p>
        </p:txBody>
      </p:sp>
      <p:sp>
        <p:nvSpPr>
          <p:cNvPr id="1123" name="Google Shape;1123;p125: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120</a:t>
            </a:fld>
            <a:endParaRPr sz="1200">
              <a:solidFill>
                <a:schemeClr val="dk1"/>
              </a:solidFill>
              <a:latin typeface="Arial"/>
              <a:ea typeface="Arial"/>
              <a:cs typeface="Arial"/>
              <a:sym typeface="Arial"/>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8"/>
        <p:cNvGrpSpPr/>
        <p:nvPr/>
      </p:nvGrpSpPr>
      <p:grpSpPr>
        <a:xfrm>
          <a:off x="0" y="0"/>
          <a:ext cx="0" cy="0"/>
          <a:chOff x="0" y="0"/>
          <a:chExt cx="0" cy="0"/>
        </a:xfrm>
      </p:grpSpPr>
      <p:sp>
        <p:nvSpPr>
          <p:cNvPr id="1129" name="Google Shape;1129;p128: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30" name="Google Shape;1130;p128:notes"/>
          <p:cNvSpPr txBox="1">
            <a:spLocks noGrp="1"/>
          </p:cNvSpPr>
          <p:nvPr>
            <p:ph type="body" idx="1"/>
          </p:nvPr>
        </p:nvSpPr>
        <p:spPr>
          <a:xfrm>
            <a:off x="884236" y="4460876"/>
            <a:ext cx="5562601" cy="389096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600"/>
              <a:t>2:15  CRAIG</a:t>
            </a:r>
            <a:endParaRPr/>
          </a:p>
          <a:p>
            <a:pPr marL="285750" lvl="0" indent="-285750" algn="l" rtl="0">
              <a:spcBef>
                <a:spcPts val="420"/>
              </a:spcBef>
              <a:spcAft>
                <a:spcPts val="0"/>
              </a:spcAft>
              <a:buClr>
                <a:schemeClr val="dk1"/>
              </a:buClr>
              <a:buSzPts val="1400"/>
              <a:buFont typeface="Arial"/>
              <a:buChar char="•"/>
            </a:pPr>
            <a:r>
              <a:rPr lang="en-US" sz="1400"/>
              <a:t>We’d be happy to answer any questions now.</a:t>
            </a:r>
            <a:endParaRPr/>
          </a:p>
          <a:p>
            <a:pPr marL="285750" lvl="0" indent="-196850" algn="l" rtl="0">
              <a:spcBef>
                <a:spcPts val="420"/>
              </a:spcBef>
              <a:spcAft>
                <a:spcPts val="0"/>
              </a:spcAft>
              <a:buClr>
                <a:schemeClr val="dk1"/>
              </a:buClr>
              <a:buSzPts val="1400"/>
              <a:buFont typeface="Arial"/>
              <a:buNone/>
            </a:pPr>
            <a:endParaRPr sz="1400"/>
          </a:p>
          <a:p>
            <a:pPr marL="285750" lvl="0" indent="-285750" algn="l" rtl="0">
              <a:spcBef>
                <a:spcPts val="420"/>
              </a:spcBef>
              <a:spcAft>
                <a:spcPts val="0"/>
              </a:spcAft>
              <a:buClr>
                <a:schemeClr val="dk1"/>
              </a:buClr>
              <a:buSzPts val="1400"/>
              <a:buFont typeface="Arial"/>
              <a:buChar char="•"/>
            </a:pPr>
            <a:r>
              <a:rPr lang="en-US" sz="1400"/>
              <a:t>Or send an email with any thoughts later on…</a:t>
            </a:r>
            <a:endParaRPr/>
          </a:p>
          <a:p>
            <a:pPr marL="285750" lvl="0" indent="-196850" algn="l" rtl="0">
              <a:spcBef>
                <a:spcPts val="420"/>
              </a:spcBef>
              <a:spcAft>
                <a:spcPts val="0"/>
              </a:spcAft>
              <a:buClr>
                <a:schemeClr val="dk1"/>
              </a:buClr>
              <a:buSzPts val="1400"/>
              <a:buFont typeface="Arial"/>
              <a:buNone/>
            </a:pPr>
            <a:endParaRPr sz="1400"/>
          </a:p>
          <a:p>
            <a:pPr marL="285750" lvl="0" indent="-285750" algn="l" rtl="0">
              <a:spcBef>
                <a:spcPts val="420"/>
              </a:spcBef>
              <a:spcAft>
                <a:spcPts val="0"/>
              </a:spcAft>
              <a:buClr>
                <a:schemeClr val="dk1"/>
              </a:buClr>
              <a:buSzPts val="1400"/>
              <a:buFont typeface="Arial"/>
              <a:buChar char="•"/>
            </a:pPr>
            <a:r>
              <a:rPr lang="en-US" sz="1400"/>
              <a:t>Visit the New Jersey Center for Civic Education website at  </a:t>
            </a:r>
            <a:r>
              <a:rPr lang="en-US" sz="1400" u="sng">
                <a:solidFill>
                  <a:schemeClr val="hlink"/>
                </a:solidFill>
                <a:hlinkClick r:id="rId3"/>
              </a:rPr>
              <a:t>http://civiced.rutgers.edu/</a:t>
            </a:r>
            <a:r>
              <a:rPr lang="en-US" sz="1400"/>
              <a:t>  for New Jersey history and civic education materials.</a:t>
            </a:r>
            <a:endParaRPr/>
          </a:p>
          <a:p>
            <a:pPr marL="0" lvl="0" indent="0" algn="l" rtl="0">
              <a:spcBef>
                <a:spcPts val="240"/>
              </a:spcBef>
              <a:spcAft>
                <a:spcPts val="0"/>
              </a:spcAft>
              <a:buNone/>
            </a:pPr>
            <a:endParaRPr sz="800"/>
          </a:p>
        </p:txBody>
      </p:sp>
      <p:sp>
        <p:nvSpPr>
          <p:cNvPr id="1131" name="Google Shape;1131;p128: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121</a:t>
            </a:fld>
            <a:endParaRPr sz="1200">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5: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95" name="Google Shape;195;p15: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420"/>
              </a:spcBef>
              <a:spcAft>
                <a:spcPts val="0"/>
              </a:spcAft>
              <a:buNone/>
            </a:pPr>
            <a:endParaRPr sz="1400"/>
          </a:p>
        </p:txBody>
      </p:sp>
      <p:sp>
        <p:nvSpPr>
          <p:cNvPr id="196" name="Google Shape;196;p15: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6: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04" name="Google Shape;204;p16:notes"/>
          <p:cNvSpPr txBox="1">
            <a:spLocks noGrp="1"/>
          </p:cNvSpPr>
          <p:nvPr>
            <p:ph type="body" idx="1"/>
          </p:nvPr>
        </p:nvSpPr>
        <p:spPr>
          <a:xfrm>
            <a:off x="427038" y="4460874"/>
            <a:ext cx="6096000" cy="4456113"/>
          </a:xfrm>
          <a:prstGeom prst="rect">
            <a:avLst/>
          </a:prstGeom>
          <a:noFill/>
          <a:ln>
            <a:noFill/>
          </a:ln>
        </p:spPr>
        <p:txBody>
          <a:bodyPr spcFirstLastPara="1" wrap="square" lIns="94900" tIns="47450" rIns="94900" bIns="47450" anchor="t" anchorCtr="0">
            <a:noAutofit/>
          </a:bodyPr>
          <a:lstStyle/>
          <a:p>
            <a:pPr marL="0" lvl="0" indent="0" algn="l" rtl="0">
              <a:spcBef>
                <a:spcPts val="360"/>
              </a:spcBef>
              <a:spcAft>
                <a:spcPts val="0"/>
              </a:spcAft>
              <a:buNone/>
            </a:pPr>
            <a:endParaRPr/>
          </a:p>
        </p:txBody>
      </p:sp>
      <p:sp>
        <p:nvSpPr>
          <p:cNvPr id="205" name="Google Shape;205;p16: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7: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12" name="Google Shape;212;p17: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9You might ask for examples of people who have contributed to the common good.</a:t>
            </a:r>
            <a:endParaRPr/>
          </a:p>
          <a:p>
            <a:pPr marL="0" lvl="0" indent="0" algn="l" rtl="0">
              <a:spcBef>
                <a:spcPts val="180"/>
              </a:spcBef>
              <a:spcAft>
                <a:spcPts val="0"/>
              </a:spcAft>
              <a:buNone/>
            </a:pPr>
            <a:endParaRPr sz="600"/>
          </a:p>
          <a:p>
            <a:pPr marL="0" lvl="0" indent="0" algn="l" rtl="0">
              <a:spcBef>
                <a:spcPts val="420"/>
              </a:spcBef>
              <a:spcAft>
                <a:spcPts val="0"/>
              </a:spcAft>
              <a:buNone/>
            </a:pPr>
            <a:r>
              <a:rPr lang="en-US" sz="1400"/>
              <a:t>Give examples of people who have contributed to the common good and how?  Let’s see another EAD lesson about leaders who have actively improved society at </a:t>
            </a:r>
            <a:r>
              <a:rPr lang="en-US" sz="1400" u="sng">
                <a:solidFill>
                  <a:schemeClr val="hlink"/>
                </a:solidFill>
                <a:hlinkClick r:id="rId3"/>
              </a:rPr>
              <a:t>https://www.educatingforamericandemocracy.org/educator-resources/?sword=&amp;grade-level[]=229#popup-ead-post-6387</a:t>
            </a:r>
            <a:r>
              <a:rPr lang="en-US" sz="1400"/>
              <a:t>.  It looks at Elizabeth Cady Stanton and her fight for the women’s right to vote.</a:t>
            </a:r>
            <a:endParaRPr/>
          </a:p>
          <a:p>
            <a:pPr marL="0" lvl="0" indent="0" algn="l" rtl="0">
              <a:spcBef>
                <a:spcPts val="180"/>
              </a:spcBef>
              <a:spcAft>
                <a:spcPts val="0"/>
              </a:spcAft>
              <a:buNone/>
            </a:pPr>
            <a:endParaRPr sz="600"/>
          </a:p>
          <a:p>
            <a:pPr marL="0" lvl="0" indent="0" algn="l" rtl="0">
              <a:spcBef>
                <a:spcPts val="420"/>
              </a:spcBef>
              <a:spcAft>
                <a:spcPts val="0"/>
              </a:spcAft>
              <a:buNone/>
            </a:pPr>
            <a:r>
              <a:rPr lang="en-US" sz="1400"/>
              <a:t>Who might you sugges</a:t>
            </a:r>
            <a:endParaRPr sz="1400"/>
          </a:p>
          <a:p>
            <a:pPr marL="0" lvl="0" indent="0" algn="l" rtl="0">
              <a:spcBef>
                <a:spcPts val="420"/>
              </a:spcBef>
              <a:spcAft>
                <a:spcPts val="0"/>
              </a:spcAft>
              <a:buNone/>
            </a:pPr>
            <a:r>
              <a:rPr lang="en-US" sz="1400"/>
              <a:t>You might ask WHY is it important to work together for the common good?  What would be your answer? Why is it important to work together for the common good,</a:t>
            </a:r>
            <a:endParaRPr/>
          </a:p>
          <a:p>
            <a:pPr marL="0" lvl="0" indent="0" algn="l" rtl="0">
              <a:spcBef>
                <a:spcPts val="180"/>
              </a:spcBef>
              <a:spcAft>
                <a:spcPts val="0"/>
              </a:spcAft>
              <a:buNone/>
            </a:pPr>
            <a:endParaRPr sz="600"/>
          </a:p>
          <a:p>
            <a:pPr marL="0" lvl="0" indent="0" algn="l" rtl="0">
              <a:spcBef>
                <a:spcPts val="420"/>
              </a:spcBef>
              <a:spcAft>
                <a:spcPts val="0"/>
              </a:spcAft>
              <a:buNone/>
            </a:pPr>
            <a:r>
              <a:rPr lang="en-US" sz="1400"/>
              <a:t>That’s the only way we can improve our community/our world!</a:t>
            </a:r>
            <a:endParaRPr/>
          </a:p>
          <a:p>
            <a:pPr marL="0" lvl="0" indent="0" algn="l" rtl="0">
              <a:spcBef>
                <a:spcPts val="360"/>
              </a:spcBef>
              <a:spcAft>
                <a:spcPts val="0"/>
              </a:spcAft>
              <a:buNone/>
            </a:pPr>
            <a:endParaRPr/>
          </a:p>
        </p:txBody>
      </p:sp>
      <p:sp>
        <p:nvSpPr>
          <p:cNvPr id="213" name="Google Shape;213;p17: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8: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0" name="Google Shape;220;p18:notes"/>
          <p:cNvSpPr txBox="1">
            <a:spLocks noGrp="1"/>
          </p:cNvSpPr>
          <p:nvPr>
            <p:ph type="body" idx="1"/>
          </p:nvPr>
        </p:nvSpPr>
        <p:spPr>
          <a:xfrm>
            <a:off x="309563" y="4460875"/>
            <a:ext cx="6638925" cy="4648200"/>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endParaRPr/>
          </a:p>
          <a:p>
            <a:pPr marL="0" lvl="0" indent="0" algn="l" rtl="0">
              <a:spcBef>
                <a:spcPts val="120"/>
              </a:spcBef>
              <a:spcAft>
                <a:spcPts val="0"/>
              </a:spcAft>
              <a:buNone/>
            </a:pPr>
            <a:endParaRPr sz="400" i="1"/>
          </a:p>
          <a:p>
            <a:pPr marL="0" lvl="0" indent="0" algn="l" rtl="0">
              <a:spcBef>
                <a:spcPts val="420"/>
              </a:spcBef>
              <a:spcAft>
                <a:spcPts val="0"/>
              </a:spcAft>
              <a:buNone/>
            </a:pPr>
            <a:r>
              <a:rPr lang="en-US" sz="1400" i="1"/>
              <a:t>Letting Swift River Go  by </a:t>
            </a:r>
            <a:r>
              <a:rPr lang="en-US" sz="1400"/>
              <a:t>Jane Yolen is a story about a place, about change, and most importantly about community decision making for “the common good”. </a:t>
            </a:r>
            <a:endParaRPr/>
          </a:p>
          <a:p>
            <a:pPr marL="177935" lvl="0" indent="-177935" algn="l" rtl="0">
              <a:spcBef>
                <a:spcPts val="420"/>
              </a:spcBef>
              <a:spcAft>
                <a:spcPts val="0"/>
              </a:spcAft>
              <a:buClr>
                <a:schemeClr val="dk1"/>
              </a:buClr>
              <a:buSzPts val="1400"/>
              <a:buFont typeface="Arial"/>
              <a:buChar char="•"/>
            </a:pPr>
            <a:r>
              <a:rPr lang="en-US" sz="1400"/>
              <a:t>Swift River winds through a bucolic valley of homes, farms, stores, and churches</a:t>
            </a:r>
            <a:endParaRPr/>
          </a:p>
          <a:p>
            <a:pPr marL="177935" lvl="0" indent="-177935" algn="l" rtl="0">
              <a:spcBef>
                <a:spcPts val="420"/>
              </a:spcBef>
              <a:spcAft>
                <a:spcPts val="0"/>
              </a:spcAft>
              <a:buClr>
                <a:schemeClr val="dk1"/>
              </a:buClr>
              <a:buSzPts val="1400"/>
              <a:buFont typeface="Arial"/>
              <a:buChar char="•"/>
            </a:pPr>
            <a:r>
              <a:rPr lang="en-US" sz="1400"/>
              <a:t>The city of Boston, 60 miles away, needed water and the valley had good, clean, cold water running between the low hills</a:t>
            </a:r>
            <a:endParaRPr/>
          </a:p>
          <a:p>
            <a:pPr marL="177935" lvl="0" indent="-177935" algn="l" rtl="0">
              <a:spcBef>
                <a:spcPts val="420"/>
              </a:spcBef>
              <a:spcAft>
                <a:spcPts val="0"/>
              </a:spcAft>
              <a:buClr>
                <a:schemeClr val="dk1"/>
              </a:buClr>
              <a:buSzPts val="1400"/>
              <a:buFont typeface="Arial"/>
              <a:buChar char="•"/>
            </a:pPr>
            <a:r>
              <a:rPr lang="en-US" sz="1400"/>
              <a:t>The members of the community met and agreed to trade water for money (thru the process of eminent domain) </a:t>
            </a:r>
            <a:endParaRPr/>
          </a:p>
          <a:p>
            <a:pPr marL="177935" lvl="0" indent="-177935" algn="l" rtl="0">
              <a:spcBef>
                <a:spcPts val="420"/>
              </a:spcBef>
              <a:spcAft>
                <a:spcPts val="0"/>
              </a:spcAft>
              <a:buClr>
                <a:schemeClr val="dk1"/>
              </a:buClr>
              <a:buSzPts val="1400"/>
              <a:buFont typeface="Arial"/>
              <a:buChar char="•"/>
            </a:pPr>
            <a:r>
              <a:rPr lang="en-US" sz="1400"/>
              <a:t>So they moved the graves and the houses, cut down the trees, and built a dam. “The water moved in slowly and silently” for seven years until the towns were all gone.  Now Quabbin Reservoir provides water, boating, a place for fish and memories. </a:t>
            </a:r>
            <a:endParaRPr/>
          </a:p>
          <a:p>
            <a:pPr marL="177935" lvl="0" indent="-177935" algn="l" rtl="0">
              <a:spcBef>
                <a:spcPts val="420"/>
              </a:spcBef>
              <a:spcAft>
                <a:spcPts val="0"/>
              </a:spcAft>
              <a:buClr>
                <a:schemeClr val="dk1"/>
              </a:buClr>
              <a:buSzPts val="1400"/>
              <a:buFont typeface="Arial"/>
              <a:buChar char="•"/>
            </a:pPr>
            <a:r>
              <a:rPr lang="en-US" sz="1400"/>
              <a:t>The details in the book may not ALL be real, but the Quabbin River was dammed in the 1930s to create a reservoir to provide water to 40 communities in Greater Boston. </a:t>
            </a:r>
            <a:endParaRPr/>
          </a:p>
          <a:p>
            <a:pPr marL="0" marR="0" lvl="0" indent="0" algn="l" rtl="0">
              <a:lnSpc>
                <a:spcPct val="100000"/>
              </a:lnSpc>
              <a:spcBef>
                <a:spcPts val="420"/>
              </a:spcBef>
              <a:spcAft>
                <a:spcPts val="0"/>
              </a:spcAft>
              <a:buClr>
                <a:schemeClr val="dk1"/>
              </a:buClr>
              <a:buSzPts val="1400"/>
              <a:buFont typeface="Arial"/>
              <a:buNone/>
            </a:pPr>
            <a:r>
              <a:rPr lang="en-US" sz="1400" i="1"/>
              <a:t>A River Ran Wild  by </a:t>
            </a:r>
            <a:r>
              <a:rPr lang="en-US" sz="1400"/>
              <a:t>Lynne Cherry—is the true story about the pollution and ultimate cleaning of the Nashua River in Massachusetts when citizens took action</a:t>
            </a:r>
            <a:endParaRPr/>
          </a:p>
          <a:p>
            <a:pPr marL="0" marR="0" lvl="0" indent="0" algn="l" rtl="0">
              <a:lnSpc>
                <a:spcPct val="100000"/>
              </a:lnSpc>
              <a:spcBef>
                <a:spcPts val="420"/>
              </a:spcBef>
              <a:spcAft>
                <a:spcPts val="0"/>
              </a:spcAft>
              <a:buClr>
                <a:schemeClr val="dk1"/>
              </a:buClr>
              <a:buSzPts val="1400"/>
              <a:buFont typeface="Arial"/>
              <a:buNone/>
            </a:pPr>
            <a:endParaRPr sz="1400"/>
          </a:p>
          <a:p>
            <a:pPr marL="0" marR="0" lvl="0" indent="0" algn="l" rtl="0">
              <a:lnSpc>
                <a:spcPct val="100000"/>
              </a:lnSpc>
              <a:spcBef>
                <a:spcPts val="420"/>
              </a:spcBef>
              <a:spcAft>
                <a:spcPts val="0"/>
              </a:spcAft>
              <a:buClr>
                <a:schemeClr val="dk1"/>
              </a:buClr>
              <a:buSzPts val="1400"/>
              <a:buFont typeface="Arial"/>
              <a:buNone/>
            </a:pPr>
            <a:r>
              <a:rPr lang="en-US" sz="1400"/>
              <a:t>You might connect these stories with activities closer to home—like  decisions to clean up 22 miles of the lower Hackensack River from Oradell Dam to Newark Bay: first the decision by the government to designate it as a superfund site for dredging contaminants and capping it, but then also ongoing annual trash removal by volunteers (see https://www.hackensackriverkeeper.org/rivercleanupprogram)</a:t>
            </a:r>
            <a:endParaRPr/>
          </a:p>
          <a:p>
            <a:pPr marL="0" lvl="0" indent="0" algn="l" rtl="0">
              <a:spcBef>
                <a:spcPts val="420"/>
              </a:spcBef>
              <a:spcAft>
                <a:spcPts val="0"/>
              </a:spcAft>
              <a:buClr>
                <a:schemeClr val="dk1"/>
              </a:buClr>
              <a:buSzPts val="1400"/>
              <a:buFont typeface="Arial"/>
              <a:buNone/>
            </a:pPr>
            <a:endParaRPr sz="1400"/>
          </a:p>
        </p:txBody>
      </p:sp>
      <p:sp>
        <p:nvSpPr>
          <p:cNvPr id="221" name="Google Shape;221;p18: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16</a:t>
            </a:fld>
            <a:endParaRPr sz="1200">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9: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31" name="Google Shape;231;p19:notes"/>
          <p:cNvSpPr txBox="1">
            <a:spLocks noGrp="1"/>
          </p:cNvSpPr>
          <p:nvPr>
            <p:ph type="body" idx="1"/>
          </p:nvPr>
        </p:nvSpPr>
        <p:spPr>
          <a:xfrm>
            <a:off x="503238" y="4460874"/>
            <a:ext cx="6248400" cy="4652963"/>
          </a:xfrm>
          <a:prstGeom prst="rect">
            <a:avLst/>
          </a:prstGeom>
          <a:noFill/>
          <a:ln>
            <a:noFill/>
          </a:ln>
        </p:spPr>
        <p:txBody>
          <a:bodyPr spcFirstLastPara="1" wrap="square" lIns="94900" tIns="47450" rIns="94900" bIns="47450" anchor="t" anchorCtr="0">
            <a:noAutofit/>
          </a:bodyPr>
          <a:lstStyle/>
          <a:p>
            <a:pPr marL="0" lvl="0" indent="0" algn="l" rtl="0">
              <a:spcBef>
                <a:spcPts val="360"/>
              </a:spcBef>
              <a:spcAft>
                <a:spcPts val="0"/>
              </a:spcAft>
              <a:buNone/>
            </a:pPr>
            <a:endParaRPr/>
          </a:p>
        </p:txBody>
      </p:sp>
      <p:sp>
        <p:nvSpPr>
          <p:cNvPr id="232" name="Google Shape;232;p19: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0: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42" name="Google Shape;242;p20: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43" name="Google Shape;243;p20: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21: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51" name="Google Shape;251;p21: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9:41-3  ARLENE </a:t>
            </a:r>
            <a:endParaRPr/>
          </a:p>
          <a:p>
            <a:pPr marL="0" lvl="0" indent="0" algn="l" rtl="0">
              <a:spcBef>
                <a:spcPts val="420"/>
              </a:spcBef>
              <a:spcAft>
                <a:spcPts val="0"/>
              </a:spcAft>
              <a:buNone/>
            </a:pPr>
            <a:endParaRPr sz="1400"/>
          </a:p>
          <a:p>
            <a:pPr marL="0" lvl="0" indent="0" algn="l" rtl="0">
              <a:spcBef>
                <a:spcPts val="420"/>
              </a:spcBef>
              <a:spcAft>
                <a:spcPts val="0"/>
              </a:spcAft>
              <a:buNone/>
            </a:pPr>
            <a:r>
              <a:rPr lang="en-US" sz="1400"/>
              <a:t>iCivics has a series of short videos for elementary grades. Click and go to the Rules and Authority.  Show 1 minutes and ask teachers what they think? It’s cute, and iCivics is free and online and has a lot of material. You just need to register.</a:t>
            </a:r>
            <a:endParaRPr/>
          </a:p>
          <a:p>
            <a:pPr marL="0" lvl="0" indent="0" algn="l" rtl="0">
              <a:spcBef>
                <a:spcPts val="360"/>
              </a:spcBef>
              <a:spcAft>
                <a:spcPts val="0"/>
              </a:spcAft>
              <a:buNone/>
            </a:pPr>
            <a:endParaRPr/>
          </a:p>
        </p:txBody>
      </p:sp>
      <p:sp>
        <p:nvSpPr>
          <p:cNvPr id="252" name="Google Shape;252;p21: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cd48060cda_0_0:notes"/>
          <p:cNvSpPr>
            <a:spLocks noGrp="1" noRot="1" noChangeAspect="1"/>
          </p:cNvSpPr>
          <p:nvPr>
            <p:ph type="sldImg" idx="2"/>
          </p:nvPr>
        </p:nvSpPr>
        <p:spPr>
          <a:xfrm>
            <a:off x="2190719" y="703399"/>
            <a:ext cx="2659800" cy="35214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cd48060cda_0_0:notes"/>
          <p:cNvSpPr txBox="1">
            <a:spLocks noGrp="1"/>
          </p:cNvSpPr>
          <p:nvPr>
            <p:ph type="body" idx="1"/>
          </p:nvPr>
        </p:nvSpPr>
        <p:spPr>
          <a:xfrm>
            <a:off x="710248" y="4459526"/>
            <a:ext cx="5682000" cy="4225200"/>
          </a:xfrm>
          <a:prstGeom prst="rect">
            <a:avLst/>
          </a:prstGeom>
        </p:spPr>
        <p:txBody>
          <a:bodyPr spcFirstLastPara="1" wrap="square" lIns="94900" tIns="47450" rIns="94900" bIns="47450" anchor="t" anchorCtr="0">
            <a:noAutofit/>
          </a:bodyPr>
          <a:lstStyle/>
          <a:p>
            <a:pPr marL="0" lvl="0" indent="0" algn="l" rtl="0">
              <a:spcBef>
                <a:spcPts val="360"/>
              </a:spcBef>
              <a:spcAft>
                <a:spcPts val="0"/>
              </a:spcAft>
              <a:buNone/>
            </a:pPr>
            <a:endParaRPr/>
          </a:p>
        </p:txBody>
      </p:sp>
      <p:sp>
        <p:nvSpPr>
          <p:cNvPr id="97" name="Google Shape;97;g3cd48060cda_0_0:notes"/>
          <p:cNvSpPr txBox="1">
            <a:spLocks noGrp="1"/>
          </p:cNvSpPr>
          <p:nvPr>
            <p:ph type="sldNum" idx="12"/>
          </p:nvPr>
        </p:nvSpPr>
        <p:spPr>
          <a:xfrm>
            <a:off x="4023503" y="8916878"/>
            <a:ext cx="3077700" cy="469800"/>
          </a:xfrm>
          <a:prstGeom prst="rect">
            <a:avLst/>
          </a:prstGeom>
        </p:spPr>
        <p:txBody>
          <a:bodyPr spcFirstLastPara="1" wrap="square" lIns="94900" tIns="47450" rIns="94900" bIns="4745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2: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1" name="Google Shape;261;p22:notes"/>
          <p:cNvSpPr txBox="1">
            <a:spLocks noGrp="1"/>
          </p:cNvSpPr>
          <p:nvPr>
            <p:ph type="body" idx="1"/>
          </p:nvPr>
        </p:nvSpPr>
        <p:spPr>
          <a:xfrm>
            <a:off x="539750" y="4460875"/>
            <a:ext cx="6022975" cy="454818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Clr>
                <a:schemeClr val="dk1"/>
              </a:buClr>
              <a:buSzPts val="1400"/>
              <a:buFont typeface="Noto Sans Symbols"/>
              <a:buNone/>
            </a:pPr>
            <a:r>
              <a:rPr lang="en-US" sz="1400"/>
              <a:t>You might alternatively, start with an activity that can be done by students in ANY GRADE…</a:t>
            </a:r>
            <a:endParaRPr/>
          </a:p>
          <a:p>
            <a:pPr marL="0" lvl="0" indent="0" algn="l" rtl="0">
              <a:spcBef>
                <a:spcPts val="180"/>
              </a:spcBef>
              <a:spcAft>
                <a:spcPts val="0"/>
              </a:spcAft>
              <a:buNone/>
            </a:pPr>
            <a:endParaRPr sz="600"/>
          </a:p>
          <a:p>
            <a:pPr marL="0" lvl="0" indent="0" algn="l" rtl="0">
              <a:spcBef>
                <a:spcPts val="420"/>
              </a:spcBef>
              <a:spcAft>
                <a:spcPts val="0"/>
              </a:spcAft>
              <a:buNone/>
            </a:pPr>
            <a:r>
              <a:rPr lang="en-US" sz="1400"/>
              <a:t>Imagine that you live on an island far away. There are no rules, no laws and no government. There is no one to tell you what to do. </a:t>
            </a:r>
            <a:endParaRPr/>
          </a:p>
          <a:p>
            <a:pPr marL="0" lvl="0" indent="0" algn="l" rtl="0">
              <a:spcBef>
                <a:spcPts val="180"/>
              </a:spcBef>
              <a:spcAft>
                <a:spcPts val="0"/>
              </a:spcAft>
              <a:buNone/>
            </a:pPr>
            <a:endParaRPr sz="600"/>
          </a:p>
          <a:p>
            <a:pPr marL="0" lvl="0" indent="0" algn="l" rtl="0">
              <a:spcBef>
                <a:spcPts val="420"/>
              </a:spcBef>
              <a:spcAft>
                <a:spcPts val="0"/>
              </a:spcAft>
              <a:buNone/>
            </a:pPr>
            <a:r>
              <a:rPr lang="en-US" sz="1400"/>
              <a:t>ASK AND WAIT FOR RESPONSES: What might happen if there were no rules, laws or government?</a:t>
            </a:r>
            <a:endParaRPr/>
          </a:p>
          <a:p>
            <a:pPr marL="0" lvl="0" indent="0" algn="l" rtl="0">
              <a:spcBef>
                <a:spcPts val="180"/>
              </a:spcBef>
              <a:spcAft>
                <a:spcPts val="0"/>
              </a:spcAft>
              <a:buClr>
                <a:schemeClr val="dk1"/>
              </a:buClr>
              <a:buSzPts val="600"/>
              <a:buFont typeface="Noto Sans Symbols"/>
              <a:buNone/>
            </a:pPr>
            <a:endParaRPr sz="600"/>
          </a:p>
          <a:p>
            <a:pPr marL="0" lvl="0" indent="0" algn="l" rtl="0">
              <a:spcBef>
                <a:spcPts val="420"/>
              </a:spcBef>
              <a:spcAft>
                <a:spcPts val="0"/>
              </a:spcAft>
              <a:buClr>
                <a:schemeClr val="dk1"/>
              </a:buClr>
              <a:buSzPts val="1400"/>
              <a:buFont typeface="Noto Sans Symbols"/>
              <a:buNone/>
            </a:pPr>
            <a:r>
              <a:rPr lang="en-US" sz="1400"/>
              <a:t>Chaos. The strong would take advantage of the weak.</a:t>
            </a:r>
            <a:endParaRPr/>
          </a:p>
          <a:p>
            <a:pPr marL="0" lvl="0" indent="0" algn="l" rtl="0">
              <a:spcBef>
                <a:spcPts val="420"/>
              </a:spcBef>
              <a:spcAft>
                <a:spcPts val="0"/>
              </a:spcAft>
              <a:buClr>
                <a:schemeClr val="dk1"/>
              </a:buClr>
              <a:buSzPts val="1400"/>
              <a:buFont typeface="Noto Sans Symbols"/>
              <a:buNone/>
            </a:pPr>
            <a:endParaRPr sz="1400"/>
          </a:p>
          <a:p>
            <a:pPr marL="0" lvl="0" indent="0" algn="l" rtl="0">
              <a:spcBef>
                <a:spcPts val="360"/>
              </a:spcBef>
              <a:spcAft>
                <a:spcPts val="0"/>
              </a:spcAft>
              <a:buNone/>
            </a:pPr>
            <a:endParaRPr/>
          </a:p>
        </p:txBody>
      </p:sp>
      <p:sp>
        <p:nvSpPr>
          <p:cNvPr id="262" name="Google Shape;262;p22: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20</a:t>
            </a:fld>
            <a:endParaRPr sz="1200">
              <a:solidFill>
                <a:schemeClr val="dk1"/>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3: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21</a:t>
            </a:fld>
            <a:endParaRPr sz="1200">
              <a:solidFill>
                <a:schemeClr val="dk1"/>
              </a:solidFill>
              <a:latin typeface="Arial"/>
              <a:ea typeface="Arial"/>
              <a:cs typeface="Arial"/>
              <a:sym typeface="Arial"/>
            </a:endParaRPr>
          </a:p>
        </p:txBody>
      </p:sp>
      <p:sp>
        <p:nvSpPr>
          <p:cNvPr id="269" name="Google Shape;269;p23: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0" name="Google Shape;270;p23:notes"/>
          <p:cNvSpPr txBox="1">
            <a:spLocks noGrp="1"/>
          </p:cNvSpPr>
          <p:nvPr>
            <p:ph type="body" idx="1"/>
          </p:nvPr>
        </p:nvSpPr>
        <p:spPr>
          <a:xfrm>
            <a:off x="552450" y="4460875"/>
            <a:ext cx="6076950" cy="46942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b="1"/>
              <a:t>Why</a:t>
            </a:r>
            <a:r>
              <a:rPr lang="en-US" sz="1400"/>
              <a:t> do we need rules and authority?</a:t>
            </a:r>
            <a:endParaRPr/>
          </a:p>
          <a:p>
            <a:pPr marL="1177925" lvl="2" indent="-231775" algn="l" rtl="0">
              <a:spcBef>
                <a:spcPts val="0"/>
              </a:spcBef>
              <a:spcAft>
                <a:spcPts val="0"/>
              </a:spcAft>
              <a:buClr>
                <a:schemeClr val="dk1"/>
              </a:buClr>
              <a:buSzPts val="1400"/>
              <a:buFont typeface="Noto Sans Symbols"/>
              <a:buChar char="✔"/>
            </a:pPr>
            <a:r>
              <a:rPr lang="en-US" sz="1400"/>
              <a:t>To protect the weak from the strong</a:t>
            </a:r>
            <a:endParaRPr/>
          </a:p>
          <a:p>
            <a:pPr marL="1177925" lvl="2" indent="-231775" algn="l" rtl="0">
              <a:spcBef>
                <a:spcPts val="0"/>
              </a:spcBef>
              <a:spcAft>
                <a:spcPts val="0"/>
              </a:spcAft>
              <a:buClr>
                <a:schemeClr val="dk1"/>
              </a:buClr>
              <a:buSzPts val="1400"/>
              <a:buFont typeface="Noto Sans Symbols"/>
              <a:buChar char="✔"/>
            </a:pPr>
            <a:r>
              <a:rPr lang="en-US" sz="1400"/>
              <a:t>To protect individual rights</a:t>
            </a:r>
            <a:endParaRPr/>
          </a:p>
          <a:p>
            <a:pPr marL="1177925" lvl="2" indent="-231775" algn="l" rtl="0">
              <a:spcBef>
                <a:spcPts val="0"/>
              </a:spcBef>
              <a:spcAft>
                <a:spcPts val="0"/>
              </a:spcAft>
              <a:buClr>
                <a:schemeClr val="dk1"/>
              </a:buClr>
              <a:buSzPts val="1400"/>
              <a:buFont typeface="Noto Sans Symbols"/>
              <a:buChar char="✔"/>
            </a:pPr>
            <a:r>
              <a:rPr lang="en-US" sz="1400"/>
              <a:t>To provide for order and safety</a:t>
            </a:r>
            <a:endParaRPr/>
          </a:p>
          <a:p>
            <a:pPr marL="1177925" lvl="2" indent="-231775" algn="l" rtl="0">
              <a:spcBef>
                <a:spcPts val="0"/>
              </a:spcBef>
              <a:spcAft>
                <a:spcPts val="0"/>
              </a:spcAft>
              <a:buClr>
                <a:schemeClr val="dk1"/>
              </a:buClr>
              <a:buSzPts val="1400"/>
              <a:buFont typeface="Noto Sans Symbols"/>
              <a:buChar char="✔"/>
            </a:pPr>
            <a:r>
              <a:rPr lang="en-US" sz="1400"/>
              <a:t>To settle arguments</a:t>
            </a:r>
            <a:endParaRPr/>
          </a:p>
          <a:p>
            <a:pPr marL="1177925" lvl="2" indent="-231775" algn="l" rtl="0">
              <a:spcBef>
                <a:spcPts val="0"/>
              </a:spcBef>
              <a:spcAft>
                <a:spcPts val="0"/>
              </a:spcAft>
              <a:buClr>
                <a:schemeClr val="dk1"/>
              </a:buClr>
              <a:buSzPts val="1400"/>
              <a:buFont typeface="Noto Sans Symbols"/>
              <a:buChar char="✔"/>
            </a:pPr>
            <a:r>
              <a:rPr lang="en-US" sz="1400"/>
              <a:t>To ensure that benefits and burdens are fairly shared</a:t>
            </a:r>
            <a:endParaRPr/>
          </a:p>
          <a:p>
            <a:pPr marL="0" lvl="0" indent="0" algn="l" rtl="0">
              <a:spcBef>
                <a:spcPts val="0"/>
              </a:spcBef>
              <a:spcAft>
                <a:spcPts val="0"/>
              </a:spcAft>
              <a:buNone/>
            </a:pPr>
            <a:endParaRPr sz="400"/>
          </a:p>
          <a:p>
            <a:pPr marL="0" lvl="0" indent="0" algn="l" rtl="0">
              <a:spcBef>
                <a:spcPts val="0"/>
              </a:spcBef>
              <a:spcAft>
                <a:spcPts val="0"/>
              </a:spcAft>
              <a:buNone/>
            </a:pPr>
            <a:r>
              <a:rPr lang="en-US" sz="1400"/>
              <a:t>This helps students to appreciate WHY we need and have authority in school and at home and also provides a civic context for understanding  why we need government and rules for society to function peacefully.  And it meets a specific social studies standard!</a:t>
            </a:r>
            <a:endParaRPr/>
          </a:p>
          <a:p>
            <a:pPr marL="0" lvl="0" indent="0" algn="l" rtl="0">
              <a:spcBef>
                <a:spcPts val="0"/>
              </a:spcBef>
              <a:spcAft>
                <a:spcPts val="0"/>
              </a:spcAft>
              <a:buNone/>
            </a:pPr>
            <a:endParaRPr sz="1400"/>
          </a:p>
          <a:p>
            <a:pPr marL="0" lvl="0" indent="0" algn="l" rtl="0">
              <a:spcBef>
                <a:spcPts val="0"/>
              </a:spcBef>
              <a:spcAft>
                <a:spcPts val="0"/>
              </a:spcAft>
              <a:buNone/>
            </a:pPr>
            <a:endParaRPr sz="1400"/>
          </a:p>
          <a:p>
            <a:pPr marL="0" lvl="0" indent="0" algn="l" rtl="0">
              <a:spcBef>
                <a:spcPts val="240"/>
              </a:spcBef>
              <a:spcAft>
                <a:spcPts val="0"/>
              </a:spcAft>
              <a:buNone/>
            </a:pPr>
            <a:endParaRPr sz="800"/>
          </a:p>
          <a:p>
            <a:pPr marL="0" lvl="0" indent="0" algn="l" rtl="0">
              <a:spcBef>
                <a:spcPts val="360"/>
              </a:spcBef>
              <a:spcAft>
                <a:spcPts val="0"/>
              </a:spcAft>
              <a:buNone/>
            </a:pPr>
            <a:endParaRPr/>
          </a:p>
          <a:p>
            <a:pPr marL="0" lvl="0" indent="0" algn="l" rtl="0">
              <a:spcBef>
                <a:spcPts val="36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4: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8" name="Google Shape;278;p24:notes"/>
          <p:cNvSpPr txBox="1">
            <a:spLocks noGrp="1"/>
          </p:cNvSpPr>
          <p:nvPr>
            <p:ph type="body" idx="1"/>
          </p:nvPr>
        </p:nvSpPr>
        <p:spPr>
          <a:xfrm>
            <a:off x="198438" y="4460875"/>
            <a:ext cx="6705599" cy="4729161"/>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Let’s look at some possible class rules. Let me know what you think about each of these possible rules for your class:</a:t>
            </a:r>
            <a:endParaRPr/>
          </a:p>
          <a:p>
            <a:pPr marL="171450" lvl="0" indent="-146050" algn="l" rtl="0">
              <a:spcBef>
                <a:spcPts val="0"/>
              </a:spcBef>
              <a:spcAft>
                <a:spcPts val="0"/>
              </a:spcAft>
              <a:buClr>
                <a:schemeClr val="dk1"/>
              </a:buClr>
              <a:buSzPts val="400"/>
              <a:buFont typeface="Arial"/>
              <a:buNone/>
            </a:pPr>
            <a:endParaRPr sz="400"/>
          </a:p>
          <a:p>
            <a:pPr marL="285750" lvl="0" indent="-285750" algn="l" rtl="0">
              <a:spcBef>
                <a:spcPts val="0"/>
              </a:spcBef>
              <a:spcAft>
                <a:spcPts val="0"/>
              </a:spcAft>
              <a:buClr>
                <a:schemeClr val="dk1"/>
              </a:buClr>
              <a:buSzPts val="1400"/>
              <a:buFont typeface="Arial"/>
              <a:buChar char="•"/>
            </a:pPr>
            <a:r>
              <a:rPr lang="en-US" sz="1400"/>
              <a:t>Only girls can have lunch in school</a:t>
            </a:r>
            <a:endParaRPr/>
          </a:p>
          <a:p>
            <a:pPr marL="742950" lvl="1" indent="-285750" algn="l" rtl="0">
              <a:spcBef>
                <a:spcPts val="0"/>
              </a:spcBef>
              <a:spcAft>
                <a:spcPts val="0"/>
              </a:spcAft>
              <a:buClr>
                <a:schemeClr val="dk1"/>
              </a:buClr>
              <a:buSzPts val="1400"/>
              <a:buFont typeface="Arial"/>
              <a:buChar char="•"/>
            </a:pPr>
            <a:r>
              <a:rPr lang="en-US" sz="1400"/>
              <a:t>Is this a good rule? What’s wrong with it?  Unfair. What is the purpose of it?</a:t>
            </a:r>
            <a:endParaRPr/>
          </a:p>
          <a:p>
            <a:pPr marL="285750" lvl="0" indent="-285750" algn="l" rtl="0">
              <a:spcBef>
                <a:spcPts val="0"/>
              </a:spcBef>
              <a:spcAft>
                <a:spcPts val="0"/>
              </a:spcAft>
              <a:buClr>
                <a:schemeClr val="dk1"/>
              </a:buClr>
              <a:buSzPts val="1400"/>
              <a:buFont typeface="Arial"/>
              <a:buChar char="•"/>
            </a:pPr>
            <a:r>
              <a:rPr lang="en-US" sz="1400"/>
              <a:t>Any student over 5 feet tall must leave school</a:t>
            </a:r>
            <a:endParaRPr/>
          </a:p>
          <a:p>
            <a:pPr marL="742950" lvl="1" indent="-285750" algn="l" rtl="0">
              <a:spcBef>
                <a:spcPts val="0"/>
              </a:spcBef>
              <a:spcAft>
                <a:spcPts val="0"/>
              </a:spcAft>
              <a:buClr>
                <a:schemeClr val="dk1"/>
              </a:buClr>
              <a:buSzPts val="1400"/>
              <a:buFont typeface="Arial"/>
              <a:buChar char="•"/>
            </a:pPr>
            <a:r>
              <a:rPr lang="en-US" sz="1400"/>
              <a:t>Again, what’s wrong? Purpose. Sometimes height is relevant—when a truck or bus goes through a tunnel. On some rides at amusement parks. But no reason for it here.</a:t>
            </a:r>
            <a:endParaRPr/>
          </a:p>
          <a:p>
            <a:pPr marL="285750" lvl="0" indent="-285750" algn="l" rtl="0">
              <a:spcBef>
                <a:spcPts val="0"/>
              </a:spcBef>
              <a:spcAft>
                <a:spcPts val="0"/>
              </a:spcAft>
              <a:buClr>
                <a:schemeClr val="dk1"/>
              </a:buClr>
              <a:buSzPts val="1400"/>
              <a:buFont typeface="Arial"/>
              <a:buChar char="•"/>
            </a:pPr>
            <a:r>
              <a:rPr lang="en-US" sz="1400"/>
              <a:t>Class will not be held when the sun and the stars align</a:t>
            </a:r>
            <a:endParaRPr/>
          </a:p>
          <a:p>
            <a:pPr marL="742950" lvl="1" indent="-285750" algn="l" rtl="0">
              <a:spcBef>
                <a:spcPts val="0"/>
              </a:spcBef>
              <a:spcAft>
                <a:spcPts val="0"/>
              </a:spcAft>
              <a:buClr>
                <a:schemeClr val="dk1"/>
              </a:buClr>
              <a:buSzPts val="1400"/>
              <a:buFont typeface="Arial"/>
              <a:buChar char="•"/>
            </a:pPr>
            <a:r>
              <a:rPr lang="en-US" sz="1400"/>
              <a:t>What is this even talking about? Maybe it’s trying to say there would be no school when there’s an eclipse, but it is certainly not clear.</a:t>
            </a:r>
            <a:endParaRPr/>
          </a:p>
          <a:p>
            <a:pPr marL="285750" lvl="0" indent="-285750" algn="l" rtl="0">
              <a:spcBef>
                <a:spcPts val="0"/>
              </a:spcBef>
              <a:spcAft>
                <a:spcPts val="0"/>
              </a:spcAft>
              <a:buClr>
                <a:schemeClr val="dk1"/>
              </a:buClr>
              <a:buSzPts val="1400"/>
              <a:buFont typeface="Arial"/>
              <a:buChar char="•"/>
            </a:pPr>
            <a:r>
              <a:rPr lang="en-US" sz="1400"/>
              <a:t>Students will raise their hand to ask a question.</a:t>
            </a:r>
            <a:endParaRPr/>
          </a:p>
          <a:p>
            <a:pPr marL="742950" lvl="1" indent="-285750" algn="l" rtl="0">
              <a:spcBef>
                <a:spcPts val="0"/>
              </a:spcBef>
              <a:spcAft>
                <a:spcPts val="0"/>
              </a:spcAft>
              <a:buClr>
                <a:schemeClr val="dk1"/>
              </a:buClr>
              <a:buSzPts val="1400"/>
              <a:buFont typeface="Arial"/>
              <a:buChar char="•"/>
            </a:pPr>
            <a:r>
              <a:rPr lang="en-US" sz="1400"/>
              <a:t>Now this is reasonable. Purpose. Clear. Fair.</a:t>
            </a:r>
            <a:endParaRPr/>
          </a:p>
          <a:p>
            <a:pPr marL="285750" lvl="0" indent="-285750" algn="l" rtl="0">
              <a:spcBef>
                <a:spcPts val="0"/>
              </a:spcBef>
              <a:spcAft>
                <a:spcPts val="0"/>
              </a:spcAft>
              <a:buClr>
                <a:schemeClr val="dk1"/>
              </a:buClr>
              <a:buSzPts val="1400"/>
              <a:buFont typeface="Arial"/>
              <a:buChar char="•"/>
            </a:pPr>
            <a:r>
              <a:rPr lang="en-US" sz="1400"/>
              <a:t>Recess will only be held on alternating Thursdays.</a:t>
            </a:r>
            <a:endParaRPr/>
          </a:p>
          <a:p>
            <a:pPr marL="742950" lvl="1" indent="-285750" algn="l" rtl="0">
              <a:spcBef>
                <a:spcPts val="0"/>
              </a:spcBef>
              <a:spcAft>
                <a:spcPts val="0"/>
              </a:spcAft>
              <a:buClr>
                <a:schemeClr val="dk1"/>
              </a:buClr>
              <a:buSzPts val="1400"/>
              <a:buFont typeface="Arial"/>
              <a:buChar char="•"/>
            </a:pPr>
            <a:r>
              <a:rPr lang="en-US" sz="1400"/>
              <a:t>Need to be enforceable.</a:t>
            </a:r>
            <a:endParaRPr/>
          </a:p>
          <a:p>
            <a:pPr marL="285750" lvl="0" indent="-285750" algn="l" rtl="0">
              <a:spcBef>
                <a:spcPts val="0"/>
              </a:spcBef>
              <a:spcAft>
                <a:spcPts val="0"/>
              </a:spcAft>
              <a:buClr>
                <a:schemeClr val="dk1"/>
              </a:buClr>
              <a:buSzPts val="1400"/>
              <a:buFont typeface="Arial"/>
              <a:buChar char="•"/>
            </a:pPr>
            <a:r>
              <a:rPr lang="en-US" sz="1400"/>
              <a:t>No dogs are allowed in school</a:t>
            </a:r>
            <a:endParaRPr/>
          </a:p>
          <a:p>
            <a:pPr marL="742950" lvl="1" indent="-285750" algn="l" rtl="0">
              <a:spcBef>
                <a:spcPts val="0"/>
              </a:spcBef>
              <a:spcAft>
                <a:spcPts val="0"/>
              </a:spcAft>
              <a:buClr>
                <a:schemeClr val="dk1"/>
              </a:buClr>
              <a:buSzPts val="1400"/>
              <a:buFont typeface="Arial"/>
              <a:buChar char="•"/>
            </a:pPr>
            <a:r>
              <a:rPr lang="en-US" sz="1400"/>
              <a:t>What if a student needed a seeing eye dog? So, rules need to be flexible.</a:t>
            </a:r>
            <a:endParaRPr/>
          </a:p>
          <a:p>
            <a:pPr marL="285750" lvl="0" indent="-285750" algn="l" rtl="0">
              <a:spcBef>
                <a:spcPts val="0"/>
              </a:spcBef>
              <a:spcAft>
                <a:spcPts val="0"/>
              </a:spcAft>
              <a:buClr>
                <a:schemeClr val="dk1"/>
              </a:buClr>
              <a:buSzPts val="1400"/>
              <a:buFont typeface="Arial"/>
              <a:buChar char="•"/>
            </a:pPr>
            <a:r>
              <a:rPr lang="en-US" sz="1400"/>
              <a:t>These are crazy rules. They are purposely ridiculous so that the students can point out the problem. And they’re fun. You may want to develop your own rules—silly or serious ones!</a:t>
            </a:r>
            <a:endParaRPr/>
          </a:p>
          <a:p>
            <a:pPr marL="0" lvl="0" indent="0" algn="l" rtl="0">
              <a:spcBef>
                <a:spcPts val="420"/>
              </a:spcBef>
              <a:spcAft>
                <a:spcPts val="0"/>
              </a:spcAft>
              <a:buNone/>
            </a:pPr>
            <a:endParaRPr sz="1400"/>
          </a:p>
          <a:p>
            <a:pPr marL="0" lvl="0" indent="0" algn="l" rtl="0">
              <a:spcBef>
                <a:spcPts val="360"/>
              </a:spcBef>
              <a:spcAft>
                <a:spcPts val="0"/>
              </a:spcAft>
              <a:buNone/>
            </a:pPr>
            <a:endParaRPr/>
          </a:p>
          <a:p>
            <a:pPr marL="0" lvl="0" indent="0" algn="l" rtl="0">
              <a:spcBef>
                <a:spcPts val="360"/>
              </a:spcBef>
              <a:spcAft>
                <a:spcPts val="0"/>
              </a:spcAft>
              <a:buNone/>
            </a:pPr>
            <a:endParaRPr/>
          </a:p>
        </p:txBody>
      </p:sp>
      <p:sp>
        <p:nvSpPr>
          <p:cNvPr id="279" name="Google Shape;279;p24: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22</a:t>
            </a:fld>
            <a:endParaRPr sz="1200">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25: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6" name="Google Shape;286;p25:notes"/>
          <p:cNvSpPr txBox="1">
            <a:spLocks noGrp="1"/>
          </p:cNvSpPr>
          <p:nvPr>
            <p:ph type="body" idx="1"/>
          </p:nvPr>
        </p:nvSpPr>
        <p:spPr>
          <a:xfrm>
            <a:off x="350837" y="4643294"/>
            <a:ext cx="6400799" cy="4495799"/>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And the crazy rules might help your students to understand what we need to make a good rule or law.  ASK:  So, what makes a good law or rule?</a:t>
            </a:r>
            <a:endParaRPr/>
          </a:p>
          <a:p>
            <a:pPr marL="0" lvl="0" indent="0" algn="l" rtl="0">
              <a:spcBef>
                <a:spcPts val="0"/>
              </a:spcBef>
              <a:spcAft>
                <a:spcPts val="0"/>
              </a:spcAft>
              <a:buNone/>
            </a:pPr>
            <a:endParaRPr sz="400" b="1"/>
          </a:p>
          <a:p>
            <a:pPr marL="0" lvl="0" indent="0" algn="l" rtl="0">
              <a:spcBef>
                <a:spcPts val="0"/>
              </a:spcBef>
              <a:spcAft>
                <a:spcPts val="0"/>
              </a:spcAft>
              <a:buNone/>
            </a:pPr>
            <a:r>
              <a:rPr lang="en-US" sz="1400" b="1"/>
              <a:t>A good rule or law should:</a:t>
            </a:r>
            <a:endParaRPr/>
          </a:p>
          <a:p>
            <a:pPr marL="742950" lvl="1" indent="-285750" algn="l" rtl="0">
              <a:spcBef>
                <a:spcPts val="0"/>
              </a:spcBef>
              <a:spcAft>
                <a:spcPts val="0"/>
              </a:spcAft>
              <a:buClr>
                <a:schemeClr val="dk1"/>
              </a:buClr>
              <a:buSzPts val="1400"/>
              <a:buFont typeface="Arial"/>
              <a:buChar char="•"/>
            </a:pPr>
            <a:r>
              <a:rPr lang="en-US" sz="1400"/>
              <a:t>Have a legitimate purpose</a:t>
            </a:r>
            <a:endParaRPr/>
          </a:p>
          <a:p>
            <a:pPr marL="742950" lvl="1" indent="-285750" algn="l" rtl="0">
              <a:spcBef>
                <a:spcPts val="0"/>
              </a:spcBef>
              <a:spcAft>
                <a:spcPts val="0"/>
              </a:spcAft>
              <a:buClr>
                <a:schemeClr val="dk1"/>
              </a:buClr>
              <a:buSzPts val="1400"/>
              <a:buFont typeface="Arial"/>
              <a:buChar char="•"/>
            </a:pPr>
            <a:r>
              <a:rPr lang="en-US" sz="1400"/>
              <a:t>Be fair</a:t>
            </a:r>
            <a:endParaRPr/>
          </a:p>
          <a:p>
            <a:pPr marL="742950" lvl="1" indent="-285750" algn="l" rtl="0">
              <a:spcBef>
                <a:spcPts val="0"/>
              </a:spcBef>
              <a:spcAft>
                <a:spcPts val="0"/>
              </a:spcAft>
              <a:buClr>
                <a:schemeClr val="dk1"/>
              </a:buClr>
              <a:buSzPts val="1400"/>
              <a:buFont typeface="Arial"/>
              <a:buChar char="•"/>
            </a:pPr>
            <a:r>
              <a:rPr lang="en-US" sz="1400"/>
              <a:t>Be clear</a:t>
            </a:r>
            <a:endParaRPr/>
          </a:p>
          <a:p>
            <a:pPr marL="742950" lvl="1" indent="-285750" algn="l" rtl="0">
              <a:spcBef>
                <a:spcPts val="0"/>
              </a:spcBef>
              <a:spcAft>
                <a:spcPts val="0"/>
              </a:spcAft>
              <a:buClr>
                <a:schemeClr val="dk1"/>
              </a:buClr>
              <a:buSzPts val="1400"/>
              <a:buFont typeface="Arial"/>
              <a:buChar char="•"/>
            </a:pPr>
            <a:r>
              <a:rPr lang="en-US" sz="1400"/>
              <a:t>Be flexible</a:t>
            </a:r>
            <a:endParaRPr/>
          </a:p>
          <a:p>
            <a:pPr marL="742950" lvl="1" indent="-285750" algn="l" rtl="0">
              <a:spcBef>
                <a:spcPts val="0"/>
              </a:spcBef>
              <a:spcAft>
                <a:spcPts val="0"/>
              </a:spcAft>
              <a:buClr>
                <a:schemeClr val="dk1"/>
              </a:buClr>
              <a:buSzPts val="1400"/>
              <a:buFont typeface="Arial"/>
              <a:buChar char="•"/>
            </a:pPr>
            <a:r>
              <a:rPr lang="en-US" sz="1400"/>
              <a:t>Be enforceable</a:t>
            </a:r>
            <a:endParaRPr/>
          </a:p>
          <a:p>
            <a:pPr marL="742950" lvl="1" indent="-285750" algn="l" rtl="0">
              <a:spcBef>
                <a:spcPts val="0"/>
              </a:spcBef>
              <a:spcAft>
                <a:spcPts val="0"/>
              </a:spcAft>
              <a:buClr>
                <a:schemeClr val="dk1"/>
              </a:buClr>
              <a:buSzPts val="1400"/>
              <a:buFont typeface="Arial"/>
              <a:buChar char="•"/>
            </a:pPr>
            <a:r>
              <a:rPr lang="en-US" sz="1400"/>
              <a:t>Be consistent with constitutionally guaranteed individual rights</a:t>
            </a:r>
            <a:endParaRPr/>
          </a:p>
          <a:p>
            <a:pPr marL="0" lvl="0" indent="0" algn="l" rtl="0">
              <a:spcBef>
                <a:spcPts val="0"/>
              </a:spcBef>
              <a:spcAft>
                <a:spcPts val="0"/>
              </a:spcAft>
              <a:buNone/>
            </a:pPr>
            <a:endParaRPr sz="400"/>
          </a:p>
          <a:p>
            <a:pPr marL="0" lvl="0" indent="0" algn="l" rtl="0">
              <a:spcBef>
                <a:spcPts val="0"/>
              </a:spcBef>
              <a:spcAft>
                <a:spcPts val="0"/>
              </a:spcAft>
              <a:buNone/>
            </a:pPr>
            <a:r>
              <a:rPr lang="en-US" sz="1400"/>
              <a:t>Some teachers have been starting the school year by doing a what makes a good rule activity and then involving their students in developing class rule or a Class Constitution. Have any of you been doing this?.  </a:t>
            </a:r>
            <a:endParaRPr/>
          </a:p>
          <a:p>
            <a:pPr marL="0" lvl="0" indent="0" algn="l" rtl="0">
              <a:spcBef>
                <a:spcPts val="0"/>
              </a:spcBef>
              <a:spcAft>
                <a:spcPts val="0"/>
              </a:spcAft>
              <a:buNone/>
            </a:pPr>
            <a:endParaRPr sz="400"/>
          </a:p>
          <a:p>
            <a:pPr marL="0" lvl="0" indent="0" algn="l" rtl="0">
              <a:spcBef>
                <a:spcPts val="0"/>
              </a:spcBef>
              <a:spcAft>
                <a:spcPts val="0"/>
              </a:spcAft>
              <a:buNone/>
            </a:pPr>
            <a:r>
              <a:rPr lang="en-US" sz="1400"/>
              <a:t>And many of these teachers reported that their students were more likely to follow the rules when they were part of establishing them. This is actually what democracy is about—we the people rather than the king or queen or dictator make the rules either directly or through our authorized representatives. You would be modeling this in your classroom.</a:t>
            </a:r>
            <a:endParaRPr/>
          </a:p>
          <a:p>
            <a:pPr marL="0" lvl="0" indent="0" algn="l" rtl="0">
              <a:spcBef>
                <a:spcPts val="0"/>
              </a:spcBef>
              <a:spcAft>
                <a:spcPts val="0"/>
              </a:spcAft>
              <a:buNone/>
            </a:pPr>
            <a:endParaRPr sz="1400"/>
          </a:p>
        </p:txBody>
      </p:sp>
      <p:sp>
        <p:nvSpPr>
          <p:cNvPr id="287" name="Google Shape;287;p25: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23</a:t>
            </a:fld>
            <a:endParaRPr sz="1200">
              <a:solidFill>
                <a:schemeClr val="dk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6: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24</a:t>
            </a:fld>
            <a:endParaRPr sz="1200">
              <a:solidFill>
                <a:schemeClr val="dk1"/>
              </a:solidFill>
              <a:latin typeface="Arial"/>
              <a:ea typeface="Arial"/>
              <a:cs typeface="Arial"/>
              <a:sym typeface="Arial"/>
            </a:endParaRPr>
          </a:p>
        </p:txBody>
      </p:sp>
      <p:sp>
        <p:nvSpPr>
          <p:cNvPr id="295" name="Google Shape;295;p26: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6" name="Google Shape;296;p26:notes"/>
          <p:cNvSpPr txBox="1">
            <a:spLocks noGrp="1"/>
          </p:cNvSpPr>
          <p:nvPr>
            <p:ph type="body" idx="1"/>
          </p:nvPr>
        </p:nvSpPr>
        <p:spPr>
          <a:xfrm>
            <a:off x="579438" y="4460875"/>
            <a:ext cx="5715000" cy="4613275"/>
          </a:xfrm>
          <a:prstGeom prst="rect">
            <a:avLst/>
          </a:prstGeom>
          <a:noFill/>
          <a:ln>
            <a:noFill/>
          </a:ln>
        </p:spPr>
        <p:txBody>
          <a:bodyPr spcFirstLastPara="1" wrap="square" lIns="94900" tIns="47450" rIns="94900" bIns="47450" anchor="t" anchorCtr="0">
            <a:noAutofit/>
          </a:bodyPr>
          <a:lstStyle/>
          <a:p>
            <a:pPr marL="766763" lvl="1" indent="-252413" algn="l" rtl="0">
              <a:spcBef>
                <a:spcPts val="180"/>
              </a:spcBef>
              <a:spcAft>
                <a:spcPts val="0"/>
              </a:spcAft>
              <a:buClr>
                <a:schemeClr val="dk1"/>
              </a:buClr>
              <a:buSzPts val="600"/>
              <a:buFont typeface="Noto Sans Symbols"/>
              <a:buNone/>
            </a:pPr>
            <a:endParaRPr sz="600"/>
          </a:p>
          <a:p>
            <a:pPr marL="766763" lvl="1" indent="-201613" algn="l" rtl="0">
              <a:spcBef>
                <a:spcPts val="420"/>
              </a:spcBef>
              <a:spcAft>
                <a:spcPts val="0"/>
              </a:spcAft>
              <a:buClr>
                <a:schemeClr val="dk1"/>
              </a:buClr>
              <a:buSzPts val="1400"/>
              <a:buFont typeface="Noto Sans Symbols"/>
              <a:buNone/>
            </a:pPr>
            <a:endParaRPr sz="1400">
              <a:latin typeface="Comic Sans MS"/>
              <a:ea typeface="Comic Sans MS"/>
              <a:cs typeface="Comic Sans MS"/>
              <a:sym typeface="Comic Sans MS"/>
            </a:endParaRPr>
          </a:p>
          <a:p>
            <a:pPr marL="0" lvl="0" indent="0" algn="l" rtl="0">
              <a:spcBef>
                <a:spcPts val="36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7: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25</a:t>
            </a:fld>
            <a:endParaRPr sz="1200">
              <a:solidFill>
                <a:schemeClr val="dk1"/>
              </a:solidFill>
              <a:latin typeface="Arial"/>
              <a:ea typeface="Arial"/>
              <a:cs typeface="Arial"/>
              <a:sym typeface="Arial"/>
            </a:endParaRPr>
          </a:p>
        </p:txBody>
      </p:sp>
      <p:sp>
        <p:nvSpPr>
          <p:cNvPr id="305" name="Google Shape;305;p27: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6" name="Google Shape;306;p27:notes"/>
          <p:cNvSpPr txBox="1">
            <a:spLocks noGrp="1"/>
          </p:cNvSpPr>
          <p:nvPr>
            <p:ph type="body" idx="1"/>
          </p:nvPr>
        </p:nvSpPr>
        <p:spPr>
          <a:xfrm>
            <a:off x="393700" y="4460875"/>
            <a:ext cx="6245225" cy="4537075"/>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Here are some examples.  Tell me if it involves power or authority:  If…</a:t>
            </a:r>
            <a:endParaRPr/>
          </a:p>
          <a:p>
            <a:pPr marL="285750" lvl="0" indent="-285750" algn="l" rtl="0">
              <a:spcBef>
                <a:spcPts val="420"/>
              </a:spcBef>
              <a:spcAft>
                <a:spcPts val="0"/>
              </a:spcAft>
              <a:buClr>
                <a:schemeClr val="dk1"/>
              </a:buClr>
              <a:buSzPts val="1400"/>
              <a:buFont typeface="Noto Sans Symbols"/>
              <a:buChar char="▪"/>
            </a:pPr>
            <a:r>
              <a:rPr lang="en-US" sz="1400"/>
              <a:t>a thief robs you a gun point, is that power or authority? (Clearly power only. The thief has no right to point a gun or try to rob you)</a:t>
            </a:r>
            <a:endParaRPr/>
          </a:p>
          <a:p>
            <a:pPr marL="285750" lvl="0" indent="-285750" algn="l" rtl="0">
              <a:spcBef>
                <a:spcPts val="420"/>
              </a:spcBef>
              <a:spcAft>
                <a:spcPts val="0"/>
              </a:spcAft>
              <a:buClr>
                <a:schemeClr val="dk1"/>
              </a:buClr>
              <a:buSzPts val="1400"/>
              <a:buFont typeface="Noto Sans Symbols"/>
              <a:buChar char="▪"/>
            </a:pPr>
            <a:r>
              <a:rPr lang="en-US" sz="1400"/>
              <a:t> a parent tells her children to brush their teeth?(Certainly, a parent has the right to ask his or her children to act in a way that is safe and healthy)</a:t>
            </a:r>
            <a:endParaRPr/>
          </a:p>
          <a:p>
            <a:pPr marL="285750" lvl="0" indent="-285750" algn="l" rtl="0">
              <a:spcBef>
                <a:spcPts val="420"/>
              </a:spcBef>
              <a:spcAft>
                <a:spcPts val="0"/>
              </a:spcAft>
              <a:buClr>
                <a:schemeClr val="dk1"/>
              </a:buClr>
              <a:buSzPts val="1400"/>
              <a:buFont typeface="Noto Sans Symbols"/>
              <a:buChar char="▪"/>
            </a:pPr>
            <a:r>
              <a:rPr lang="en-US" sz="1400"/>
              <a:t>a teacher assigns homework to his students? (Authority)</a:t>
            </a:r>
            <a:endParaRPr/>
          </a:p>
          <a:p>
            <a:pPr marL="285750" lvl="0" indent="-285750" algn="l" rtl="0">
              <a:spcBef>
                <a:spcPts val="420"/>
              </a:spcBef>
              <a:spcAft>
                <a:spcPts val="0"/>
              </a:spcAft>
              <a:buClr>
                <a:schemeClr val="dk1"/>
              </a:buClr>
              <a:buSzPts val="1400"/>
              <a:buFont typeface="Noto Sans Symbols"/>
              <a:buChar char="▪"/>
            </a:pPr>
            <a:r>
              <a:rPr lang="en-US" sz="1400"/>
              <a:t>Jimmy forces Susie to leave the playground? (Power)</a:t>
            </a:r>
            <a:endParaRPr/>
          </a:p>
          <a:p>
            <a:pPr marL="285750" lvl="0" indent="-285750" algn="l" rtl="0">
              <a:spcBef>
                <a:spcPts val="420"/>
              </a:spcBef>
              <a:spcAft>
                <a:spcPts val="0"/>
              </a:spcAft>
              <a:buClr>
                <a:schemeClr val="dk1"/>
              </a:buClr>
              <a:buSzPts val="1400"/>
              <a:buFont typeface="Noto Sans Symbols"/>
              <a:buChar char="▪"/>
            </a:pPr>
            <a:r>
              <a:rPr lang="en-US" sz="1400"/>
              <a:t>The legislature bans smoking is restaurants? (Authority)</a:t>
            </a:r>
            <a:endParaRPr/>
          </a:p>
          <a:p>
            <a:pPr marL="0" lvl="0" indent="0" algn="l" rtl="0">
              <a:spcBef>
                <a:spcPts val="420"/>
              </a:spcBef>
              <a:spcAft>
                <a:spcPts val="0"/>
              </a:spcAft>
              <a:buNone/>
            </a:pPr>
            <a:r>
              <a:rPr lang="en-US" sz="1400"/>
              <a:t>Would these examples help your students understand why some people have the authority to tell them what to do but others don’t? Again, you may want to come up with your own examples.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8: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5" name="Google Shape;315;p28:notes"/>
          <p:cNvSpPr txBox="1">
            <a:spLocks noGrp="1"/>
          </p:cNvSpPr>
          <p:nvPr>
            <p:ph type="body" idx="1"/>
          </p:nvPr>
        </p:nvSpPr>
        <p:spPr>
          <a:xfrm>
            <a:off x="473075" y="4460875"/>
            <a:ext cx="6156325" cy="46942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endParaRPr/>
          </a:p>
          <a:p>
            <a:pPr marL="0" lvl="0" indent="0" algn="l" rtl="0">
              <a:spcBef>
                <a:spcPts val="120"/>
              </a:spcBef>
              <a:spcAft>
                <a:spcPts val="0"/>
              </a:spcAft>
              <a:buNone/>
            </a:pPr>
            <a:endParaRPr sz="400"/>
          </a:p>
          <a:p>
            <a:pPr marL="0" lvl="0" indent="0" algn="l" rtl="0">
              <a:spcBef>
                <a:spcPts val="420"/>
              </a:spcBef>
              <a:spcAft>
                <a:spcPts val="0"/>
              </a:spcAft>
              <a:buNone/>
            </a:pPr>
            <a:r>
              <a:rPr lang="en-US" sz="1400"/>
              <a:t>Teachers, police officers, parents, governors, presidents and even lifeguards have authority to tell people what to do. Where does this RIGHT come from? </a:t>
            </a:r>
            <a:endParaRPr/>
          </a:p>
          <a:p>
            <a:pPr marL="769738" lvl="1" indent="-296054" algn="l" rtl="0">
              <a:spcBef>
                <a:spcPts val="420"/>
              </a:spcBef>
              <a:spcAft>
                <a:spcPts val="0"/>
              </a:spcAft>
              <a:buClr>
                <a:schemeClr val="dk1"/>
              </a:buClr>
              <a:buSzPts val="1400"/>
              <a:buFont typeface="Arial"/>
              <a:buChar char="•"/>
            </a:pPr>
            <a:r>
              <a:rPr lang="en-US" sz="1400"/>
              <a:t>Consent—we vote</a:t>
            </a:r>
            <a:endParaRPr/>
          </a:p>
          <a:p>
            <a:pPr marL="769738" lvl="1" indent="-296054" algn="l" rtl="0">
              <a:spcBef>
                <a:spcPts val="420"/>
              </a:spcBef>
              <a:spcAft>
                <a:spcPts val="0"/>
              </a:spcAft>
              <a:buClr>
                <a:schemeClr val="dk1"/>
              </a:buClr>
              <a:buSzPts val="1400"/>
              <a:buFont typeface="Arial"/>
              <a:buChar char="•"/>
            </a:pPr>
            <a:r>
              <a:rPr lang="en-US" sz="1400"/>
              <a:t>Custom—kings, parents (or an usher telling people to stand in line)</a:t>
            </a:r>
            <a:endParaRPr/>
          </a:p>
          <a:p>
            <a:pPr marL="769738" lvl="1" indent="-296054" algn="l" rtl="0">
              <a:spcBef>
                <a:spcPts val="420"/>
              </a:spcBef>
              <a:spcAft>
                <a:spcPts val="0"/>
              </a:spcAft>
              <a:buClr>
                <a:schemeClr val="dk1"/>
              </a:buClr>
              <a:buSzPts val="1400"/>
              <a:buFont typeface="Arial"/>
              <a:buChar char="•"/>
            </a:pPr>
            <a:r>
              <a:rPr lang="en-US" sz="1400"/>
              <a:t>Rules and Laws—teacher, school principal, police (some overlap with custom)</a:t>
            </a:r>
            <a:endParaRPr/>
          </a:p>
          <a:p>
            <a:pPr marL="769738" lvl="1" indent="-296054" algn="l" rtl="0">
              <a:spcBef>
                <a:spcPts val="420"/>
              </a:spcBef>
              <a:spcAft>
                <a:spcPts val="0"/>
              </a:spcAft>
              <a:buClr>
                <a:schemeClr val="dk1"/>
              </a:buClr>
              <a:buSzPts val="1400"/>
              <a:buFont typeface="Arial"/>
              <a:buChar char="•"/>
            </a:pPr>
            <a:r>
              <a:rPr lang="en-US" sz="1400"/>
              <a:t>A job or position (again, some overlap with rules and laws—e,g, police have authority based on their position, but the authority of the position comes from the law that gives the position certain authority</a:t>
            </a:r>
            <a:endParaRPr/>
          </a:p>
          <a:p>
            <a:pPr marL="769738" lvl="1" indent="-296054" algn="l" rtl="0">
              <a:spcBef>
                <a:spcPts val="420"/>
              </a:spcBef>
              <a:spcAft>
                <a:spcPts val="0"/>
              </a:spcAft>
              <a:buClr>
                <a:schemeClr val="dk1"/>
              </a:buClr>
              <a:buSzPts val="1400"/>
              <a:buFont typeface="Arial"/>
              <a:buChar char="•"/>
            </a:pPr>
            <a:r>
              <a:rPr lang="en-US" sz="1400"/>
              <a:t>Morality—religious leaders</a:t>
            </a:r>
            <a:endParaRPr/>
          </a:p>
          <a:p>
            <a:pPr marL="16484" lvl="0" indent="0" algn="l" rtl="0">
              <a:spcBef>
                <a:spcPts val="420"/>
              </a:spcBef>
              <a:spcAft>
                <a:spcPts val="0"/>
              </a:spcAft>
              <a:buNone/>
            </a:pPr>
            <a:r>
              <a:rPr lang="en-US" sz="1400"/>
              <a:t>These short lessons about AUTHORITY are from Foundations of Democracy by the Center for Civic Education (Show the books). I think these materials are quite good, esp. for elementary grades. But they currently being updated and are not currently available. But you will have this ppt. to use until the updated books are available.</a:t>
            </a:r>
            <a:endParaRPr/>
          </a:p>
          <a:p>
            <a:pPr marL="312538" lvl="0" indent="-200804" algn="l" rtl="0">
              <a:spcBef>
                <a:spcPts val="450"/>
              </a:spcBef>
              <a:spcAft>
                <a:spcPts val="0"/>
              </a:spcAft>
              <a:buClr>
                <a:schemeClr val="dk1"/>
              </a:buClr>
              <a:buSzPts val="1500"/>
              <a:buFont typeface="Arial"/>
              <a:buNone/>
            </a:pPr>
            <a:endParaRPr sz="1500"/>
          </a:p>
          <a:p>
            <a:pPr marL="0" lvl="0" indent="0" algn="l" rtl="0">
              <a:spcBef>
                <a:spcPts val="450"/>
              </a:spcBef>
              <a:spcAft>
                <a:spcPts val="0"/>
              </a:spcAft>
              <a:buNone/>
            </a:pPr>
            <a:endParaRPr sz="1500"/>
          </a:p>
          <a:p>
            <a:pPr marL="0" lvl="0" indent="0" algn="l" rtl="0">
              <a:spcBef>
                <a:spcPts val="240"/>
              </a:spcBef>
              <a:spcAft>
                <a:spcPts val="0"/>
              </a:spcAft>
              <a:buNone/>
            </a:pPr>
            <a:endParaRPr sz="800"/>
          </a:p>
          <a:p>
            <a:pPr marL="0" lvl="0" indent="0" algn="l" rtl="0">
              <a:spcBef>
                <a:spcPts val="480"/>
              </a:spcBef>
              <a:spcAft>
                <a:spcPts val="0"/>
              </a:spcAft>
              <a:buNone/>
            </a:pPr>
            <a:endParaRPr sz="1600"/>
          </a:p>
          <a:p>
            <a:pPr marL="0" lvl="0" indent="0" algn="l" rtl="0">
              <a:spcBef>
                <a:spcPts val="360"/>
              </a:spcBef>
              <a:spcAft>
                <a:spcPts val="0"/>
              </a:spcAft>
              <a:buNone/>
            </a:pPr>
            <a:endParaRPr/>
          </a:p>
        </p:txBody>
      </p:sp>
      <p:sp>
        <p:nvSpPr>
          <p:cNvPr id="316" name="Google Shape;316;p28: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26</a:t>
            </a:fld>
            <a:endParaRPr sz="1200">
              <a:solidFill>
                <a:schemeClr val="dk1"/>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9: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4" name="Google Shape;324;p29:notes"/>
          <p:cNvSpPr txBox="1">
            <a:spLocks noGrp="1"/>
          </p:cNvSpPr>
          <p:nvPr>
            <p:ph type="body" idx="1"/>
          </p:nvPr>
        </p:nvSpPr>
        <p:spPr>
          <a:xfrm>
            <a:off x="579437" y="4379913"/>
            <a:ext cx="6019800" cy="4806950"/>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t>Unfortunately, sometimes people use power but they do not have the right. Our most obvious example is a bully.</a:t>
            </a:r>
            <a:endParaRPr/>
          </a:p>
          <a:p>
            <a:pPr marL="0" lvl="0" indent="0" algn="l" rtl="0">
              <a:spcBef>
                <a:spcPts val="180"/>
              </a:spcBef>
              <a:spcAft>
                <a:spcPts val="0"/>
              </a:spcAft>
              <a:buNone/>
            </a:pPr>
            <a:endParaRPr sz="600" b="1" i="1">
              <a:solidFill>
                <a:srgbClr val="990000"/>
              </a:solidFill>
            </a:endParaRPr>
          </a:p>
          <a:p>
            <a:pPr marL="0" lvl="0" indent="0" algn="l" rtl="0">
              <a:spcBef>
                <a:spcPts val="450"/>
              </a:spcBef>
              <a:spcAft>
                <a:spcPts val="0"/>
              </a:spcAft>
              <a:buNone/>
            </a:pPr>
            <a:r>
              <a:rPr lang="en-US" sz="1500" b="1" i="1"/>
              <a:t>How does a Bully make others do what he/she wants? </a:t>
            </a:r>
            <a:r>
              <a:rPr lang="en-US" sz="1500"/>
              <a:t>(wait then click and show)</a:t>
            </a:r>
            <a:endParaRPr/>
          </a:p>
          <a:p>
            <a:pPr marL="763721" lvl="1" indent="-290036" algn="l" rtl="0">
              <a:spcBef>
                <a:spcPts val="0"/>
              </a:spcBef>
              <a:spcAft>
                <a:spcPts val="0"/>
              </a:spcAft>
              <a:buClr>
                <a:schemeClr val="dk1"/>
              </a:buClr>
              <a:buSzPts val="1500"/>
              <a:buFont typeface="Arial"/>
              <a:buChar char="•"/>
            </a:pPr>
            <a:r>
              <a:rPr lang="en-US" sz="1500"/>
              <a:t>Power (Force)</a:t>
            </a:r>
            <a:endParaRPr/>
          </a:p>
          <a:p>
            <a:pPr marL="710528" lvl="1" indent="-236843" algn="l" rtl="0">
              <a:spcBef>
                <a:spcPts val="0"/>
              </a:spcBef>
              <a:spcAft>
                <a:spcPts val="0"/>
              </a:spcAft>
              <a:buClr>
                <a:schemeClr val="dk1"/>
              </a:buClr>
              <a:buSzPts val="1500"/>
              <a:buFont typeface="Arial"/>
              <a:buChar char="•"/>
            </a:pPr>
            <a:r>
              <a:rPr lang="en-US" sz="1500"/>
              <a:t>Fear</a:t>
            </a:r>
            <a:endParaRPr/>
          </a:p>
          <a:p>
            <a:pPr marL="710528" lvl="1" indent="-236843" algn="l" rtl="0">
              <a:spcBef>
                <a:spcPts val="0"/>
              </a:spcBef>
              <a:spcAft>
                <a:spcPts val="0"/>
              </a:spcAft>
              <a:buClr>
                <a:schemeClr val="dk1"/>
              </a:buClr>
              <a:buSzPts val="1500"/>
              <a:buFont typeface="Arial"/>
              <a:buChar char="•"/>
            </a:pPr>
            <a:r>
              <a:rPr lang="en-US" sz="1500"/>
              <a:t>Peer pressure (together these equal “intimidation”)</a:t>
            </a:r>
            <a:endParaRPr/>
          </a:p>
          <a:p>
            <a:pPr marL="473685" lvl="1" indent="0" algn="l" rtl="0">
              <a:spcBef>
                <a:spcPts val="0"/>
              </a:spcBef>
              <a:spcAft>
                <a:spcPts val="0"/>
              </a:spcAft>
              <a:buNone/>
            </a:pPr>
            <a:r>
              <a:rPr lang="en-US" sz="600"/>
              <a:t> </a:t>
            </a:r>
            <a:endParaRPr/>
          </a:p>
          <a:p>
            <a:pPr marL="0" lvl="0" indent="0" algn="l" rtl="0">
              <a:spcBef>
                <a:spcPts val="450"/>
              </a:spcBef>
              <a:spcAft>
                <a:spcPts val="0"/>
              </a:spcAft>
              <a:buNone/>
            </a:pPr>
            <a:r>
              <a:rPr lang="en-US" sz="1500" b="1" i="1"/>
              <a:t>What can you do to stop a bully? </a:t>
            </a:r>
            <a:r>
              <a:rPr lang="en-US" sz="1500"/>
              <a:t>(wait then click and show)</a:t>
            </a:r>
            <a:endParaRPr/>
          </a:p>
          <a:p>
            <a:pPr marL="710528" lvl="1" indent="-236843" algn="l" rtl="0">
              <a:spcBef>
                <a:spcPts val="0"/>
              </a:spcBef>
              <a:spcAft>
                <a:spcPts val="0"/>
              </a:spcAft>
              <a:buClr>
                <a:schemeClr val="dk1"/>
              </a:buClr>
              <a:buSzPts val="1500"/>
              <a:buFont typeface="Arial"/>
              <a:buChar char="•"/>
            </a:pPr>
            <a:r>
              <a:rPr lang="en-US" sz="1500"/>
              <a:t>Speak up</a:t>
            </a:r>
            <a:endParaRPr/>
          </a:p>
          <a:p>
            <a:pPr marL="710528" lvl="1" indent="-236843" algn="l" rtl="0">
              <a:spcBef>
                <a:spcPts val="0"/>
              </a:spcBef>
              <a:spcAft>
                <a:spcPts val="0"/>
              </a:spcAft>
              <a:buClr>
                <a:schemeClr val="dk1"/>
              </a:buClr>
              <a:buSzPts val="1500"/>
              <a:buFont typeface="Arial"/>
              <a:buChar char="•"/>
            </a:pPr>
            <a:r>
              <a:rPr lang="en-US" sz="1500"/>
              <a:t>Tell someone in authority</a:t>
            </a:r>
            <a:endParaRPr/>
          </a:p>
          <a:p>
            <a:pPr marL="710528" lvl="1" indent="-236843" algn="l" rtl="0">
              <a:spcBef>
                <a:spcPts val="0"/>
              </a:spcBef>
              <a:spcAft>
                <a:spcPts val="0"/>
              </a:spcAft>
              <a:buClr>
                <a:schemeClr val="dk1"/>
              </a:buClr>
              <a:buSzPts val="1500"/>
              <a:buFont typeface="Arial"/>
              <a:buChar char="•"/>
            </a:pPr>
            <a:r>
              <a:rPr lang="en-US" sz="1500"/>
              <a:t>Fight back</a:t>
            </a:r>
            <a:endParaRPr/>
          </a:p>
          <a:p>
            <a:pPr marL="710528" lvl="1" indent="-236843" algn="l" rtl="0">
              <a:spcBef>
                <a:spcPts val="0"/>
              </a:spcBef>
              <a:spcAft>
                <a:spcPts val="0"/>
              </a:spcAft>
              <a:buClr>
                <a:schemeClr val="dk1"/>
              </a:buClr>
              <a:buSzPts val="1500"/>
              <a:buFont typeface="Arial"/>
              <a:buChar char="•"/>
            </a:pPr>
            <a:r>
              <a:rPr lang="en-US" sz="1500"/>
              <a:t>Get others to support </a:t>
            </a:r>
            <a:r>
              <a:rPr lang="en-US" sz="1500" i="1"/>
              <a:t>you </a:t>
            </a:r>
            <a:endParaRPr/>
          </a:p>
          <a:p>
            <a:pPr marL="710528" lvl="1" indent="-198743" algn="l" rtl="0">
              <a:spcBef>
                <a:spcPts val="0"/>
              </a:spcBef>
              <a:spcAft>
                <a:spcPts val="0"/>
              </a:spcAft>
              <a:buClr>
                <a:schemeClr val="dk1"/>
              </a:buClr>
              <a:buSzPts val="600"/>
              <a:buFont typeface="Arial"/>
              <a:buNone/>
            </a:pPr>
            <a:endParaRPr sz="600" i="1"/>
          </a:p>
          <a:p>
            <a:pPr marL="0" lvl="0" indent="0" algn="l" rtl="0">
              <a:spcBef>
                <a:spcPts val="450"/>
              </a:spcBef>
              <a:spcAft>
                <a:spcPts val="0"/>
              </a:spcAft>
              <a:buNone/>
            </a:pPr>
            <a:r>
              <a:rPr lang="en-US" sz="1500"/>
              <a:t>Understanding the sources and purposes of authority can help your students appreciate that a bully has NO authority!</a:t>
            </a:r>
            <a:endParaRPr/>
          </a:p>
          <a:p>
            <a:pPr marL="710528" lvl="1" indent="-147943" algn="l" rtl="0">
              <a:spcBef>
                <a:spcPts val="0"/>
              </a:spcBef>
              <a:spcAft>
                <a:spcPts val="0"/>
              </a:spcAft>
              <a:buClr>
                <a:schemeClr val="dk1"/>
              </a:buClr>
              <a:buSzPts val="1400"/>
              <a:buFont typeface="Arial"/>
              <a:buNone/>
            </a:pPr>
            <a:endParaRPr sz="1400" i="1"/>
          </a:p>
        </p:txBody>
      </p:sp>
      <p:sp>
        <p:nvSpPr>
          <p:cNvPr id="325" name="Google Shape;325;p29: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27</a:t>
            </a:fld>
            <a:endParaRPr sz="1200">
              <a:solidFill>
                <a:schemeClr val="dk1"/>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30: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2" name="Google Shape;332;p30:notes"/>
          <p:cNvSpPr txBox="1">
            <a:spLocks noGrp="1"/>
          </p:cNvSpPr>
          <p:nvPr>
            <p:ph type="body" idx="1"/>
          </p:nvPr>
        </p:nvSpPr>
        <p:spPr>
          <a:xfrm>
            <a:off x="315913" y="4460875"/>
            <a:ext cx="6554787" cy="457676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And there is some great children’s literature that may help. Sometimes a story is better than a direct lesson or can reinforce it.  There are a number of great books to help reinforce the point that bullies have no authority other than intimidation.</a:t>
            </a:r>
            <a:endParaRPr/>
          </a:p>
          <a:p>
            <a:pPr marL="0" lvl="0" indent="0" algn="l" rtl="0">
              <a:spcBef>
                <a:spcPts val="180"/>
              </a:spcBef>
              <a:spcAft>
                <a:spcPts val="0"/>
              </a:spcAft>
              <a:buNone/>
            </a:pPr>
            <a:endParaRPr sz="600"/>
          </a:p>
          <a:p>
            <a:pPr marL="0" lvl="0" indent="0" algn="l" rtl="0">
              <a:spcBef>
                <a:spcPts val="420"/>
              </a:spcBef>
              <a:spcAft>
                <a:spcPts val="0"/>
              </a:spcAft>
              <a:buNone/>
            </a:pPr>
            <a:r>
              <a:rPr lang="en-US" sz="1400" b="1"/>
              <a:t>Stand Tall Molly Lou Melon</a:t>
            </a:r>
            <a:r>
              <a:rPr lang="en-US" sz="1400"/>
              <a:t> is an absolutely adorable book! Has anybody used it? Molly Lou Melon is short, has buck teeth, and a voice like a frog. But her grandmother told her to believe in herself and the world will believe in her too. She starts at a new school where Ronald Durkin calls her “SHRIMPO” in gym class but she gets a touchdown. He calls her “BUCKY TOOTH BEAVER” but she laughs it off with a stunt. He says she sounds like a duck “HONK HONK” so she says “Quack”. She uses her self-confidence to tame the bully. (The story is also available as a video)</a:t>
            </a:r>
            <a:endParaRPr/>
          </a:p>
          <a:p>
            <a:pPr marL="0" lvl="0" indent="0" algn="l" rtl="0">
              <a:spcBef>
                <a:spcPts val="180"/>
              </a:spcBef>
              <a:spcAft>
                <a:spcPts val="0"/>
              </a:spcAft>
              <a:buNone/>
            </a:pPr>
            <a:endParaRPr sz="600"/>
          </a:p>
          <a:p>
            <a:pPr marL="0" lvl="0" indent="0" algn="l" rtl="0">
              <a:spcBef>
                <a:spcPts val="420"/>
              </a:spcBef>
              <a:spcAft>
                <a:spcPts val="0"/>
              </a:spcAft>
              <a:buNone/>
            </a:pPr>
            <a:r>
              <a:rPr lang="en-US" sz="1400"/>
              <a:t>Ok, maybe this is not reality but it has a real point: Bullies work on intimidation so don’t be intimidated. </a:t>
            </a:r>
            <a:endParaRPr/>
          </a:p>
          <a:p>
            <a:pPr marL="0" lvl="0" indent="0" algn="l" rtl="0">
              <a:spcBef>
                <a:spcPts val="180"/>
              </a:spcBef>
              <a:spcAft>
                <a:spcPts val="0"/>
              </a:spcAft>
              <a:buNone/>
            </a:pPr>
            <a:endParaRPr sz="600" b="1"/>
          </a:p>
          <a:p>
            <a:pPr marL="0" lvl="0" indent="0" algn="l" rtl="0">
              <a:spcBef>
                <a:spcPts val="420"/>
              </a:spcBef>
              <a:spcAft>
                <a:spcPts val="0"/>
              </a:spcAft>
              <a:buNone/>
            </a:pPr>
            <a:r>
              <a:rPr lang="en-US" sz="1400"/>
              <a:t>Another book</a:t>
            </a:r>
            <a:r>
              <a:rPr lang="en-US" sz="1400" b="1"/>
              <a:t>, Bullies Never Win, </a:t>
            </a:r>
            <a:r>
              <a:rPr lang="en-US" sz="1400"/>
              <a:t>makes the same point with a different kind of bully– girl who tries to ostracize worry-wort Jessica until she finally stands up to her.   </a:t>
            </a:r>
            <a:endParaRPr/>
          </a:p>
          <a:p>
            <a:pPr marL="0" lvl="0" indent="0" algn="l" rtl="0">
              <a:spcBef>
                <a:spcPts val="420"/>
              </a:spcBef>
              <a:spcAft>
                <a:spcPts val="0"/>
              </a:spcAft>
              <a:buNone/>
            </a:pPr>
            <a:r>
              <a:rPr lang="en-US" sz="1400" b="1"/>
              <a:t>Questions about authority or the lack thereof?</a:t>
            </a:r>
            <a:endParaRPr/>
          </a:p>
        </p:txBody>
      </p:sp>
      <p:sp>
        <p:nvSpPr>
          <p:cNvPr id="333" name="Google Shape;333;p30: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28</a:t>
            </a:fld>
            <a:endParaRPr sz="1200">
              <a:solidFill>
                <a:schemeClr val="dk1"/>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31: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43" name="Google Shape;343;p31:notes"/>
          <p:cNvSpPr txBox="1">
            <a:spLocks noGrp="1"/>
          </p:cNvSpPr>
          <p:nvPr>
            <p:ph type="body" idx="1"/>
          </p:nvPr>
        </p:nvSpPr>
        <p:spPr>
          <a:xfrm>
            <a:off x="427037" y="4460875"/>
            <a:ext cx="6095999"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Sometimes there is a problem even when people DO have authority. Way back in 1958 Dr. Seuss wrote a short story for children, </a:t>
            </a:r>
            <a:r>
              <a:rPr lang="en-US" sz="1400" i="1"/>
              <a:t>Yertle the Turtl</a:t>
            </a:r>
            <a:r>
              <a:rPr lang="en-US" sz="1400"/>
              <a:t>e, that has something to say about authority. Are you familiar with it?</a:t>
            </a:r>
            <a:endParaRPr sz="1400"/>
          </a:p>
          <a:p>
            <a:pPr marL="0" lvl="0" indent="0" algn="l" rtl="0">
              <a:spcBef>
                <a:spcPts val="120"/>
              </a:spcBef>
              <a:spcAft>
                <a:spcPts val="0"/>
              </a:spcAft>
              <a:buNone/>
            </a:pPr>
            <a:endParaRPr sz="400"/>
          </a:p>
          <a:p>
            <a:pPr marL="0" lvl="0" indent="0" algn="l" rtl="0">
              <a:spcBef>
                <a:spcPts val="420"/>
              </a:spcBef>
              <a:spcAft>
                <a:spcPts val="0"/>
              </a:spcAft>
              <a:buNone/>
            </a:pPr>
            <a:r>
              <a:rPr lang="en-US" sz="1400"/>
              <a:t>Yertle the Turtle is King of the pond on the Island of Sala-ma-Sond.</a:t>
            </a:r>
            <a:endParaRPr/>
          </a:p>
          <a:p>
            <a:pPr marL="457200" lvl="1" indent="-88900" algn="l" rtl="0">
              <a:spcBef>
                <a:spcPts val="420"/>
              </a:spcBef>
              <a:spcAft>
                <a:spcPts val="0"/>
              </a:spcAft>
              <a:buClr>
                <a:schemeClr val="dk1"/>
              </a:buClr>
              <a:buSzPts val="1400"/>
              <a:buFont typeface="Arial"/>
              <a:buChar char="•"/>
            </a:pPr>
            <a:r>
              <a:rPr lang="en-US" sz="1400"/>
              <a:t>He wants to see higher.</a:t>
            </a:r>
            <a:endParaRPr/>
          </a:p>
          <a:p>
            <a:pPr marL="457200" lvl="1" indent="-88900" algn="l" rtl="0">
              <a:spcBef>
                <a:spcPts val="420"/>
              </a:spcBef>
              <a:spcAft>
                <a:spcPts val="0"/>
              </a:spcAft>
              <a:buClr>
                <a:schemeClr val="dk1"/>
              </a:buClr>
              <a:buSzPts val="1400"/>
              <a:buFont typeface="Arial"/>
              <a:buChar char="•"/>
            </a:pPr>
            <a:r>
              <a:rPr lang="en-US" sz="1400"/>
              <a:t>So he has several turtles climb on each other’s backs so that he can climb on top.</a:t>
            </a:r>
            <a:endParaRPr/>
          </a:p>
          <a:p>
            <a:pPr marL="457200" lvl="1" indent="-88900" algn="l" rtl="0">
              <a:spcBef>
                <a:spcPts val="420"/>
              </a:spcBef>
              <a:spcAft>
                <a:spcPts val="0"/>
              </a:spcAft>
              <a:buClr>
                <a:schemeClr val="dk1"/>
              </a:buClr>
              <a:buSzPts val="1400"/>
              <a:buFont typeface="Arial"/>
              <a:buChar char="•"/>
            </a:pPr>
            <a:r>
              <a:rPr lang="en-US" sz="1400"/>
              <a:t>Mack, the plain little turtle at the bottom, complains of pains in his back and shoulders.</a:t>
            </a:r>
            <a:endParaRPr/>
          </a:p>
          <a:p>
            <a:pPr marL="457200" lvl="1" indent="-88900" algn="l" rtl="0">
              <a:spcBef>
                <a:spcPts val="420"/>
              </a:spcBef>
              <a:spcAft>
                <a:spcPts val="0"/>
              </a:spcAft>
              <a:buClr>
                <a:schemeClr val="dk1"/>
              </a:buClr>
              <a:buSzPts val="1400"/>
              <a:buFont typeface="Arial"/>
              <a:buChar char="•"/>
            </a:pPr>
            <a:r>
              <a:rPr lang="en-US" sz="1400"/>
              <a:t>King Yertle tells him to be quiet (“I’m King and you’re only a turtle named Mack”) and adds yet more and more turtles, until…</a:t>
            </a:r>
            <a:endParaRPr/>
          </a:p>
          <a:p>
            <a:pPr marL="457200" lvl="1" indent="-88900" algn="l" rtl="0">
              <a:spcBef>
                <a:spcPts val="420"/>
              </a:spcBef>
              <a:spcAft>
                <a:spcPts val="0"/>
              </a:spcAft>
              <a:buClr>
                <a:schemeClr val="dk1"/>
              </a:buClr>
              <a:buSzPts val="1400"/>
              <a:buFont typeface="Arial"/>
              <a:buChar char="•"/>
            </a:pPr>
            <a:r>
              <a:rPr lang="en-US" sz="1400"/>
              <a:t>Mack burps and all the turtles, including King Yertle, fall down.</a:t>
            </a:r>
            <a:endParaRPr/>
          </a:p>
          <a:p>
            <a:pPr marL="457200" lvl="1" indent="-88900" algn="l" rtl="0">
              <a:spcBef>
                <a:spcPts val="420"/>
              </a:spcBef>
              <a:spcAft>
                <a:spcPts val="0"/>
              </a:spcAft>
              <a:buClr>
                <a:schemeClr val="dk1"/>
              </a:buClr>
              <a:buSzPts val="1400"/>
              <a:buFont typeface="Arial"/>
              <a:buChar char="•"/>
            </a:pPr>
            <a:r>
              <a:rPr lang="en-US" sz="1400"/>
              <a:t>Yertle is now King of the Mud, and the turtles are FREE “as turtles and, maybe, all creatures should be.”</a:t>
            </a:r>
            <a:endParaRPr/>
          </a:p>
          <a:p>
            <a:pPr marL="0" lvl="0" indent="0" algn="l" rtl="0">
              <a:spcBef>
                <a:spcPts val="360"/>
              </a:spcBef>
              <a:spcAft>
                <a:spcPts val="0"/>
              </a:spcAft>
              <a:buNone/>
            </a:pPr>
            <a:endParaRPr/>
          </a:p>
        </p:txBody>
      </p:sp>
      <p:sp>
        <p:nvSpPr>
          <p:cNvPr id="344" name="Google Shape;344;p31: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4" name="Google Shape;104;p2:notes"/>
          <p:cNvSpPr txBox="1">
            <a:spLocks noGrp="1"/>
          </p:cNvSpPr>
          <p:nvPr>
            <p:ph type="body" idx="1"/>
          </p:nvPr>
        </p:nvSpPr>
        <p:spPr>
          <a:xfrm>
            <a:off x="539750" y="4460875"/>
            <a:ext cx="6099175" cy="4465638"/>
          </a:xfrm>
          <a:prstGeom prst="rect">
            <a:avLst/>
          </a:prstGeom>
          <a:noFill/>
          <a:ln>
            <a:noFill/>
          </a:ln>
        </p:spPr>
        <p:txBody>
          <a:bodyPr spcFirstLastPara="1" wrap="square" lIns="94900" tIns="47450" rIns="94900" bIns="47450" anchor="t" anchorCtr="0">
            <a:noAutofit/>
          </a:bodyPr>
          <a:lstStyle/>
          <a:p>
            <a:pPr marL="0" lvl="0" indent="0" algn="l" rtl="0">
              <a:spcBef>
                <a:spcPts val="360"/>
              </a:spcBef>
              <a:spcAft>
                <a:spcPts val="0"/>
              </a:spcAft>
              <a:buNone/>
            </a:pPr>
            <a:endParaRPr>
              <a:latin typeface="Arial"/>
              <a:ea typeface="Arial"/>
              <a:cs typeface="Arial"/>
              <a:sym typeface="Arial"/>
            </a:endParaRPr>
          </a:p>
        </p:txBody>
      </p:sp>
      <p:sp>
        <p:nvSpPr>
          <p:cNvPr id="105" name="Google Shape;105;p2: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3</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32: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51" name="Google Shape;351;p32:notes"/>
          <p:cNvSpPr txBox="1">
            <a:spLocks noGrp="1"/>
          </p:cNvSpPr>
          <p:nvPr>
            <p:ph type="body" idx="1"/>
          </p:nvPr>
        </p:nvSpPr>
        <p:spPr>
          <a:xfrm>
            <a:off x="198437" y="4460875"/>
            <a:ext cx="6750051" cy="472916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latin typeface="Arial"/>
                <a:ea typeface="Arial"/>
                <a:cs typeface="Arial"/>
                <a:sym typeface="Arial"/>
              </a:rPr>
              <a:t>Now we all know we had a revolution to gain independence from Britain but I’m not sure that many people really understand WHY. What does </a:t>
            </a:r>
            <a:r>
              <a:rPr lang="en-US" sz="1400" i="1">
                <a:latin typeface="Arial"/>
                <a:ea typeface="Arial"/>
                <a:cs typeface="Arial"/>
                <a:sym typeface="Arial"/>
              </a:rPr>
              <a:t>Yertle the Turtle </a:t>
            </a:r>
            <a:r>
              <a:rPr lang="en-US" sz="1400">
                <a:latin typeface="Arial"/>
                <a:ea typeface="Arial"/>
                <a:cs typeface="Arial"/>
                <a:sym typeface="Arial"/>
              </a:rPr>
              <a:t>have to do with the Declaration of Independence?</a:t>
            </a:r>
            <a:endParaRPr/>
          </a:p>
          <a:p>
            <a:pPr marL="0" lvl="2" indent="0" algn="l" rtl="0">
              <a:lnSpc>
                <a:spcPct val="80000"/>
              </a:lnSpc>
              <a:spcBef>
                <a:spcPts val="180"/>
              </a:spcBef>
              <a:spcAft>
                <a:spcPts val="0"/>
              </a:spcAft>
              <a:buNone/>
            </a:pPr>
            <a:endParaRPr sz="600">
              <a:latin typeface="Arial"/>
              <a:ea typeface="Arial"/>
              <a:cs typeface="Arial"/>
              <a:sym typeface="Arial"/>
            </a:endParaRPr>
          </a:p>
          <a:p>
            <a:pPr marL="0" lvl="2" indent="0" algn="l" rtl="0">
              <a:lnSpc>
                <a:spcPct val="80000"/>
              </a:lnSpc>
              <a:spcBef>
                <a:spcPts val="420"/>
              </a:spcBef>
              <a:spcAft>
                <a:spcPts val="0"/>
              </a:spcAft>
              <a:buNone/>
            </a:pPr>
            <a:r>
              <a:rPr lang="en-US" sz="1400">
                <a:latin typeface="Arial"/>
                <a:ea typeface="Arial"/>
                <a:cs typeface="Arial"/>
                <a:sym typeface="Arial"/>
              </a:rPr>
              <a:t>The Founders claimed that Britain was not protecting the natural rights of the colonists, and that the British government was </a:t>
            </a:r>
            <a:r>
              <a:rPr lang="en-US" sz="1400" b="1">
                <a:latin typeface="Arial"/>
                <a:ea typeface="Arial"/>
                <a:cs typeface="Arial"/>
                <a:sym typeface="Arial"/>
              </a:rPr>
              <a:t>abusing its authority by claiming that it could impose taxes directly.  </a:t>
            </a:r>
            <a:r>
              <a:rPr lang="en-US" sz="1400">
                <a:latin typeface="Arial"/>
                <a:ea typeface="Arial"/>
                <a:cs typeface="Arial"/>
                <a:sym typeface="Arial"/>
              </a:rPr>
              <a:t>Un</a:t>
            </a:r>
            <a:r>
              <a:rPr lang="en-US" sz="1400" b="1">
                <a:latin typeface="Arial"/>
                <a:ea typeface="Arial"/>
                <a:cs typeface="Arial"/>
                <a:sym typeface="Arial"/>
              </a:rPr>
              <a:t>l</a:t>
            </a:r>
            <a:r>
              <a:rPr lang="en-US" sz="1400">
                <a:latin typeface="Arial"/>
                <a:ea typeface="Arial"/>
                <a:cs typeface="Arial"/>
                <a:sym typeface="Arial"/>
              </a:rPr>
              <a:t>ike their local governments which did tax them—taxation by the British government was not based on consent since the colonists were not represented in the British government. In addition to taxation, the colonists were  unhappy with Britain’s efforts to:</a:t>
            </a:r>
            <a:endParaRPr/>
          </a:p>
          <a:p>
            <a:pPr marL="290036" lvl="0" indent="-290036" algn="l" rtl="0">
              <a:lnSpc>
                <a:spcPct val="80000"/>
              </a:lnSpc>
              <a:spcBef>
                <a:spcPts val="420"/>
              </a:spcBef>
              <a:spcAft>
                <a:spcPts val="0"/>
              </a:spcAft>
              <a:buClr>
                <a:schemeClr val="dk1"/>
              </a:buClr>
              <a:buSzPts val="1400"/>
              <a:buFont typeface="Arial"/>
              <a:buChar char="•"/>
            </a:pPr>
            <a:r>
              <a:rPr lang="en-US" sz="1400">
                <a:latin typeface="Arial"/>
                <a:ea typeface="Arial"/>
                <a:cs typeface="Arial"/>
                <a:sym typeface="Arial"/>
              </a:rPr>
              <a:t>limit where they could move (The Proclamation Line prohibited the colonists from settling west of the Appalachian Mountains)</a:t>
            </a:r>
            <a:endParaRPr/>
          </a:p>
          <a:p>
            <a:pPr marL="290036" lvl="0" indent="-290036" algn="l" rtl="0">
              <a:lnSpc>
                <a:spcPct val="80000"/>
              </a:lnSpc>
              <a:spcBef>
                <a:spcPts val="420"/>
              </a:spcBef>
              <a:spcAft>
                <a:spcPts val="0"/>
              </a:spcAft>
              <a:buClr>
                <a:schemeClr val="dk1"/>
              </a:buClr>
              <a:buSzPts val="1400"/>
              <a:buFont typeface="Arial"/>
              <a:buChar char="•"/>
            </a:pPr>
            <a:r>
              <a:rPr lang="en-US" sz="1400">
                <a:latin typeface="Arial"/>
                <a:ea typeface="Arial"/>
                <a:cs typeface="Arial"/>
                <a:sym typeface="Arial"/>
              </a:rPr>
              <a:t>And how they could ship their goods (only to Britain)</a:t>
            </a:r>
            <a:endParaRPr/>
          </a:p>
          <a:p>
            <a:pPr marL="290036" lvl="2" indent="-290036" algn="l" rtl="0">
              <a:lnSpc>
                <a:spcPct val="80000"/>
              </a:lnSpc>
              <a:spcBef>
                <a:spcPts val="420"/>
              </a:spcBef>
              <a:spcAft>
                <a:spcPts val="0"/>
              </a:spcAft>
              <a:buClr>
                <a:schemeClr val="dk1"/>
              </a:buClr>
              <a:buSzPts val="1400"/>
              <a:buFont typeface="Arial"/>
              <a:buChar char="•"/>
            </a:pPr>
            <a:r>
              <a:rPr lang="en-US" sz="1400">
                <a:latin typeface="Arial"/>
                <a:ea typeface="Arial"/>
                <a:cs typeface="Arial"/>
                <a:sym typeface="Arial"/>
              </a:rPr>
              <a:t>The Declaration of Independence lists 27 complaints against King George III as proof of the right to rebellion because the British were not protecting the rights of the colonists. </a:t>
            </a:r>
            <a:endParaRPr/>
          </a:p>
          <a:p>
            <a:pPr marL="290036" lvl="2" indent="-290036" algn="l" rtl="0">
              <a:lnSpc>
                <a:spcPct val="80000"/>
              </a:lnSpc>
              <a:spcBef>
                <a:spcPts val="420"/>
              </a:spcBef>
              <a:spcAft>
                <a:spcPts val="0"/>
              </a:spcAft>
              <a:buClr>
                <a:schemeClr val="dk1"/>
              </a:buClr>
              <a:buSzPts val="1400"/>
              <a:buFont typeface="Arial"/>
              <a:buChar char="•"/>
            </a:pPr>
            <a:r>
              <a:rPr lang="en-US" sz="1400">
                <a:latin typeface="Arial"/>
                <a:ea typeface="Arial"/>
                <a:cs typeface="Arial"/>
                <a:sym typeface="Arial"/>
              </a:rPr>
              <a:t>And concludes that “…these United Colonies are, and of Right ought to be Free and Independent States” declares independence.</a:t>
            </a:r>
            <a:endParaRPr/>
          </a:p>
          <a:p>
            <a:pPr marL="0" lvl="2" indent="0" algn="l" rtl="0">
              <a:lnSpc>
                <a:spcPct val="80000"/>
              </a:lnSpc>
              <a:spcBef>
                <a:spcPts val="180"/>
              </a:spcBef>
              <a:spcAft>
                <a:spcPts val="0"/>
              </a:spcAft>
              <a:buNone/>
            </a:pPr>
            <a:endParaRPr sz="600">
              <a:latin typeface="Arial"/>
              <a:ea typeface="Arial"/>
              <a:cs typeface="Arial"/>
              <a:sym typeface="Arial"/>
            </a:endParaRPr>
          </a:p>
          <a:p>
            <a:pPr marL="0" lvl="2" indent="0" algn="l" rtl="0">
              <a:lnSpc>
                <a:spcPct val="80000"/>
              </a:lnSpc>
              <a:spcBef>
                <a:spcPts val="420"/>
              </a:spcBef>
              <a:spcAft>
                <a:spcPts val="0"/>
              </a:spcAft>
              <a:buNone/>
            </a:pPr>
            <a:r>
              <a:rPr lang="en-US" sz="1400">
                <a:latin typeface="Arial"/>
                <a:ea typeface="Arial"/>
                <a:cs typeface="Arial"/>
                <a:sym typeface="Arial"/>
              </a:rPr>
              <a:t>So, the Declaration of Independence served several purposes: to declare independence, to rally troops and to win foreign allies.  Icivics has an activity: Hey, King, get off our Backs. It is for middle school but you might want to consider it for grade 4 or 5.  (If time, go to the website….</a:t>
            </a:r>
            <a:r>
              <a:rPr lang="en-US" sz="1400" u="sng">
                <a:solidFill>
                  <a:schemeClr val="hlink"/>
                </a:solidFill>
                <a:hlinkClick r:id="rId3"/>
              </a:rPr>
              <a:t> https://www.icivics.org/search-results?keywords=Hey%2C+King%2C+get+off+our+backs&amp;type=All</a:t>
            </a:r>
            <a:endParaRPr sz="1400">
              <a:solidFill>
                <a:srgbClr val="0070C0"/>
              </a:solidFill>
            </a:endParaRPr>
          </a:p>
          <a:p>
            <a:pPr marL="0" lvl="2" indent="0" algn="l" rtl="0">
              <a:lnSpc>
                <a:spcPct val="80000"/>
              </a:lnSpc>
              <a:spcBef>
                <a:spcPts val="420"/>
              </a:spcBef>
              <a:spcAft>
                <a:spcPts val="0"/>
              </a:spcAft>
              <a:buNone/>
            </a:pPr>
            <a:endParaRPr sz="1400">
              <a:latin typeface="Arial"/>
              <a:ea typeface="Arial"/>
              <a:cs typeface="Arial"/>
              <a:sym typeface="Arial"/>
            </a:endParaRPr>
          </a:p>
          <a:p>
            <a:pPr marL="0" lvl="2" indent="0" algn="l" rtl="0">
              <a:lnSpc>
                <a:spcPct val="80000"/>
              </a:lnSpc>
              <a:spcBef>
                <a:spcPts val="480"/>
              </a:spcBef>
              <a:spcAft>
                <a:spcPts val="0"/>
              </a:spcAft>
              <a:buClr>
                <a:schemeClr val="dk1"/>
              </a:buClr>
              <a:buSzPts val="1600"/>
              <a:buFont typeface="Noto Sans Symbols"/>
              <a:buNone/>
            </a:pPr>
            <a:endParaRPr sz="1600">
              <a:latin typeface="Arial"/>
              <a:ea typeface="Arial"/>
              <a:cs typeface="Arial"/>
              <a:sym typeface="Arial"/>
            </a:endParaRPr>
          </a:p>
        </p:txBody>
      </p:sp>
      <p:sp>
        <p:nvSpPr>
          <p:cNvPr id="352" name="Google Shape;352;p32: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30</a:t>
            </a:fld>
            <a:endParaRPr sz="1200">
              <a:solidFill>
                <a:schemeClr val="dk1"/>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33: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59" name="Google Shape;359;p33:notes"/>
          <p:cNvSpPr txBox="1">
            <a:spLocks noGrp="1"/>
          </p:cNvSpPr>
          <p:nvPr>
            <p:ph type="body" idx="1"/>
          </p:nvPr>
        </p:nvSpPr>
        <p:spPr>
          <a:xfrm>
            <a:off x="503238" y="4537075"/>
            <a:ext cx="6283325" cy="4467225"/>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Let’s go back to the concepts. How do we prevent abuse of authority?</a:t>
            </a:r>
            <a:endParaRPr/>
          </a:p>
          <a:p>
            <a:pPr marL="0" lvl="0" indent="0" algn="l" rtl="0">
              <a:spcBef>
                <a:spcPts val="120"/>
              </a:spcBef>
              <a:spcAft>
                <a:spcPts val="0"/>
              </a:spcAft>
              <a:buNone/>
            </a:pPr>
            <a:endParaRPr sz="400"/>
          </a:p>
          <a:p>
            <a:pPr marL="0" lvl="0" indent="0" algn="l" rtl="0">
              <a:spcBef>
                <a:spcPts val="420"/>
              </a:spcBef>
              <a:spcAft>
                <a:spcPts val="0"/>
              </a:spcAft>
              <a:buNone/>
            </a:pPr>
            <a:r>
              <a:rPr lang="en-US" sz="1400"/>
              <a:t>We do this by: </a:t>
            </a:r>
            <a:endParaRPr/>
          </a:p>
          <a:p>
            <a:pPr marL="755650" lvl="1" indent="-287338" algn="l" rtl="0">
              <a:spcBef>
                <a:spcPts val="420"/>
              </a:spcBef>
              <a:spcAft>
                <a:spcPts val="0"/>
              </a:spcAft>
              <a:buClr>
                <a:schemeClr val="dk1"/>
              </a:buClr>
              <a:buSzPts val="1400"/>
              <a:buFont typeface="Arial"/>
              <a:buChar char="•"/>
            </a:pPr>
            <a:r>
              <a:rPr lang="en-US" sz="1400"/>
              <a:t>Clearly laying out the duties and powers of a position of authority</a:t>
            </a:r>
            <a:r>
              <a:rPr lang="en-US"/>
              <a:t>, </a:t>
            </a:r>
            <a:r>
              <a:rPr lang="en-US" sz="1400"/>
              <a:t>and</a:t>
            </a:r>
            <a:endParaRPr/>
          </a:p>
          <a:p>
            <a:pPr marL="755650" lvl="1" indent="-287338" algn="l" rtl="0">
              <a:spcBef>
                <a:spcPts val="420"/>
              </a:spcBef>
              <a:spcAft>
                <a:spcPts val="0"/>
              </a:spcAft>
              <a:buClr>
                <a:schemeClr val="dk1"/>
              </a:buClr>
              <a:buSzPts val="1400"/>
              <a:buFont typeface="Arial"/>
              <a:buChar char="•"/>
            </a:pPr>
            <a:r>
              <a:rPr lang="en-US" sz="1400"/>
              <a:t>Establishing clear limits to what a person in a position of authority can do.</a:t>
            </a:r>
            <a:endParaRPr/>
          </a:p>
          <a:p>
            <a:pPr marL="0" lvl="0" indent="0" algn="l" rtl="0">
              <a:spcBef>
                <a:spcPts val="120"/>
              </a:spcBef>
              <a:spcAft>
                <a:spcPts val="0"/>
              </a:spcAft>
              <a:buNone/>
            </a:pPr>
            <a:endParaRPr sz="400"/>
          </a:p>
          <a:p>
            <a:pPr marL="0" lvl="0" indent="0" algn="l" rtl="0">
              <a:spcBef>
                <a:spcPts val="420"/>
              </a:spcBef>
              <a:spcAft>
                <a:spcPts val="0"/>
              </a:spcAft>
              <a:buNone/>
            </a:pPr>
            <a:r>
              <a:rPr lang="en-US" sz="1400"/>
              <a:t>The colonists had come together to fight and win a war against the strongest naval nation in the world. Now they needed to get together to set up a way to govern themselves. </a:t>
            </a:r>
            <a:endParaRPr/>
          </a:p>
          <a:p>
            <a:pPr marL="0" lvl="0" indent="0" algn="l" rtl="0">
              <a:spcBef>
                <a:spcPts val="120"/>
              </a:spcBef>
              <a:spcAft>
                <a:spcPts val="0"/>
              </a:spcAft>
              <a:buNone/>
            </a:pPr>
            <a:endParaRPr sz="400"/>
          </a:p>
          <a:p>
            <a:pPr marL="0" lvl="0" indent="0" algn="l" rtl="0">
              <a:spcBef>
                <a:spcPts val="420"/>
              </a:spcBef>
              <a:spcAft>
                <a:spcPts val="0"/>
              </a:spcAft>
              <a:buNone/>
            </a:pPr>
            <a:r>
              <a:rPr lang="en-US" sz="1400"/>
              <a:t>So, they met in Philadelphia over the hot summer of 1787 and set up a structure of government that would prevent abuse of authority</a:t>
            </a:r>
            <a:endParaRPr/>
          </a:p>
          <a:p>
            <a:pPr marL="0" lvl="0" indent="0" algn="l" rtl="0">
              <a:spcBef>
                <a:spcPts val="420"/>
              </a:spcBef>
              <a:spcAft>
                <a:spcPts val="0"/>
              </a:spcAft>
              <a:buNone/>
            </a:pPr>
            <a:endParaRPr sz="1400"/>
          </a:p>
        </p:txBody>
      </p:sp>
      <p:sp>
        <p:nvSpPr>
          <p:cNvPr id="360" name="Google Shape;360;p33: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31</a:t>
            </a:fld>
            <a:endParaRPr sz="1200">
              <a:solidFill>
                <a:schemeClr val="dk1"/>
              </a:solidFill>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34: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7" name="Google Shape;367;p34:notes"/>
          <p:cNvSpPr txBox="1">
            <a:spLocks noGrp="1"/>
          </p:cNvSpPr>
          <p:nvPr>
            <p:ph type="body" idx="1"/>
          </p:nvPr>
        </p:nvSpPr>
        <p:spPr>
          <a:xfrm>
            <a:off x="427038" y="4462463"/>
            <a:ext cx="6248400" cy="4575175"/>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How does the Constitution organize our government to prevent abuse of authority:?</a:t>
            </a:r>
            <a:endParaRPr/>
          </a:p>
          <a:p>
            <a:pPr marL="0" lvl="0" indent="0" algn="l" rtl="0">
              <a:spcBef>
                <a:spcPts val="0"/>
              </a:spcBef>
              <a:spcAft>
                <a:spcPts val="0"/>
              </a:spcAft>
              <a:buNone/>
            </a:pPr>
            <a:endParaRPr sz="400"/>
          </a:p>
          <a:p>
            <a:pPr marL="285750" lvl="0" indent="-285750" algn="l" rtl="0">
              <a:spcBef>
                <a:spcPts val="0"/>
              </a:spcBef>
              <a:spcAft>
                <a:spcPts val="0"/>
              </a:spcAft>
              <a:buClr>
                <a:schemeClr val="dk1"/>
              </a:buClr>
              <a:buSzPts val="1400"/>
              <a:buFont typeface="Arial"/>
              <a:buChar char="•"/>
            </a:pPr>
            <a:r>
              <a:rPr lang="en-US" sz="1400"/>
              <a:t>By establishing three branches of government each with its own powers or authority that check </a:t>
            </a:r>
            <a:endParaRPr/>
          </a:p>
          <a:p>
            <a:pPr marL="285750" lvl="0" indent="-196850" algn="l" rtl="0">
              <a:spcBef>
                <a:spcPts val="0"/>
              </a:spcBef>
              <a:spcAft>
                <a:spcPts val="0"/>
              </a:spcAft>
              <a:buClr>
                <a:schemeClr val="dk1"/>
              </a:buClr>
              <a:buSzPts val="1400"/>
              <a:buFont typeface="Arial"/>
              <a:buNone/>
            </a:pPr>
            <a:endParaRPr sz="1400"/>
          </a:p>
          <a:p>
            <a:pPr marL="0" lvl="0" indent="0" algn="l" rtl="0">
              <a:spcBef>
                <a:spcPts val="0"/>
              </a:spcBef>
              <a:spcAft>
                <a:spcPts val="0"/>
              </a:spcAft>
              <a:buNone/>
            </a:pPr>
            <a:r>
              <a:rPr lang="en-US" sz="1400"/>
              <a:t>iCivics has another 3 ½ minute video about the Three Branches of Government for elementary grades using a basketball game. Show the start of the video.</a:t>
            </a:r>
            <a:endParaRPr/>
          </a:p>
          <a:p>
            <a:pPr marL="0" lvl="0" indent="0" algn="l" rtl="0">
              <a:spcBef>
                <a:spcPts val="0"/>
              </a:spcBef>
              <a:spcAft>
                <a:spcPts val="0"/>
              </a:spcAft>
              <a:buNone/>
            </a:pPr>
            <a:endParaRPr sz="1400"/>
          </a:p>
          <a:p>
            <a:pPr marL="0" lvl="0" indent="0" algn="l" rtl="0">
              <a:spcBef>
                <a:spcPts val="0"/>
              </a:spcBef>
              <a:spcAft>
                <a:spcPts val="0"/>
              </a:spcAft>
              <a:buNone/>
            </a:pPr>
            <a:r>
              <a:rPr lang="en-US" sz="1400"/>
              <a:t>Or if that seems too simplistic for grade 4 or 5, there is a Separation of powers activity What’s for Lunch? For middle school that you might use.  Through the process of creating a healthy school lunch, students simulated the roles of each of the three branches of government. </a:t>
            </a:r>
            <a:endParaRPr/>
          </a:p>
        </p:txBody>
      </p:sp>
      <p:sp>
        <p:nvSpPr>
          <p:cNvPr id="368" name="Google Shape;368;p34: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32</a:t>
            </a:fld>
            <a:endParaRPr sz="1200">
              <a:solidFill>
                <a:schemeClr val="dk1"/>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5: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76" name="Google Shape;376;p35:notes"/>
          <p:cNvSpPr txBox="1">
            <a:spLocks noGrp="1"/>
          </p:cNvSpPr>
          <p:nvPr>
            <p:ph type="body" idx="1"/>
          </p:nvPr>
        </p:nvSpPr>
        <p:spPr>
          <a:xfrm>
            <a:off x="350837" y="4460875"/>
            <a:ext cx="6477000" cy="465296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In addition to three branches of government—with separation of powers and checks and balances of powers—the Founders also set up a  </a:t>
            </a:r>
            <a:r>
              <a:rPr lang="en-US" sz="1400" b="1"/>
              <a:t>limited government </a:t>
            </a:r>
            <a:r>
              <a:rPr lang="en-US" sz="1400"/>
              <a:t>where Congress was only given authority over certain activities</a:t>
            </a:r>
            <a:endParaRPr/>
          </a:p>
          <a:p>
            <a:pPr marL="0" lvl="0" indent="0" algn="l" rtl="0">
              <a:spcBef>
                <a:spcPts val="0"/>
              </a:spcBef>
              <a:spcAft>
                <a:spcPts val="0"/>
              </a:spcAft>
              <a:buNone/>
            </a:pPr>
            <a:endParaRPr sz="400"/>
          </a:p>
          <a:p>
            <a:pPr marL="285750" lvl="0" indent="-285750" algn="l" rtl="0">
              <a:spcBef>
                <a:spcPts val="0"/>
              </a:spcBef>
              <a:spcAft>
                <a:spcPts val="0"/>
              </a:spcAft>
              <a:buClr>
                <a:schemeClr val="dk1"/>
              </a:buClr>
              <a:buSzPts val="1400"/>
              <a:buFont typeface="Arial"/>
              <a:buChar char="•"/>
            </a:pPr>
            <a:r>
              <a:rPr lang="en-US" sz="1400"/>
              <a:t>This was a system of Federalism where Authority over some activities was left to the states</a:t>
            </a:r>
            <a:endParaRPr/>
          </a:p>
          <a:p>
            <a:pPr marL="285750" lvl="0" indent="-285750" algn="l" rtl="0">
              <a:spcBef>
                <a:spcPts val="0"/>
              </a:spcBef>
              <a:spcAft>
                <a:spcPts val="0"/>
              </a:spcAft>
              <a:buClr>
                <a:schemeClr val="dk1"/>
              </a:buClr>
              <a:buSzPts val="1400"/>
              <a:buFont typeface="Arial"/>
              <a:buChar char="•"/>
            </a:pPr>
            <a:r>
              <a:rPr lang="en-US" sz="1400"/>
              <a:t>Some authority was reserved by the people</a:t>
            </a:r>
            <a:endParaRPr/>
          </a:p>
          <a:p>
            <a:pPr marL="0" lvl="0" indent="0" algn="l" rtl="0">
              <a:spcBef>
                <a:spcPts val="0"/>
              </a:spcBef>
              <a:spcAft>
                <a:spcPts val="0"/>
              </a:spcAft>
              <a:buNone/>
            </a:pPr>
            <a:endParaRPr sz="800"/>
          </a:p>
          <a:p>
            <a:pPr marL="0" lvl="0" indent="0" algn="l" rtl="0">
              <a:spcBef>
                <a:spcPts val="0"/>
              </a:spcBef>
              <a:spcAft>
                <a:spcPts val="0"/>
              </a:spcAft>
              <a:buNone/>
            </a:pPr>
            <a:r>
              <a:rPr lang="en-US" sz="1400" i="1"/>
              <a:t>We the People: The Citizen and the Constitution,</a:t>
            </a:r>
            <a:r>
              <a:rPr lang="en-US" sz="1400"/>
              <a:t> Unit 3 has a series of activities to help students understand how the U.S. Constitution organized our government—SHOW THE BOOK</a:t>
            </a:r>
            <a:endParaRPr/>
          </a:p>
          <a:p>
            <a:pPr marL="0" lvl="0" indent="0" algn="l" rtl="0">
              <a:spcBef>
                <a:spcPts val="420"/>
              </a:spcBef>
              <a:spcAft>
                <a:spcPts val="0"/>
              </a:spcAft>
              <a:buNone/>
            </a:pPr>
            <a:r>
              <a:rPr lang="en-US" sz="1400" b="1"/>
              <a:t>Let’s look at how federalism works…</a:t>
            </a:r>
            <a:endParaRPr/>
          </a:p>
          <a:p>
            <a:pPr marL="0" lvl="0" indent="0" algn="l" rtl="0">
              <a:spcBef>
                <a:spcPts val="360"/>
              </a:spcBef>
              <a:spcAft>
                <a:spcPts val="0"/>
              </a:spcAft>
              <a:buNone/>
            </a:pPr>
            <a:endParaRPr/>
          </a:p>
        </p:txBody>
      </p:sp>
      <p:sp>
        <p:nvSpPr>
          <p:cNvPr id="377" name="Google Shape;377;p35: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36: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Arial"/>
                <a:ea typeface="Arial"/>
                <a:cs typeface="Arial"/>
                <a:sym typeface="Arial"/>
              </a:rPr>
              <a:t>34</a:t>
            </a:fld>
            <a:endParaRPr sz="1300">
              <a:solidFill>
                <a:schemeClr val="dk1"/>
              </a:solidFill>
              <a:latin typeface="Arial"/>
              <a:ea typeface="Arial"/>
              <a:cs typeface="Arial"/>
              <a:sym typeface="Arial"/>
            </a:endParaRPr>
          </a:p>
        </p:txBody>
      </p:sp>
      <p:sp>
        <p:nvSpPr>
          <p:cNvPr id="384" name="Google Shape;384;p36: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5" name="Google Shape;385;p36:notes"/>
          <p:cNvSpPr txBox="1">
            <a:spLocks noGrp="1"/>
          </p:cNvSpPr>
          <p:nvPr>
            <p:ph type="body" idx="1"/>
          </p:nvPr>
        </p:nvSpPr>
        <p:spPr>
          <a:xfrm>
            <a:off x="253206" y="4224338"/>
            <a:ext cx="6596062" cy="5041899"/>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This is an image from the upper elementary </a:t>
            </a:r>
            <a:r>
              <a:rPr lang="en-US" sz="1400" i="1"/>
              <a:t>We the People </a:t>
            </a:r>
            <a:r>
              <a:rPr lang="en-US" sz="1400"/>
              <a:t>text showing the People giving the power to the states and national government and the state and national governments sharing some powers.. </a:t>
            </a:r>
            <a:endParaRPr/>
          </a:p>
          <a:p>
            <a:pPr marL="0" lvl="0" indent="0" algn="l" rtl="0">
              <a:spcBef>
                <a:spcPts val="0"/>
              </a:spcBef>
              <a:spcAft>
                <a:spcPts val="0"/>
              </a:spcAft>
              <a:buNone/>
            </a:pPr>
            <a:endParaRPr sz="600"/>
          </a:p>
          <a:p>
            <a:pPr marL="0" lvl="0" indent="0" algn="l" rtl="0">
              <a:spcBef>
                <a:spcPts val="0"/>
              </a:spcBef>
              <a:spcAft>
                <a:spcPts val="0"/>
              </a:spcAft>
              <a:buNone/>
            </a:pPr>
            <a:r>
              <a:rPr lang="en-US" sz="1400"/>
              <a:t>You might do this activity using </a:t>
            </a:r>
            <a:r>
              <a:rPr lang="en-US" sz="1400" b="1"/>
              <a:t>cards with powers </a:t>
            </a:r>
            <a:r>
              <a:rPr lang="en-US" sz="1400"/>
              <a:t>over topics, such as immigration, foreign affairs, money, etc. from the Constitution, and hand them out to each group of three. Assign  a student in each group to be “the people,” “the national government,” and “the state government and let the people hand the cards to the government that has the authority.</a:t>
            </a:r>
            <a:r>
              <a:rPr lang="en-US" sz="1400" b="1"/>
              <a:t> </a:t>
            </a:r>
            <a:endParaRPr/>
          </a:p>
          <a:p>
            <a:pPr marL="0" lvl="0" indent="0" algn="l" rtl="0">
              <a:spcBef>
                <a:spcPts val="0"/>
              </a:spcBef>
              <a:spcAft>
                <a:spcPts val="0"/>
              </a:spcAft>
              <a:buNone/>
            </a:pPr>
            <a:endParaRPr sz="600" b="1"/>
          </a:p>
          <a:p>
            <a:pPr marL="0" lvl="0" indent="0" algn="l" rtl="0">
              <a:spcBef>
                <a:spcPts val="0"/>
              </a:spcBef>
              <a:spcAft>
                <a:spcPts val="0"/>
              </a:spcAft>
              <a:buNone/>
            </a:pPr>
            <a:r>
              <a:rPr lang="en-US" sz="1400"/>
              <a:t>We’re just going to do this in pairs. Here is (</a:t>
            </a:r>
            <a:r>
              <a:rPr lang="en-US" sz="1400" b="1"/>
              <a:t>Hand out 1</a:t>
            </a:r>
            <a:r>
              <a:rPr lang="en-US" sz="1400"/>
              <a:t>) the relevant portions of the Constitution and the powers that we want to consider (</a:t>
            </a:r>
            <a:r>
              <a:rPr lang="en-US" sz="1400" b="1"/>
              <a:t>Handout 2</a:t>
            </a:r>
            <a:r>
              <a:rPr lang="en-US" sz="1400"/>
              <a:t>)</a:t>
            </a:r>
            <a:r>
              <a:rPr lang="en-US" sz="1400">
                <a:solidFill>
                  <a:srgbClr val="000000"/>
                </a:solidFill>
              </a:rPr>
              <a:t> </a:t>
            </a:r>
            <a:r>
              <a:rPr lang="en-US">
                <a:solidFill>
                  <a:srgbClr val="000000"/>
                </a:solidFill>
              </a:rPr>
              <a:t>Indicate “N” for national government, “S” for state government, or “B” for both:</a:t>
            </a:r>
            <a:endParaRPr/>
          </a:p>
          <a:p>
            <a:pPr marL="0" marR="0" lvl="0" indent="0" algn="l" rtl="0">
              <a:spcBef>
                <a:spcPts val="0"/>
              </a:spcBef>
              <a:spcAft>
                <a:spcPts val="0"/>
              </a:spcAft>
              <a:buNone/>
            </a:pPr>
            <a:r>
              <a:rPr lang="en-US">
                <a:solidFill>
                  <a:srgbClr val="000000"/>
                </a:solidFill>
              </a:rPr>
              <a:t> __________To Raise an Army</a:t>
            </a:r>
            <a:endParaRPr/>
          </a:p>
          <a:p>
            <a:pPr marL="0" marR="0" lvl="0" indent="0" algn="l" rtl="0">
              <a:spcBef>
                <a:spcPts val="0"/>
              </a:spcBef>
              <a:spcAft>
                <a:spcPts val="0"/>
              </a:spcAft>
              <a:buNone/>
            </a:pPr>
            <a:r>
              <a:rPr lang="en-US">
                <a:solidFill>
                  <a:srgbClr val="000000"/>
                </a:solidFill>
              </a:rPr>
              <a:t> __________To Conduct Elections</a:t>
            </a:r>
            <a:endParaRPr/>
          </a:p>
          <a:p>
            <a:pPr marL="0" marR="0" lvl="0" indent="0" algn="l" rtl="0">
              <a:spcBef>
                <a:spcPts val="0"/>
              </a:spcBef>
              <a:spcAft>
                <a:spcPts val="0"/>
              </a:spcAft>
              <a:buNone/>
            </a:pPr>
            <a:r>
              <a:rPr lang="en-US">
                <a:solidFill>
                  <a:srgbClr val="000000"/>
                </a:solidFill>
              </a:rPr>
              <a:t> __________To Establish local governments</a:t>
            </a:r>
            <a:endParaRPr/>
          </a:p>
          <a:p>
            <a:pPr marL="0" marR="0" lvl="0" indent="0" algn="l" rtl="0">
              <a:spcBef>
                <a:spcPts val="0"/>
              </a:spcBef>
              <a:spcAft>
                <a:spcPts val="0"/>
              </a:spcAft>
              <a:buNone/>
            </a:pPr>
            <a:r>
              <a:rPr lang="en-US">
                <a:solidFill>
                  <a:srgbClr val="000000"/>
                </a:solidFill>
              </a:rPr>
              <a:t> __________To Collect taxes </a:t>
            </a:r>
            <a:endParaRPr/>
          </a:p>
          <a:p>
            <a:pPr marL="0" marR="0" lvl="0" indent="0" algn="l" rtl="0">
              <a:spcBef>
                <a:spcPts val="0"/>
              </a:spcBef>
              <a:spcAft>
                <a:spcPts val="0"/>
              </a:spcAft>
              <a:buNone/>
            </a:pPr>
            <a:r>
              <a:rPr lang="en-US">
                <a:solidFill>
                  <a:srgbClr val="000000"/>
                </a:solidFill>
              </a:rPr>
              <a:t> __________To Build roads</a:t>
            </a:r>
            <a:endParaRPr/>
          </a:p>
          <a:p>
            <a:pPr marL="0" marR="0" lvl="0" indent="0" algn="l" rtl="0">
              <a:spcBef>
                <a:spcPts val="0"/>
              </a:spcBef>
              <a:spcAft>
                <a:spcPts val="0"/>
              </a:spcAft>
              <a:buNone/>
            </a:pPr>
            <a:r>
              <a:rPr lang="en-US">
                <a:solidFill>
                  <a:srgbClr val="000000"/>
                </a:solidFill>
              </a:rPr>
              <a:t> __________To Coin money</a:t>
            </a:r>
            <a:endParaRPr/>
          </a:p>
          <a:p>
            <a:pPr marL="0" marR="0" lvl="0" indent="0" algn="l" rtl="0">
              <a:spcBef>
                <a:spcPts val="0"/>
              </a:spcBef>
              <a:spcAft>
                <a:spcPts val="0"/>
              </a:spcAft>
              <a:buNone/>
            </a:pPr>
            <a:r>
              <a:rPr lang="en-US">
                <a:solidFill>
                  <a:srgbClr val="000000"/>
                </a:solidFill>
              </a:rPr>
              <a:t> __________To Establish courts</a:t>
            </a:r>
            <a:endParaRPr/>
          </a:p>
          <a:p>
            <a:pPr marL="0" marR="0" lvl="0" indent="0" algn="l" rtl="0">
              <a:spcBef>
                <a:spcPts val="0"/>
              </a:spcBef>
              <a:spcAft>
                <a:spcPts val="0"/>
              </a:spcAft>
              <a:buNone/>
            </a:pPr>
            <a:r>
              <a:rPr lang="en-US">
                <a:solidFill>
                  <a:srgbClr val="000000"/>
                </a:solidFill>
              </a:rPr>
              <a:t> __________To Make and enforce laws</a:t>
            </a:r>
            <a:endParaRPr/>
          </a:p>
          <a:p>
            <a:pPr marL="0" marR="0" lvl="0" indent="0" algn="l" rtl="0">
              <a:spcBef>
                <a:spcPts val="0"/>
              </a:spcBef>
              <a:spcAft>
                <a:spcPts val="0"/>
              </a:spcAft>
              <a:buNone/>
            </a:pPr>
            <a:r>
              <a:rPr lang="en-US">
                <a:solidFill>
                  <a:srgbClr val="000000"/>
                </a:solidFill>
              </a:rPr>
              <a:t> __________To Declare war</a:t>
            </a:r>
            <a:endParaRPr/>
          </a:p>
          <a:p>
            <a:pPr marL="0" marR="0" lvl="0" indent="0" algn="l" rtl="0">
              <a:spcBef>
                <a:spcPts val="0"/>
              </a:spcBef>
              <a:spcAft>
                <a:spcPts val="0"/>
              </a:spcAft>
              <a:buNone/>
            </a:pPr>
            <a:r>
              <a:rPr lang="en-US">
                <a:solidFill>
                  <a:srgbClr val="000000"/>
                </a:solidFill>
              </a:rPr>
              <a:t> __________To Establish post offices</a:t>
            </a:r>
            <a:endParaRPr/>
          </a:p>
          <a:p>
            <a:pPr marL="0" marR="0" lvl="0" indent="0" algn="l" rtl="0">
              <a:spcBef>
                <a:spcPts val="0"/>
              </a:spcBef>
              <a:spcAft>
                <a:spcPts val="0"/>
              </a:spcAft>
              <a:buNone/>
            </a:pPr>
            <a:r>
              <a:rPr lang="en-US">
                <a:solidFill>
                  <a:srgbClr val="000000"/>
                </a:solidFill>
              </a:rPr>
              <a:t> __________To Regulate commerce within the states</a:t>
            </a:r>
            <a:endParaRPr/>
          </a:p>
          <a:p>
            <a:pPr marL="0" marR="0" lvl="0" indent="0" algn="l" rtl="0">
              <a:spcBef>
                <a:spcPts val="0"/>
              </a:spcBef>
              <a:spcAft>
                <a:spcPts val="0"/>
              </a:spcAft>
              <a:buNone/>
            </a:pPr>
            <a:r>
              <a:rPr lang="en-US">
                <a:solidFill>
                  <a:srgbClr val="000000"/>
                </a:solidFill>
              </a:rPr>
              <a:t> __________To Regulate commerce with foreign nations</a:t>
            </a:r>
            <a:endParaRPr/>
          </a:p>
          <a:p>
            <a:pPr marL="0" marR="0" lvl="0" indent="0" algn="l" rtl="0">
              <a:spcBef>
                <a:spcPts val="0"/>
              </a:spcBef>
              <a:spcAft>
                <a:spcPts val="0"/>
              </a:spcAft>
              <a:buNone/>
            </a:pPr>
            <a:r>
              <a:rPr lang="en-US">
                <a:solidFill>
                  <a:srgbClr val="000000"/>
                </a:solidFill>
              </a:rPr>
              <a:t> __________To Take measures for public safety</a:t>
            </a:r>
            <a:endParaRPr/>
          </a:p>
          <a:p>
            <a:pPr marL="0" lvl="0" indent="0" algn="l" rtl="0">
              <a:spcBef>
                <a:spcPts val="420"/>
              </a:spcBef>
              <a:spcAft>
                <a:spcPts val="0"/>
              </a:spcAft>
              <a:buNone/>
            </a:pPr>
            <a:endParaRPr sz="1400"/>
          </a:p>
          <a:p>
            <a:pPr marL="0" lvl="0" indent="0" algn="l" rtl="0">
              <a:spcBef>
                <a:spcPts val="450"/>
              </a:spcBef>
              <a:spcAft>
                <a:spcPts val="0"/>
              </a:spcAft>
              <a:buNone/>
            </a:pPr>
            <a:endParaRPr sz="15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37: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3" name="Google Shape;393;p37:notes"/>
          <p:cNvSpPr txBox="1">
            <a:spLocks noGrp="1"/>
          </p:cNvSpPr>
          <p:nvPr>
            <p:ph type="body" idx="1"/>
          </p:nvPr>
        </p:nvSpPr>
        <p:spPr>
          <a:xfrm>
            <a:off x="579438" y="4460875"/>
            <a:ext cx="6096000" cy="4456113"/>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The completed chart should look like this: the national government has exclusive power to raise an army, coin money, declare war, establish post offices and regulate commerce with foreign nations.</a:t>
            </a:r>
            <a:endParaRPr/>
          </a:p>
          <a:p>
            <a:pPr marL="0" lvl="0" indent="0" algn="l" rtl="0">
              <a:spcBef>
                <a:spcPts val="120"/>
              </a:spcBef>
              <a:spcAft>
                <a:spcPts val="0"/>
              </a:spcAft>
              <a:buNone/>
            </a:pPr>
            <a:endParaRPr sz="400"/>
          </a:p>
          <a:p>
            <a:pPr marL="0" lvl="0" indent="0" algn="l" rtl="0">
              <a:spcBef>
                <a:spcPts val="420"/>
              </a:spcBef>
              <a:spcAft>
                <a:spcPts val="0"/>
              </a:spcAft>
              <a:buNone/>
            </a:pPr>
            <a:r>
              <a:rPr lang="en-US" sz="1400"/>
              <a:t>State governments have exclusive authority to conduct elections, establish local governments and schools and to regulate commerce with the state (which we didn’t include).</a:t>
            </a:r>
            <a:endParaRPr/>
          </a:p>
          <a:p>
            <a:pPr marL="0" lvl="0" indent="0" algn="l" rtl="0">
              <a:spcBef>
                <a:spcPts val="120"/>
              </a:spcBef>
              <a:spcAft>
                <a:spcPts val="0"/>
              </a:spcAft>
              <a:buNone/>
            </a:pPr>
            <a:endParaRPr sz="400"/>
          </a:p>
          <a:p>
            <a:pPr marL="0" lvl="0" indent="0" algn="l" rtl="0">
              <a:spcBef>
                <a:spcPts val="420"/>
              </a:spcBef>
              <a:spcAft>
                <a:spcPts val="0"/>
              </a:spcAft>
              <a:buNone/>
            </a:pPr>
            <a:r>
              <a:rPr lang="en-US" sz="1400"/>
              <a:t>Both levels of government share the ability to collect taxes, build roads, establish courts, make end enforce laws and take measures for public safety.</a:t>
            </a:r>
            <a:endParaRPr/>
          </a:p>
          <a:p>
            <a:pPr marL="0" lvl="0" indent="0" algn="l" rtl="0">
              <a:spcBef>
                <a:spcPts val="120"/>
              </a:spcBef>
              <a:spcAft>
                <a:spcPts val="0"/>
              </a:spcAft>
              <a:buNone/>
            </a:pPr>
            <a:endParaRPr sz="400"/>
          </a:p>
          <a:p>
            <a:pPr marL="0" lvl="0" indent="0" algn="l" rtl="0">
              <a:spcBef>
                <a:spcPts val="420"/>
              </a:spcBef>
              <a:spcAft>
                <a:spcPts val="0"/>
              </a:spcAft>
              <a:buNone/>
            </a:pPr>
            <a:r>
              <a:rPr lang="en-US" sz="1400" b="1"/>
              <a:t>The people are the source of the power,</a:t>
            </a:r>
            <a:r>
              <a:rPr lang="en-US" sz="1400"/>
              <a:t> which they consent to give to the state and national governments for the common good.  If you want, you might add:  “Determine religious beliefs, express opinions and join others to petition or protest” which are left to the people and not given to any government (which is not true in all countries).</a:t>
            </a:r>
            <a:endParaRPr/>
          </a:p>
          <a:p>
            <a:pPr marL="0" lvl="0" indent="0" algn="l" rtl="0">
              <a:spcBef>
                <a:spcPts val="360"/>
              </a:spcBef>
              <a:spcAft>
                <a:spcPts val="0"/>
              </a:spcAft>
              <a:buNone/>
            </a:pPr>
            <a:endParaRPr/>
          </a:p>
        </p:txBody>
      </p:sp>
      <p:sp>
        <p:nvSpPr>
          <p:cNvPr id="394" name="Google Shape;394;p37: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35</a:t>
            </a:fld>
            <a:endParaRPr sz="1200">
              <a:solidFill>
                <a:schemeClr val="dk1"/>
              </a:solidFill>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38: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01" name="Google Shape;401;p38: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This chart is showing “federalism” going vertically from local to state to national, and “separation of powers” horizontally at all levels:</a:t>
            </a:r>
            <a:endParaRPr/>
          </a:p>
          <a:p>
            <a:pPr marL="0" lvl="0" indent="0" algn="l" rtl="0">
              <a:spcBef>
                <a:spcPts val="0"/>
              </a:spcBef>
              <a:spcAft>
                <a:spcPts val="0"/>
              </a:spcAft>
              <a:buNone/>
            </a:pPr>
            <a:endParaRPr sz="600"/>
          </a:p>
          <a:p>
            <a:pPr marL="0" lvl="0" indent="0" algn="l" rtl="0">
              <a:spcBef>
                <a:spcPts val="0"/>
              </a:spcBef>
              <a:spcAft>
                <a:spcPts val="0"/>
              </a:spcAft>
              <a:buNone/>
            </a:pPr>
            <a:r>
              <a:rPr lang="en-US" sz="1400"/>
              <a:t>You want students to understand that the three branches of government function not just at the national level but also at the  state and local levels. </a:t>
            </a:r>
            <a:endParaRPr/>
          </a:p>
          <a:p>
            <a:pPr marL="0" lvl="0" indent="0" algn="l" rtl="0">
              <a:spcBef>
                <a:spcPts val="0"/>
              </a:spcBef>
              <a:spcAft>
                <a:spcPts val="0"/>
              </a:spcAft>
              <a:buNone/>
            </a:pPr>
            <a:endParaRPr sz="600"/>
          </a:p>
          <a:p>
            <a:pPr marL="285750" lvl="0" indent="-285750" algn="l" rtl="0">
              <a:spcBef>
                <a:spcPts val="0"/>
              </a:spcBef>
              <a:spcAft>
                <a:spcPts val="0"/>
              </a:spcAft>
              <a:buClr>
                <a:schemeClr val="dk1"/>
              </a:buClr>
              <a:buSzPts val="1400"/>
              <a:buFont typeface="Arial"/>
              <a:buChar char="•"/>
            </a:pPr>
            <a:r>
              <a:rPr lang="en-US" sz="1400"/>
              <a:t>Legislatures at all levels make laws—local town councils, state legislatures as well as congress.</a:t>
            </a:r>
            <a:endParaRPr/>
          </a:p>
          <a:p>
            <a:pPr marL="285750" lvl="0" indent="-285750" algn="l" rtl="0">
              <a:spcBef>
                <a:spcPts val="0"/>
              </a:spcBef>
              <a:spcAft>
                <a:spcPts val="0"/>
              </a:spcAft>
              <a:buClr>
                <a:schemeClr val="dk1"/>
              </a:buClr>
              <a:buSzPts val="1400"/>
              <a:buFont typeface="Arial"/>
              <a:buChar char="•"/>
            </a:pPr>
            <a:r>
              <a:rPr lang="en-US" sz="1400"/>
              <a:t>Executives carry out and enforce laws, whether it is the President of the United States, the Governor of NJ or the mayor of your town. </a:t>
            </a:r>
            <a:endParaRPr/>
          </a:p>
          <a:p>
            <a:pPr marL="285750" lvl="0" indent="-285750" algn="l" rtl="0">
              <a:spcBef>
                <a:spcPts val="0"/>
              </a:spcBef>
              <a:spcAft>
                <a:spcPts val="0"/>
              </a:spcAft>
              <a:buClr>
                <a:schemeClr val="dk1"/>
              </a:buClr>
              <a:buSzPts val="1400"/>
              <a:buFont typeface="Arial"/>
              <a:buChar char="•"/>
            </a:pPr>
            <a:r>
              <a:rPr lang="en-US" sz="1400"/>
              <a:t>The Judiciary settles disagreements about laws—in federal courts, state courts and municipal courts.</a:t>
            </a:r>
            <a:endParaRPr/>
          </a:p>
          <a:p>
            <a:pPr marL="0" lvl="0" indent="0" algn="l" rtl="0">
              <a:spcBef>
                <a:spcPts val="0"/>
              </a:spcBef>
              <a:spcAft>
                <a:spcPts val="0"/>
              </a:spcAft>
              <a:buNone/>
            </a:pPr>
            <a:endParaRPr sz="1500"/>
          </a:p>
          <a:p>
            <a:pPr marL="457200" lvl="1" indent="0" algn="l" rtl="0">
              <a:spcBef>
                <a:spcPts val="0"/>
              </a:spcBef>
              <a:spcAft>
                <a:spcPts val="0"/>
              </a:spcAft>
              <a:buNone/>
            </a:pPr>
            <a:endParaRPr sz="1500"/>
          </a:p>
          <a:p>
            <a:pPr marL="0" lvl="0" indent="0" algn="l" rtl="0">
              <a:spcBef>
                <a:spcPts val="360"/>
              </a:spcBef>
              <a:spcAft>
                <a:spcPts val="0"/>
              </a:spcAft>
              <a:buNone/>
            </a:pPr>
            <a:endParaRPr/>
          </a:p>
        </p:txBody>
      </p:sp>
      <p:sp>
        <p:nvSpPr>
          <p:cNvPr id="402" name="Google Shape;402;p38: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36</a:t>
            </a:fld>
            <a:endParaRPr sz="1200">
              <a:solidFill>
                <a:schemeClr val="dk1"/>
              </a:solidFill>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39: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10" name="Google Shape;410;p39:notes"/>
          <p:cNvSpPr txBox="1">
            <a:spLocks noGrp="1"/>
          </p:cNvSpPr>
          <p:nvPr>
            <p:ph type="body" idx="1"/>
          </p:nvPr>
        </p:nvSpPr>
        <p:spPr>
          <a:xfrm>
            <a:off x="579436" y="4460875"/>
            <a:ext cx="5811839"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In 2014, for the celebration of the 350</a:t>
            </a:r>
            <a:r>
              <a:rPr lang="en-US" sz="1400" baseline="30000"/>
              <a:t>th</a:t>
            </a:r>
            <a:r>
              <a:rPr lang="en-US" sz="1400"/>
              <a:t> founding of New Jersey as a British colony in 1664, the NJ Historic Commission gave the NJ Center for Civic Education a grant to prepare materials about New Jersey’s history and government. So we have lots of free, online resources about NJ history for K-5, including an extensive one with several parts about New Jersey’s governor.</a:t>
            </a:r>
            <a:endParaRPr/>
          </a:p>
          <a:p>
            <a:pPr marL="0" lvl="0" indent="0" algn="l" rtl="0">
              <a:spcBef>
                <a:spcPts val="0"/>
              </a:spcBef>
              <a:spcAft>
                <a:spcPts val="0"/>
              </a:spcAft>
              <a:buNone/>
            </a:pPr>
            <a:endParaRPr sz="400"/>
          </a:p>
          <a:p>
            <a:pPr marL="0" lvl="0" indent="0" algn="l" rtl="0">
              <a:spcBef>
                <a:spcPts val="0"/>
              </a:spcBef>
              <a:spcAft>
                <a:spcPts val="0"/>
              </a:spcAft>
              <a:buNone/>
            </a:pPr>
            <a:r>
              <a:rPr lang="en-US" sz="1400"/>
              <a:t>Has anybody seen or used any of these lessons?  </a:t>
            </a:r>
            <a:endParaRPr/>
          </a:p>
          <a:p>
            <a:pPr marL="0" lvl="0" indent="0" algn="l" rtl="0">
              <a:spcBef>
                <a:spcPts val="0"/>
              </a:spcBef>
              <a:spcAft>
                <a:spcPts val="0"/>
              </a:spcAft>
              <a:buNone/>
            </a:pPr>
            <a:endParaRPr sz="400"/>
          </a:p>
          <a:p>
            <a:pPr marL="285750" lvl="0" indent="-285750" algn="l" rtl="0">
              <a:spcBef>
                <a:spcPts val="0"/>
              </a:spcBef>
              <a:spcAft>
                <a:spcPts val="0"/>
              </a:spcAft>
              <a:buClr>
                <a:schemeClr val="dk1"/>
              </a:buClr>
              <a:buSzPts val="1400"/>
              <a:buFont typeface="Noto Sans Symbols"/>
              <a:buChar char="▪"/>
            </a:pPr>
            <a:r>
              <a:rPr lang="en-US" sz="1400"/>
              <a:t>Click </a:t>
            </a:r>
            <a:r>
              <a:rPr lang="en-US" sz="1400" u="sng">
                <a:solidFill>
                  <a:schemeClr val="hlink"/>
                </a:solidFill>
                <a:hlinkClick r:id="rId3"/>
              </a:rPr>
              <a:t>https://civiced.rutgers.edu/nj-lessons</a:t>
            </a:r>
            <a:r>
              <a:rPr lang="en-US" sz="1400"/>
              <a:t> and scroll down to lessons for Grades 3-5 and go to the governor lesson online to show it.</a:t>
            </a:r>
            <a:endParaRPr/>
          </a:p>
          <a:p>
            <a:pPr marL="0" lvl="0" indent="0" algn="l" rtl="0">
              <a:spcBef>
                <a:spcPts val="420"/>
              </a:spcBef>
              <a:spcAft>
                <a:spcPts val="0"/>
              </a:spcAft>
              <a:buNone/>
            </a:pPr>
            <a:endParaRPr sz="1400"/>
          </a:p>
        </p:txBody>
      </p:sp>
      <p:sp>
        <p:nvSpPr>
          <p:cNvPr id="411" name="Google Shape;411;p39: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40: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18" name="Google Shape;418;p40: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Let’s Do the lesson about WHO can be governor. </a:t>
            </a:r>
            <a:endParaRPr/>
          </a:p>
          <a:p>
            <a:pPr marL="0" lvl="0" indent="0" algn="l" rtl="0">
              <a:spcBef>
                <a:spcPts val="0"/>
              </a:spcBef>
              <a:spcAft>
                <a:spcPts val="0"/>
              </a:spcAft>
              <a:buNone/>
            </a:pPr>
            <a:endParaRPr sz="1400"/>
          </a:p>
          <a:p>
            <a:pPr marL="0" lvl="0" indent="0" algn="l" rtl="0">
              <a:spcBef>
                <a:spcPts val="0"/>
              </a:spcBef>
              <a:spcAft>
                <a:spcPts val="0"/>
              </a:spcAft>
              <a:buNone/>
            </a:pPr>
            <a:r>
              <a:rPr lang="en-US" sz="1400"/>
              <a:t>To decide who can be governor of New Jersey, we would need to look at the NJ State Constitution and see what it says.</a:t>
            </a:r>
            <a:endParaRPr/>
          </a:p>
          <a:p>
            <a:pPr marL="0" lvl="0" indent="0" algn="l" rtl="0">
              <a:spcBef>
                <a:spcPts val="0"/>
              </a:spcBef>
              <a:spcAft>
                <a:spcPts val="0"/>
              </a:spcAft>
              <a:buNone/>
            </a:pPr>
            <a:endParaRPr sz="1400"/>
          </a:p>
          <a:p>
            <a:pPr marL="0" lvl="0" indent="0" algn="l" rtl="0">
              <a:spcBef>
                <a:spcPts val="0"/>
              </a:spcBef>
              <a:spcAft>
                <a:spcPts val="0"/>
              </a:spcAft>
              <a:buNone/>
            </a:pPr>
            <a:r>
              <a:rPr lang="en-US" sz="1400"/>
              <a:t>This is a Handout from the lesson blown up for us to use today.</a:t>
            </a:r>
            <a:endParaRPr/>
          </a:p>
          <a:p>
            <a:pPr marL="0" lvl="0" indent="0" algn="l" rtl="0">
              <a:spcBef>
                <a:spcPts val="0"/>
              </a:spcBef>
              <a:spcAft>
                <a:spcPts val="0"/>
              </a:spcAft>
              <a:buNone/>
            </a:pPr>
            <a:r>
              <a:rPr lang="en-US" sz="1400"/>
              <a:t>So let’s take a look at what it requires for somebody to be governor of NJ and put in everyday language:  To be governor someone:</a:t>
            </a:r>
            <a:endParaRPr/>
          </a:p>
          <a:p>
            <a:pPr marL="0" lvl="0" indent="0" algn="l" rtl="0">
              <a:spcBef>
                <a:spcPts val="0"/>
              </a:spcBef>
              <a:spcAft>
                <a:spcPts val="0"/>
              </a:spcAft>
              <a:buNone/>
            </a:pPr>
            <a:endParaRPr sz="1400"/>
          </a:p>
          <a:p>
            <a:pPr marL="285750" lvl="0" indent="-285750" algn="l" rtl="0">
              <a:spcBef>
                <a:spcPts val="0"/>
              </a:spcBef>
              <a:spcAft>
                <a:spcPts val="0"/>
              </a:spcAft>
              <a:buClr>
                <a:schemeClr val="dk1"/>
              </a:buClr>
              <a:buSzPts val="1400"/>
              <a:buFont typeface="Noto Sans Symbols"/>
              <a:buChar char="▪"/>
            </a:pPr>
            <a:r>
              <a:rPr lang="en-US" sz="1400"/>
              <a:t>Must be 30 years old and live in the state</a:t>
            </a:r>
            <a:endParaRPr/>
          </a:p>
          <a:p>
            <a:pPr marL="285750" lvl="0" indent="-285750" algn="l" rtl="0">
              <a:spcBef>
                <a:spcPts val="0"/>
              </a:spcBef>
              <a:spcAft>
                <a:spcPts val="0"/>
              </a:spcAft>
              <a:buClr>
                <a:schemeClr val="dk1"/>
              </a:buClr>
              <a:buSzPts val="1400"/>
              <a:buFont typeface="Noto Sans Symbols"/>
              <a:buChar char="▪"/>
            </a:pPr>
            <a:r>
              <a:rPr lang="en-US" sz="1400"/>
              <a:t>Can’t be a member of Congress </a:t>
            </a:r>
            <a:endParaRPr/>
          </a:p>
          <a:p>
            <a:pPr marL="285750" lvl="0" indent="-285750" algn="l" rtl="0">
              <a:spcBef>
                <a:spcPts val="0"/>
              </a:spcBef>
              <a:spcAft>
                <a:spcPts val="0"/>
              </a:spcAft>
              <a:buClr>
                <a:schemeClr val="dk1"/>
              </a:buClr>
              <a:buSzPts val="1400"/>
              <a:buFont typeface="Noto Sans Symbols"/>
              <a:buChar char="▪"/>
            </a:pPr>
            <a:r>
              <a:rPr lang="en-US" sz="1400"/>
              <a:t>Must get the greatest number of votes </a:t>
            </a:r>
            <a:endParaRPr/>
          </a:p>
          <a:p>
            <a:pPr marL="285750" lvl="0" indent="-285750" algn="l" rtl="0">
              <a:spcBef>
                <a:spcPts val="0"/>
              </a:spcBef>
              <a:spcAft>
                <a:spcPts val="0"/>
              </a:spcAft>
              <a:buClr>
                <a:schemeClr val="dk1"/>
              </a:buClr>
              <a:buSzPts val="1400"/>
              <a:buFont typeface="Noto Sans Symbols"/>
              <a:buChar char="▪"/>
            </a:pPr>
            <a:r>
              <a:rPr lang="en-US" sz="1400"/>
              <a:t>Can’t serve more than two terms unless it is four years following the end of the second term</a:t>
            </a:r>
            <a:endParaRPr/>
          </a:p>
          <a:p>
            <a:pPr marL="285750" lvl="0" indent="-196850" algn="l" rtl="0">
              <a:spcBef>
                <a:spcPts val="0"/>
              </a:spcBef>
              <a:spcAft>
                <a:spcPts val="0"/>
              </a:spcAft>
              <a:buClr>
                <a:schemeClr val="dk1"/>
              </a:buClr>
              <a:buSzPts val="1400"/>
              <a:buFont typeface="Noto Sans Symbols"/>
              <a:buNone/>
            </a:pPr>
            <a:endParaRPr sz="1400"/>
          </a:p>
          <a:p>
            <a:pPr marL="285750" lvl="0" indent="-285750" algn="l" rtl="0">
              <a:spcBef>
                <a:spcPts val="0"/>
              </a:spcBef>
              <a:spcAft>
                <a:spcPts val="0"/>
              </a:spcAft>
              <a:buClr>
                <a:schemeClr val="dk1"/>
              </a:buClr>
              <a:buSzPts val="1400"/>
              <a:buFont typeface="Noto Sans Symbols"/>
              <a:buChar char="▪"/>
            </a:pPr>
            <a:r>
              <a:rPr lang="en-US" sz="1400"/>
              <a:t>So let’s look at some possible candidates…</a:t>
            </a:r>
            <a:endParaRPr/>
          </a:p>
          <a:p>
            <a:pPr marL="0" lvl="0" indent="0" algn="l" rtl="0">
              <a:spcBef>
                <a:spcPts val="360"/>
              </a:spcBef>
              <a:spcAft>
                <a:spcPts val="0"/>
              </a:spcAft>
              <a:buNone/>
            </a:pPr>
            <a:endParaRPr/>
          </a:p>
        </p:txBody>
      </p:sp>
      <p:sp>
        <p:nvSpPr>
          <p:cNvPr id="419" name="Google Shape;419;p40: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41: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26" name="Google Shape;426;p41: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This is another Handout from the lesson blown up, It has some possible candidates (just for fun!)</a:t>
            </a:r>
            <a:endParaRPr/>
          </a:p>
          <a:p>
            <a:pPr marL="0" lvl="0" indent="0" algn="l" rtl="0">
              <a:spcBef>
                <a:spcPts val="0"/>
              </a:spcBef>
              <a:spcAft>
                <a:spcPts val="0"/>
              </a:spcAft>
              <a:buNone/>
            </a:pPr>
            <a:endParaRPr sz="1400"/>
          </a:p>
          <a:p>
            <a:pPr marL="0" lvl="0" indent="0" algn="l" rtl="0">
              <a:spcBef>
                <a:spcPts val="0"/>
              </a:spcBef>
              <a:spcAft>
                <a:spcPts val="0"/>
              </a:spcAft>
              <a:buNone/>
            </a:pPr>
            <a:r>
              <a:rPr lang="en-US" sz="1400"/>
              <a:t>So who can run for governor of NJ and why or why not?</a:t>
            </a:r>
            <a:endParaRPr/>
          </a:p>
          <a:p>
            <a:pPr marL="742950" lvl="1" indent="-285750" algn="l" rtl="0">
              <a:spcBef>
                <a:spcPts val="0"/>
              </a:spcBef>
              <a:spcAft>
                <a:spcPts val="0"/>
              </a:spcAft>
              <a:buClr>
                <a:schemeClr val="dk1"/>
              </a:buClr>
              <a:buSzPts val="1400"/>
              <a:buFont typeface="Noto Sans Symbols"/>
              <a:buChar char="▪"/>
            </a:pPr>
            <a:r>
              <a:rPr lang="en-US" sz="1400"/>
              <a:t>Frankie Jonas (no, not old enough)</a:t>
            </a:r>
            <a:endParaRPr/>
          </a:p>
          <a:p>
            <a:pPr marL="742950" lvl="1" indent="-285750" algn="l" rtl="0">
              <a:spcBef>
                <a:spcPts val="0"/>
              </a:spcBef>
              <a:spcAft>
                <a:spcPts val="0"/>
              </a:spcAft>
              <a:buClr>
                <a:schemeClr val="dk1"/>
              </a:buClr>
              <a:buSzPts val="1400"/>
              <a:buFont typeface="Noto Sans Symbols"/>
              <a:buChar char="▪"/>
            </a:pPr>
            <a:r>
              <a:rPr lang="en-US" sz="1400"/>
              <a:t>Bruce Springsteen (yes)</a:t>
            </a:r>
            <a:endParaRPr/>
          </a:p>
          <a:p>
            <a:pPr marL="742950" lvl="1" indent="-285750" algn="l" rtl="0">
              <a:spcBef>
                <a:spcPts val="0"/>
              </a:spcBef>
              <a:spcAft>
                <a:spcPts val="0"/>
              </a:spcAft>
              <a:buClr>
                <a:schemeClr val="dk1"/>
              </a:buClr>
              <a:buSzPts val="1400"/>
              <a:buFont typeface="Noto Sans Symbols"/>
              <a:buChar char="▪"/>
            </a:pPr>
            <a:r>
              <a:rPr lang="en-US" sz="1400"/>
              <a:t>Former Gov. Tom Kean Sr. (yes, its been more than 4 yrs since he was governor )</a:t>
            </a:r>
            <a:endParaRPr/>
          </a:p>
          <a:p>
            <a:pPr marL="742950" lvl="1" indent="-285750" algn="l" rtl="0">
              <a:spcBef>
                <a:spcPts val="0"/>
              </a:spcBef>
              <a:spcAft>
                <a:spcPts val="0"/>
              </a:spcAft>
              <a:buClr>
                <a:schemeClr val="dk1"/>
              </a:buClr>
              <a:buSzPts val="1400"/>
              <a:buFont typeface="Noto Sans Symbols"/>
              <a:buChar char="▪"/>
            </a:pPr>
            <a:r>
              <a:rPr lang="en-US" sz="1400"/>
              <a:t>Congressman Cory Booker (no—can’t serve in congress and as governor)</a:t>
            </a:r>
            <a:endParaRPr/>
          </a:p>
          <a:p>
            <a:pPr marL="742950" lvl="1" indent="-196850" algn="l" rtl="0">
              <a:spcBef>
                <a:spcPts val="0"/>
              </a:spcBef>
              <a:spcAft>
                <a:spcPts val="0"/>
              </a:spcAft>
              <a:buClr>
                <a:schemeClr val="dk1"/>
              </a:buClr>
              <a:buSzPts val="1400"/>
              <a:buFont typeface="Noto Sans Symbols"/>
              <a:buNone/>
            </a:pPr>
            <a:endParaRPr sz="1400"/>
          </a:p>
          <a:p>
            <a:pPr marL="0" lvl="0" indent="0" algn="l" rtl="0">
              <a:spcBef>
                <a:spcPts val="0"/>
              </a:spcBef>
              <a:spcAft>
                <a:spcPts val="0"/>
              </a:spcAft>
              <a:buNone/>
            </a:pPr>
            <a:r>
              <a:rPr lang="en-US" sz="1400"/>
              <a:t>You might discuss who your student might elect and why. Or you  can come up with your own candidates.  </a:t>
            </a:r>
            <a:endParaRPr/>
          </a:p>
          <a:p>
            <a:pPr marL="0" lvl="0" indent="0" algn="l" rtl="0">
              <a:spcBef>
                <a:spcPts val="360"/>
              </a:spcBef>
              <a:spcAft>
                <a:spcPts val="0"/>
              </a:spcAft>
              <a:buNone/>
            </a:pPr>
            <a:endParaRPr/>
          </a:p>
        </p:txBody>
      </p:sp>
      <p:sp>
        <p:nvSpPr>
          <p:cNvPr id="427" name="Google Shape;427;p41: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4</a:t>
            </a:fld>
            <a:endParaRPr sz="1200" b="0" i="0" u="none" strike="noStrike" cap="none">
              <a:solidFill>
                <a:schemeClr val="dk1"/>
              </a:solidFill>
              <a:latin typeface="Arial"/>
              <a:ea typeface="Arial"/>
              <a:cs typeface="Arial"/>
              <a:sym typeface="Arial"/>
            </a:endParaRPr>
          </a:p>
        </p:txBody>
      </p:sp>
      <p:sp>
        <p:nvSpPr>
          <p:cNvPr id="112" name="Google Shape;112;p3: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3" name="Google Shape;113;p3:notes"/>
          <p:cNvSpPr txBox="1">
            <a:spLocks noGrp="1"/>
          </p:cNvSpPr>
          <p:nvPr>
            <p:ph type="body" idx="1"/>
          </p:nvPr>
        </p:nvSpPr>
        <p:spPr>
          <a:xfrm>
            <a:off x="579437" y="4460875"/>
            <a:ext cx="6019800" cy="4348163"/>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Clr>
                <a:schemeClr val="dk1"/>
              </a:buClr>
              <a:buSzPts val="1500"/>
              <a:buFont typeface="Noto Sans Symbols"/>
              <a:buNone/>
            </a:pPr>
            <a:endParaRPr sz="1400"/>
          </a:p>
          <a:p>
            <a:pPr marL="0" lvl="0" indent="0" algn="l" rtl="0">
              <a:spcBef>
                <a:spcPts val="0"/>
              </a:spcBef>
              <a:spcAft>
                <a:spcPts val="0"/>
              </a:spcAft>
              <a:buClr>
                <a:schemeClr val="dk1"/>
              </a:buClr>
              <a:buSzPts val="1500"/>
              <a:buFont typeface="Noto Sans Symbols"/>
              <a:buNone/>
            </a:pPr>
            <a:endParaRPr sz="700"/>
          </a:p>
          <a:p>
            <a:pPr marL="0" lvl="0" indent="0" algn="l" rtl="0">
              <a:spcBef>
                <a:spcPts val="0"/>
              </a:spcBef>
              <a:spcAft>
                <a:spcPts val="0"/>
              </a:spcAft>
              <a:buClr>
                <a:schemeClr val="dk1"/>
              </a:buClr>
              <a:buSzPts val="1500"/>
              <a:buFont typeface="Noto Sans Symbols"/>
              <a:buNone/>
            </a:pPr>
            <a:r>
              <a:rPr lang="en-US" sz="1400"/>
              <a:t>How can we develop informed, engaged citizens for a democratic society? Well it’s more than knowledge:</a:t>
            </a:r>
            <a:endParaRPr sz="1100"/>
          </a:p>
          <a:p>
            <a:pPr marL="0" lvl="0" indent="0" algn="l" rtl="0">
              <a:spcBef>
                <a:spcPts val="120"/>
              </a:spcBef>
              <a:spcAft>
                <a:spcPts val="0"/>
              </a:spcAft>
              <a:buClr>
                <a:schemeClr val="dk1"/>
              </a:buClr>
              <a:buSzPts val="400"/>
              <a:buFont typeface="Noto Sans Symbols"/>
              <a:buNone/>
            </a:pPr>
            <a:endParaRPr sz="300"/>
          </a:p>
          <a:p>
            <a:pPr marL="291658" lvl="0" indent="-285308" algn="l" rtl="0">
              <a:spcBef>
                <a:spcPts val="450"/>
              </a:spcBef>
              <a:spcAft>
                <a:spcPts val="0"/>
              </a:spcAft>
              <a:buClr>
                <a:schemeClr val="dk1"/>
              </a:buClr>
              <a:buSzPts val="1400"/>
              <a:buFont typeface="Arial"/>
              <a:buChar char="•"/>
            </a:pPr>
            <a:r>
              <a:rPr lang="en-US" sz="1400"/>
              <a:t>Knowledge—of history, government and political philosophy - is important.  But we also need to develop</a:t>
            </a:r>
            <a:endParaRPr sz="1100"/>
          </a:p>
          <a:p>
            <a:pPr marL="0" lvl="0" indent="0" algn="l" rtl="0">
              <a:spcBef>
                <a:spcPts val="120"/>
              </a:spcBef>
              <a:spcAft>
                <a:spcPts val="0"/>
              </a:spcAft>
              <a:buClr>
                <a:schemeClr val="dk1"/>
              </a:buClr>
              <a:buSzPts val="400"/>
              <a:buFont typeface="Noto Sans Symbols"/>
              <a:buNone/>
            </a:pPr>
            <a:endParaRPr sz="300"/>
          </a:p>
          <a:p>
            <a:pPr marL="291658" lvl="0" indent="-285308" algn="l" rtl="0">
              <a:spcBef>
                <a:spcPts val="450"/>
              </a:spcBef>
              <a:spcAft>
                <a:spcPts val="0"/>
              </a:spcAft>
              <a:buClr>
                <a:schemeClr val="dk1"/>
              </a:buClr>
              <a:buSzPts val="1400"/>
              <a:buFont typeface="Arial"/>
              <a:buChar char="•"/>
            </a:pPr>
            <a:r>
              <a:rPr lang="en-US" sz="1400"/>
              <a:t>Skills - for citizenship. Critical thinking, Active listening, Analysis, and public speaking.  And  </a:t>
            </a:r>
            <a:endParaRPr sz="1100"/>
          </a:p>
          <a:p>
            <a:pPr marL="0" lvl="0" indent="0" algn="l" rtl="0">
              <a:spcBef>
                <a:spcPts val="150"/>
              </a:spcBef>
              <a:spcAft>
                <a:spcPts val="0"/>
              </a:spcAft>
              <a:buClr>
                <a:schemeClr val="dk1"/>
              </a:buClr>
              <a:buSzPts val="500"/>
              <a:buFont typeface="Noto Sans Symbols"/>
              <a:buNone/>
            </a:pPr>
            <a:endParaRPr sz="400"/>
          </a:p>
          <a:p>
            <a:pPr marL="291658" lvl="0" indent="-285308" algn="l" rtl="0">
              <a:spcBef>
                <a:spcPts val="450"/>
              </a:spcBef>
              <a:spcAft>
                <a:spcPts val="0"/>
              </a:spcAft>
              <a:buClr>
                <a:schemeClr val="dk1"/>
              </a:buClr>
              <a:buSzPts val="1400"/>
              <a:buFont typeface="Arial"/>
              <a:buChar char="•"/>
            </a:pPr>
            <a:r>
              <a:rPr lang="en-US" sz="1400"/>
              <a:t>The dispositions or willingness to use their knowledge and skills</a:t>
            </a:r>
            <a:endParaRPr sz="1100"/>
          </a:p>
          <a:p>
            <a:pPr marL="0" lvl="0" indent="0" algn="l" rtl="0">
              <a:spcBef>
                <a:spcPts val="120"/>
              </a:spcBef>
              <a:spcAft>
                <a:spcPts val="0"/>
              </a:spcAft>
              <a:buClr>
                <a:schemeClr val="dk1"/>
              </a:buClr>
              <a:buSzPts val="400"/>
              <a:buFont typeface="Noto Sans Symbols"/>
              <a:buNone/>
            </a:pPr>
            <a:endParaRPr sz="300"/>
          </a:p>
          <a:p>
            <a:pPr marL="0" lvl="0" indent="0" algn="l" rtl="0">
              <a:spcBef>
                <a:spcPts val="450"/>
              </a:spcBef>
              <a:spcAft>
                <a:spcPts val="0"/>
              </a:spcAft>
              <a:buClr>
                <a:schemeClr val="dk1"/>
              </a:buClr>
              <a:buSzPts val="1500"/>
              <a:buFont typeface="Noto Sans Symbols"/>
              <a:buNone/>
            </a:pPr>
            <a:r>
              <a:rPr lang="en-US" sz="1400"/>
              <a:t>When, those three things come together students will develop the Competence, Confidence, and Commitment to  DO civics - to engage with others and to participate in their community.</a:t>
            </a:r>
            <a:endParaRPr sz="110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42: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8" name="Google Shape;448;p42:notes"/>
          <p:cNvSpPr txBox="1">
            <a:spLocks noGrp="1"/>
          </p:cNvSpPr>
          <p:nvPr>
            <p:ph type="body" idx="1"/>
          </p:nvPr>
        </p:nvSpPr>
        <p:spPr>
          <a:xfrm>
            <a:off x="427037" y="4376738"/>
            <a:ext cx="5943600" cy="4432300"/>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There’s also a series of activities about New Jersey’s legislative branch, that is our 40</a:t>
            </a:r>
            <a:r>
              <a:rPr lang="en-US" sz="1400">
                <a:solidFill>
                  <a:srgbClr val="000000"/>
                </a:solidFill>
              </a:rPr>
              <a:t>-member Senate and an 80-member General Assembly, whose chambers are located in the State House in Trenton.</a:t>
            </a:r>
            <a:endParaRPr/>
          </a:p>
          <a:p>
            <a:pPr marL="0" lvl="0" indent="0" algn="l" rtl="0">
              <a:spcBef>
                <a:spcPts val="0"/>
              </a:spcBef>
              <a:spcAft>
                <a:spcPts val="0"/>
              </a:spcAft>
              <a:buNone/>
            </a:pPr>
            <a:endParaRPr sz="600"/>
          </a:p>
          <a:p>
            <a:pPr marL="0" lvl="0" indent="0" algn="l" rtl="0">
              <a:spcBef>
                <a:spcPts val="0"/>
              </a:spcBef>
              <a:spcAft>
                <a:spcPts val="0"/>
              </a:spcAft>
              <a:buNone/>
            </a:pPr>
            <a:r>
              <a:rPr lang="en-US" sz="600">
                <a:solidFill>
                  <a:srgbClr val="000000"/>
                </a:solidFill>
              </a:rPr>
              <a:t> </a:t>
            </a:r>
            <a:r>
              <a:rPr lang="en-US" sz="1400">
                <a:solidFill>
                  <a:srgbClr val="000000"/>
                </a:solidFill>
              </a:rPr>
              <a:t>The New Jersey Legislature has the power to enact laws by a majority vote of both houses, subject to a veto by the governor.  A veto may be overridden by the Legislature if there is a two-thirds majority vote in each House to override the governor’s veto.</a:t>
            </a:r>
            <a:endParaRPr sz="1400"/>
          </a:p>
          <a:p>
            <a:pPr marL="0" lvl="0" indent="0" algn="l" rtl="0">
              <a:spcBef>
                <a:spcPts val="0"/>
              </a:spcBef>
              <a:spcAft>
                <a:spcPts val="0"/>
              </a:spcAft>
              <a:buNone/>
            </a:pPr>
            <a:r>
              <a:rPr lang="en-US" sz="1000">
                <a:solidFill>
                  <a:srgbClr val="000000"/>
                </a:solidFill>
              </a:rPr>
              <a:t> </a:t>
            </a:r>
            <a:endParaRPr sz="1000"/>
          </a:p>
          <a:p>
            <a:pPr marL="0" lvl="0" indent="0" algn="l" rtl="0">
              <a:spcBef>
                <a:spcPts val="0"/>
              </a:spcBef>
              <a:spcAft>
                <a:spcPts val="0"/>
              </a:spcAft>
              <a:buNone/>
            </a:pPr>
            <a:r>
              <a:rPr lang="en-US" sz="1400"/>
              <a:t>The New Jersey State Legislature makes laws only for the state of New Jersey, while the U.S.  Congress creates laws for all fifty states.</a:t>
            </a:r>
            <a:endParaRPr/>
          </a:p>
          <a:p>
            <a:pPr marL="0" lvl="0" indent="0" algn="l" rtl="0">
              <a:spcBef>
                <a:spcPts val="0"/>
              </a:spcBef>
              <a:spcAft>
                <a:spcPts val="0"/>
              </a:spcAft>
              <a:buNone/>
            </a:pPr>
            <a:endParaRPr sz="600"/>
          </a:p>
          <a:p>
            <a:pPr marL="0" lvl="0" indent="0" algn="l" rtl="0">
              <a:spcBef>
                <a:spcPts val="0"/>
              </a:spcBef>
              <a:spcAft>
                <a:spcPts val="0"/>
              </a:spcAft>
              <a:buNone/>
            </a:pPr>
            <a:r>
              <a:rPr lang="en-US" sz="1400"/>
              <a:t>You might at a minimum want to have your students identify their state legislators. You can go to the district map of the New Jersey legislature at </a:t>
            </a:r>
            <a:r>
              <a:rPr lang="en-US" sz="1400" u="sng">
                <a:solidFill>
                  <a:schemeClr val="hlink"/>
                </a:solidFill>
                <a:hlinkClick r:id="rId3"/>
              </a:rPr>
              <a:t>https://www.njleg.state.nj.us/districts/njmap210.html</a:t>
            </a:r>
            <a:r>
              <a:rPr lang="en-US" sz="1400"/>
              <a:t> and click on your district number to find out who represents you in Trenton. (Go to the map and show it)</a:t>
            </a:r>
            <a:endParaRPr/>
          </a:p>
          <a:p>
            <a:pPr marL="0" lvl="0" indent="0" algn="l" rtl="0">
              <a:spcBef>
                <a:spcPts val="360"/>
              </a:spcBef>
              <a:spcAft>
                <a:spcPts val="0"/>
              </a:spcAft>
              <a:buNone/>
            </a:pPr>
            <a:endParaRPr/>
          </a:p>
        </p:txBody>
      </p:sp>
      <p:sp>
        <p:nvSpPr>
          <p:cNvPr id="449" name="Google Shape;449;p42: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40</a:t>
            </a:fld>
            <a:endParaRPr sz="1200">
              <a:solidFill>
                <a:schemeClr val="dk1"/>
              </a:solidFill>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43: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55" name="Google Shape;455;p43:notes"/>
          <p:cNvSpPr txBox="1">
            <a:spLocks noGrp="1"/>
          </p:cNvSpPr>
          <p:nvPr>
            <p:ph type="body" idx="1"/>
          </p:nvPr>
        </p:nvSpPr>
        <p:spPr>
          <a:xfrm>
            <a:off x="355600" y="4533900"/>
            <a:ext cx="6407150" cy="438308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 The New Jersey Office of Legislative Services offers tours of the State House as well as classroom resources for teachers. Has anyone brought their class to the Statehouse?</a:t>
            </a:r>
            <a:endParaRPr/>
          </a:p>
          <a:p>
            <a:pPr marL="0" lvl="0" indent="0" algn="l" rtl="0">
              <a:spcBef>
                <a:spcPts val="0"/>
              </a:spcBef>
              <a:spcAft>
                <a:spcPts val="0"/>
              </a:spcAft>
              <a:buNone/>
            </a:pPr>
            <a:endParaRPr sz="600">
              <a:solidFill>
                <a:schemeClr val="dk2"/>
              </a:solidFill>
            </a:endParaRPr>
          </a:p>
          <a:p>
            <a:pPr marL="290036" lvl="0" indent="-290036" algn="l" rtl="0">
              <a:spcBef>
                <a:spcPts val="0"/>
              </a:spcBef>
              <a:spcAft>
                <a:spcPts val="0"/>
              </a:spcAft>
              <a:buClr>
                <a:schemeClr val="dk2"/>
              </a:buClr>
              <a:buSzPts val="1400"/>
              <a:buFont typeface="Arial"/>
              <a:buChar char="•"/>
            </a:pPr>
            <a:r>
              <a:rPr lang="en-US" sz="1400">
                <a:solidFill>
                  <a:schemeClr val="dk2"/>
                </a:solidFill>
              </a:rPr>
              <a:t>To schedule a visit, teachers need to reach out to their local Senators and/or Assembly Members. </a:t>
            </a:r>
            <a:endParaRPr/>
          </a:p>
          <a:p>
            <a:pPr marL="290036" lvl="0" indent="-290036" algn="l" rtl="0">
              <a:spcBef>
                <a:spcPts val="0"/>
              </a:spcBef>
              <a:spcAft>
                <a:spcPts val="0"/>
              </a:spcAft>
              <a:buClr>
                <a:schemeClr val="dk2"/>
              </a:buClr>
              <a:buSzPts val="1400"/>
              <a:buFont typeface="Arial"/>
              <a:buChar char="•"/>
            </a:pPr>
            <a:r>
              <a:rPr lang="en-US" sz="1400">
                <a:solidFill>
                  <a:schemeClr val="dk2"/>
                </a:solidFill>
              </a:rPr>
              <a:t>Contact information is on the </a:t>
            </a:r>
            <a:r>
              <a:rPr lang="en-US" sz="1400" u="sng">
                <a:solidFill>
                  <a:schemeClr val="hlink"/>
                </a:solidFill>
                <a:hlinkClick r:id="rId3"/>
              </a:rPr>
              <a:t>New Jersey Legislature website</a:t>
            </a:r>
            <a:r>
              <a:rPr lang="en-US" sz="1400" u="sng">
                <a:solidFill>
                  <a:srgbClr val="003B5C"/>
                </a:solidFill>
              </a:rPr>
              <a:t> (show it)</a:t>
            </a:r>
            <a:endParaRPr/>
          </a:p>
          <a:p>
            <a:pPr marL="290036" lvl="0" indent="-290036" algn="l" rtl="0">
              <a:spcBef>
                <a:spcPts val="0"/>
              </a:spcBef>
              <a:spcAft>
                <a:spcPts val="0"/>
              </a:spcAft>
              <a:buClr>
                <a:schemeClr val="dk2"/>
              </a:buClr>
              <a:buSzPts val="1400"/>
              <a:buFont typeface="Arial"/>
              <a:buChar char="•"/>
            </a:pPr>
            <a:r>
              <a:rPr lang="en-US" sz="1400">
                <a:solidFill>
                  <a:schemeClr val="dk2"/>
                </a:solidFill>
              </a:rPr>
              <a:t>New Jersey legislators have actively participated in outreach programs, providing personal insights into the value of public service and the lawmaking process during school visits</a:t>
            </a:r>
            <a:endParaRPr sz="1400">
              <a:solidFill>
                <a:srgbClr val="383838"/>
              </a:solidFill>
            </a:endParaRPr>
          </a:p>
          <a:p>
            <a:pPr marL="0" lvl="0" indent="0" algn="l" rtl="0">
              <a:spcBef>
                <a:spcPts val="0"/>
              </a:spcBef>
              <a:spcAft>
                <a:spcPts val="0"/>
              </a:spcAft>
              <a:buNone/>
            </a:pPr>
            <a:endParaRPr sz="600">
              <a:solidFill>
                <a:schemeClr val="dk2"/>
              </a:solidFill>
            </a:endParaRPr>
          </a:p>
          <a:p>
            <a:pPr marL="0" lvl="0" indent="0" algn="l" rtl="0">
              <a:spcBef>
                <a:spcPts val="0"/>
              </a:spcBef>
              <a:spcAft>
                <a:spcPts val="0"/>
              </a:spcAft>
              <a:buNone/>
            </a:pPr>
            <a:r>
              <a:rPr lang="en-US" sz="1400">
                <a:solidFill>
                  <a:schemeClr val="dk2"/>
                </a:solidFill>
              </a:rPr>
              <a:t>Resources for Teachers at </a:t>
            </a:r>
            <a:r>
              <a:rPr lang="en-US" sz="1400" u="sng">
                <a:solidFill>
                  <a:schemeClr val="hlink"/>
                </a:solidFill>
                <a:hlinkClick r:id="rId4"/>
              </a:rPr>
              <a:t>https://www.njstatehousetours.org/101/Teachers</a:t>
            </a:r>
            <a:r>
              <a:rPr lang="en-US" sz="1400">
                <a:solidFill>
                  <a:schemeClr val="dk2"/>
                </a:solidFill>
              </a:rPr>
              <a:t> (show it) </a:t>
            </a:r>
            <a:r>
              <a:rPr lang="en-US" sz="1400"/>
              <a:t>such as How a Bill Becomes a Law in NJ: A student’s Guide to the Legislative Process (show the print copy)--</a:t>
            </a:r>
            <a:r>
              <a:rPr lang="en-US" sz="1400">
                <a:solidFill>
                  <a:srgbClr val="383838"/>
                </a:solidFill>
              </a:rPr>
              <a:t>The organization of NJ’s government, qualifications for legislative service, legislative districts, and citizen involvement also are addressed.</a:t>
            </a:r>
            <a:endParaRPr/>
          </a:p>
          <a:p>
            <a:pPr marL="0" lvl="0" indent="0" algn="l" rtl="0">
              <a:spcBef>
                <a:spcPts val="0"/>
              </a:spcBef>
              <a:spcAft>
                <a:spcPts val="0"/>
              </a:spcAft>
              <a:buNone/>
            </a:pPr>
            <a:endParaRPr sz="1400">
              <a:solidFill>
                <a:srgbClr val="383838"/>
              </a:solidFill>
            </a:endParaRPr>
          </a:p>
          <a:p>
            <a:pPr marL="0" lvl="0" indent="0" algn="l" rtl="0">
              <a:spcBef>
                <a:spcPts val="0"/>
              </a:spcBef>
              <a:spcAft>
                <a:spcPts val="0"/>
              </a:spcAft>
              <a:buNone/>
            </a:pPr>
            <a:r>
              <a:rPr lang="en-US" sz="1400">
                <a:solidFill>
                  <a:srgbClr val="383838"/>
                </a:solidFill>
              </a:rPr>
              <a:t>State House activity book-- Elementary school students learn about the State House, state symbols, and lawmaking through puzzles, games, and activities in this printable and fillable PDF activity book.</a:t>
            </a:r>
            <a:endParaRPr sz="1400"/>
          </a:p>
          <a:p>
            <a:pPr marL="0" lvl="0" indent="0" algn="l" rtl="0">
              <a:spcBef>
                <a:spcPts val="360"/>
              </a:spcBef>
              <a:spcAft>
                <a:spcPts val="0"/>
              </a:spcAft>
              <a:buNone/>
            </a:pPr>
            <a:endParaRPr/>
          </a:p>
        </p:txBody>
      </p:sp>
      <p:sp>
        <p:nvSpPr>
          <p:cNvPr id="456" name="Google Shape;456;p43: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41</a:t>
            </a:fld>
            <a:endParaRPr sz="1200">
              <a:solidFill>
                <a:schemeClr val="dk1"/>
              </a:solidFill>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44: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62" name="Google Shape;462;p44:notes"/>
          <p:cNvSpPr txBox="1">
            <a:spLocks noGrp="1"/>
          </p:cNvSpPr>
          <p:nvPr>
            <p:ph type="body" idx="1"/>
          </p:nvPr>
        </p:nvSpPr>
        <p:spPr>
          <a:xfrm>
            <a:off x="350837" y="4460875"/>
            <a:ext cx="6324599" cy="465296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This is an overview of the judicial system in New Jersey.  There are basically four levels:  Municipal courts, Trial Courts, Appellate Courts and the New Jersey State Supreme Court. </a:t>
            </a:r>
            <a:endParaRPr/>
          </a:p>
          <a:p>
            <a:pPr marL="348044" lvl="0" indent="-348044" algn="l" rtl="0">
              <a:spcBef>
                <a:spcPts val="420"/>
              </a:spcBef>
              <a:spcAft>
                <a:spcPts val="0"/>
              </a:spcAft>
              <a:buClr>
                <a:schemeClr val="dk1"/>
              </a:buClr>
              <a:buSzPts val="1400"/>
              <a:buFont typeface="Arial"/>
              <a:buAutoNum type="arabicPeriod"/>
            </a:pPr>
            <a:r>
              <a:rPr lang="en-US" sz="1400"/>
              <a:t>Municipalities each appoint their own judges to a municipal courts, which basically deal with traffic and motor vehicle violations, ordinance violations (noise, etc.), disorderly persons and petty offenses</a:t>
            </a:r>
            <a:endParaRPr/>
          </a:p>
          <a:p>
            <a:pPr marL="348044" lvl="0" indent="-348044" algn="l" rtl="0">
              <a:spcBef>
                <a:spcPts val="420"/>
              </a:spcBef>
              <a:spcAft>
                <a:spcPts val="0"/>
              </a:spcAft>
              <a:buClr>
                <a:schemeClr val="dk1"/>
              </a:buClr>
              <a:buSzPts val="1400"/>
              <a:buFont typeface="Arial"/>
              <a:buAutoNum type="arabicPeriod"/>
            </a:pPr>
            <a:r>
              <a:rPr lang="en-US" sz="1400"/>
              <a:t>The bulk of court decision-making is done by the Superior Courts—15 of them for 21 counties. They have many divisions: criminal, civil, equity, family, probate.  Criminal appeals from municipal cases go to the Superior Court in that county.</a:t>
            </a:r>
            <a:endParaRPr/>
          </a:p>
          <a:p>
            <a:pPr marL="348044" lvl="0" indent="-348044" algn="l" rtl="0">
              <a:spcBef>
                <a:spcPts val="420"/>
              </a:spcBef>
              <a:spcAft>
                <a:spcPts val="0"/>
              </a:spcAft>
              <a:buClr>
                <a:schemeClr val="dk1"/>
              </a:buClr>
              <a:buSzPts val="1400"/>
              <a:buFont typeface="Arial"/>
              <a:buAutoNum type="arabicPeriod"/>
            </a:pPr>
            <a:r>
              <a:rPr lang="en-US" sz="1400"/>
              <a:t> There are also specialized courts: a Tax Court for property and state tax issues and a Surrogate Court for probating wills and guardianship of minors.</a:t>
            </a:r>
            <a:endParaRPr/>
          </a:p>
          <a:p>
            <a:pPr marL="348044" lvl="0" indent="-348044" algn="l" rtl="0">
              <a:spcBef>
                <a:spcPts val="420"/>
              </a:spcBef>
              <a:spcAft>
                <a:spcPts val="0"/>
              </a:spcAft>
              <a:buClr>
                <a:schemeClr val="dk1"/>
              </a:buClr>
              <a:buSzPts val="1400"/>
              <a:buFont typeface="Arial"/>
              <a:buAutoNum type="arabicPeriod"/>
            </a:pPr>
            <a:r>
              <a:rPr lang="en-US" sz="1400"/>
              <a:t>All cases, including those from Administrative Agencies such as the Dept. of Education, are then appealed to the Appellate Division of Superior Court, which has 33 judges sitting statewide.</a:t>
            </a:r>
            <a:endParaRPr/>
          </a:p>
          <a:p>
            <a:pPr marL="348044" lvl="0" indent="-348044" algn="l" rtl="0">
              <a:spcBef>
                <a:spcPts val="420"/>
              </a:spcBef>
              <a:spcAft>
                <a:spcPts val="0"/>
              </a:spcAft>
              <a:buClr>
                <a:schemeClr val="dk1"/>
              </a:buClr>
              <a:buSzPts val="1400"/>
              <a:buFont typeface="Arial"/>
              <a:buAutoNum type="arabicPeriod"/>
            </a:pPr>
            <a:r>
              <a:rPr lang="en-US" sz="1400"/>
              <a:t>Final appeals (assuming no U.S. Constitutional or other federal issue) go to the state Supreme Court, with 7 members.  </a:t>
            </a:r>
            <a:endParaRPr/>
          </a:p>
          <a:p>
            <a:pPr marL="0" lvl="0" indent="0" algn="l" rtl="0">
              <a:spcBef>
                <a:spcPts val="360"/>
              </a:spcBef>
              <a:spcAft>
                <a:spcPts val="0"/>
              </a:spcAft>
              <a:buNone/>
            </a:pPr>
            <a:endParaRPr/>
          </a:p>
        </p:txBody>
      </p:sp>
      <p:sp>
        <p:nvSpPr>
          <p:cNvPr id="463" name="Google Shape;463;p44: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42</a:t>
            </a:fld>
            <a:endParaRPr sz="1200">
              <a:solidFill>
                <a:schemeClr val="dk1"/>
              </a:solidFill>
              <a:latin typeface="Arial"/>
              <a:ea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45: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69" name="Google Shape;469;p45:notes"/>
          <p:cNvSpPr txBox="1">
            <a:spLocks noGrp="1"/>
          </p:cNvSpPr>
          <p:nvPr>
            <p:ph type="body" idx="1"/>
          </p:nvPr>
        </p:nvSpPr>
        <p:spPr>
          <a:xfrm>
            <a:off x="427038" y="4460875"/>
            <a:ext cx="6248400" cy="4456113"/>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Unlike many other states, the members of New Jersey’s Judiciary are NOT elected.  With the exception of municipal judges, NJ’s governor appoints ALL of the judges statewide, with the  advice and consent of the NJ Senate. </a:t>
            </a:r>
            <a:endParaRPr/>
          </a:p>
          <a:p>
            <a:pPr marL="0" lvl="0" indent="0" algn="l" rtl="0">
              <a:spcBef>
                <a:spcPts val="0"/>
              </a:spcBef>
              <a:spcAft>
                <a:spcPts val="0"/>
              </a:spcAft>
              <a:buNone/>
            </a:pPr>
            <a:endParaRPr sz="800"/>
          </a:p>
          <a:p>
            <a:pPr marL="0" lvl="0" indent="0" algn="l" rtl="0">
              <a:spcBef>
                <a:spcPts val="0"/>
              </a:spcBef>
              <a:spcAft>
                <a:spcPts val="0"/>
              </a:spcAft>
              <a:buNone/>
            </a:pPr>
            <a:r>
              <a:rPr lang="en-US" sz="1400"/>
              <a:t>The NJ Supreme Court has resources available for classes online at </a:t>
            </a:r>
            <a:r>
              <a:rPr lang="en-US" sz="1400" u="sng">
                <a:solidFill>
                  <a:schemeClr val="hlink"/>
                </a:solidFill>
                <a:hlinkClick r:id="rId3"/>
              </a:rPr>
              <a:t>https://www.njcourts.gov/public/student-resources</a:t>
            </a:r>
            <a:r>
              <a:rPr lang="en-US" sz="1400"/>
              <a:t>  (SHOW IT) and about the history of the NJ Supreme Court at </a:t>
            </a:r>
            <a:r>
              <a:rPr lang="en-US" sz="1400" u="sng">
                <a:solidFill>
                  <a:schemeClr val="hlink"/>
                </a:solidFill>
                <a:hlinkClick r:id="rId4"/>
              </a:rPr>
              <a:t>https://www.njcourts.gov/public/museum--</a:t>
            </a:r>
            <a:r>
              <a:rPr lang="en-US" sz="1400"/>
              <a:t> may be more appropriate for secondary classes</a:t>
            </a:r>
            <a:endParaRPr/>
          </a:p>
          <a:p>
            <a:pPr marL="0" lvl="0" indent="0" algn="l" rtl="0">
              <a:spcBef>
                <a:spcPts val="0"/>
              </a:spcBef>
              <a:spcAft>
                <a:spcPts val="0"/>
              </a:spcAft>
              <a:buNone/>
            </a:pPr>
            <a:endParaRPr sz="400"/>
          </a:p>
          <a:p>
            <a:pPr marL="0" lvl="0" indent="0" algn="l" rtl="0">
              <a:spcBef>
                <a:spcPts val="0"/>
              </a:spcBef>
              <a:spcAft>
                <a:spcPts val="0"/>
              </a:spcAft>
              <a:buNone/>
            </a:pPr>
            <a:r>
              <a:rPr lang="en-US" sz="1400"/>
              <a:t>It is also expanding its One judge, One School program to bring a judge to your classroom. So far only in South jersey. Let me know if this might interest you.</a:t>
            </a:r>
            <a:endParaRPr/>
          </a:p>
          <a:p>
            <a:pPr marL="0" lvl="0" indent="0" algn="l" rtl="0">
              <a:spcBef>
                <a:spcPts val="0"/>
              </a:spcBef>
              <a:spcAft>
                <a:spcPts val="0"/>
              </a:spcAft>
              <a:buNone/>
            </a:pPr>
            <a:endParaRPr sz="400"/>
          </a:p>
          <a:p>
            <a:pPr marL="0" lvl="0" indent="0" algn="l" rtl="0">
              <a:spcBef>
                <a:spcPts val="0"/>
              </a:spcBef>
              <a:spcAft>
                <a:spcPts val="0"/>
              </a:spcAft>
              <a:buClr>
                <a:schemeClr val="dk1"/>
              </a:buClr>
              <a:buSzPts val="1400"/>
              <a:buFont typeface="Arial"/>
              <a:buNone/>
            </a:pPr>
            <a:r>
              <a:rPr lang="en-US" sz="1400"/>
              <a:t>NJ Center for Civic Education has a lesson about New Jersey’s Judiciary at Offers background on what a law is, what judges and jurors do.</a:t>
            </a:r>
            <a:endParaRPr/>
          </a:p>
          <a:p>
            <a:pPr marL="285750" lvl="0" indent="-285750" algn="l" rtl="0">
              <a:spcBef>
                <a:spcPts val="0"/>
              </a:spcBef>
              <a:spcAft>
                <a:spcPts val="0"/>
              </a:spcAft>
              <a:buClr>
                <a:srgbClr val="800000"/>
              </a:buClr>
              <a:buSzPts val="1400"/>
              <a:buFont typeface="Arial"/>
              <a:buChar char="•"/>
            </a:pPr>
            <a:r>
              <a:rPr lang="en-US" sz="1400"/>
              <a:t>Offers background and activity on due process/ procedural justice</a:t>
            </a:r>
            <a:endParaRPr/>
          </a:p>
          <a:p>
            <a:pPr marL="285750" lvl="0" indent="-285750" algn="l" rtl="0">
              <a:spcBef>
                <a:spcPts val="0"/>
              </a:spcBef>
              <a:spcAft>
                <a:spcPts val="0"/>
              </a:spcAft>
              <a:buClr>
                <a:srgbClr val="800000"/>
              </a:buClr>
              <a:buSzPts val="1400"/>
              <a:buFont typeface="Arial"/>
              <a:buChar char="•"/>
            </a:pPr>
            <a:r>
              <a:rPr lang="en-US" sz="1400"/>
              <a:t>Provides a summary of the different types of courts in New Jersey and their functions.</a:t>
            </a:r>
            <a:endParaRPr/>
          </a:p>
          <a:p>
            <a:pPr marL="285750" lvl="0" indent="-285750" algn="l" rtl="0">
              <a:spcBef>
                <a:spcPts val="0"/>
              </a:spcBef>
              <a:spcAft>
                <a:spcPts val="0"/>
              </a:spcAft>
              <a:buClr>
                <a:srgbClr val="800000"/>
              </a:buClr>
              <a:buSzPts val="1400"/>
              <a:buFont typeface="Arial"/>
              <a:buChar char="•"/>
            </a:pPr>
            <a:r>
              <a:rPr lang="en-US" sz="1400"/>
              <a:t>Includes a link to a mock trial for elementary classes and to the NJ State Bar Foundation’s Mock Trial program</a:t>
            </a:r>
            <a:endParaRPr/>
          </a:p>
          <a:p>
            <a:pPr marL="0" lvl="0" indent="0" algn="l" rtl="0">
              <a:spcBef>
                <a:spcPts val="420"/>
              </a:spcBef>
              <a:spcAft>
                <a:spcPts val="0"/>
              </a:spcAft>
              <a:buNone/>
            </a:pPr>
            <a:endParaRPr sz="1400"/>
          </a:p>
          <a:p>
            <a:pPr marL="0" lvl="0" indent="0" algn="l" rtl="0">
              <a:spcBef>
                <a:spcPts val="420"/>
              </a:spcBef>
              <a:spcAft>
                <a:spcPts val="0"/>
              </a:spcAft>
              <a:buNone/>
            </a:pPr>
            <a:r>
              <a:rPr lang="en-US" sz="1400"/>
              <a:t>.</a:t>
            </a:r>
            <a:endParaRPr/>
          </a:p>
          <a:p>
            <a:pPr marL="0" lvl="0" indent="0" algn="l" rtl="0">
              <a:spcBef>
                <a:spcPts val="360"/>
              </a:spcBef>
              <a:spcAft>
                <a:spcPts val="0"/>
              </a:spcAft>
              <a:buNone/>
            </a:pPr>
            <a:endParaRPr/>
          </a:p>
        </p:txBody>
      </p:sp>
      <p:sp>
        <p:nvSpPr>
          <p:cNvPr id="470" name="Google Shape;470;p45: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43</a:t>
            </a:fld>
            <a:endParaRPr sz="1200">
              <a:solidFill>
                <a:schemeClr val="dk1"/>
              </a:solidFill>
              <a:latin typeface="Arial"/>
              <a:ea typeface="Arial"/>
              <a:cs typeface="Arial"/>
              <a:sym typeface="Aria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46: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76" name="Google Shape;476;p46: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We have NOT spent a great deal of time on the roles of the three branches of government because that is in every civics textbook and in the iCivics games. But I thought that it was important to make this one point about the importance of an independent judiciary.  </a:t>
            </a:r>
            <a:endParaRPr/>
          </a:p>
          <a:p>
            <a:pPr marL="0" lvl="0" indent="0" algn="l" rtl="0">
              <a:spcBef>
                <a:spcPts val="180"/>
              </a:spcBef>
              <a:spcAft>
                <a:spcPts val="0"/>
              </a:spcAft>
              <a:buNone/>
            </a:pPr>
            <a:endParaRPr sz="600"/>
          </a:p>
          <a:p>
            <a:pPr marL="0" lvl="0" indent="0" algn="l" rtl="0">
              <a:spcBef>
                <a:spcPts val="420"/>
              </a:spcBef>
              <a:spcAft>
                <a:spcPts val="0"/>
              </a:spcAft>
              <a:buNone/>
            </a:pPr>
            <a:r>
              <a:rPr lang="en-US" sz="1400"/>
              <a:t>We have a national and a state constitution setting limits on what the executives and legislatures can do, but both constitutions are written in broad terms. It is the courts that interpret these documents. As we have seen dramatically recently, the courts can interpret the constitution in very different ways. </a:t>
            </a:r>
            <a:endParaRPr/>
          </a:p>
          <a:p>
            <a:pPr marL="0" lvl="0" indent="0" algn="l" rtl="0">
              <a:spcBef>
                <a:spcPts val="180"/>
              </a:spcBef>
              <a:spcAft>
                <a:spcPts val="0"/>
              </a:spcAft>
              <a:buNone/>
            </a:pPr>
            <a:endParaRPr sz="600"/>
          </a:p>
          <a:p>
            <a:pPr marL="0" lvl="0" indent="0" algn="l" rtl="0">
              <a:spcBef>
                <a:spcPts val="420"/>
              </a:spcBef>
              <a:spcAft>
                <a:spcPts val="0"/>
              </a:spcAft>
              <a:buNone/>
            </a:pPr>
            <a:r>
              <a:rPr lang="en-US" sz="1400"/>
              <a:t>So, the ability of the courts to make independent decisions is very important because the courts (esp. the U.S. Supreme Court) are the final decision-makers.</a:t>
            </a:r>
            <a:endParaRPr/>
          </a:p>
          <a:p>
            <a:pPr marL="0" lvl="0" indent="0" algn="l" rtl="0">
              <a:spcBef>
                <a:spcPts val="240"/>
              </a:spcBef>
              <a:spcAft>
                <a:spcPts val="0"/>
              </a:spcAft>
              <a:buNone/>
            </a:pPr>
            <a:endParaRPr sz="800"/>
          </a:p>
        </p:txBody>
      </p:sp>
      <p:sp>
        <p:nvSpPr>
          <p:cNvPr id="477" name="Google Shape;477;p46: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44</a:t>
            </a:fld>
            <a:endParaRPr sz="1200">
              <a:solidFill>
                <a:schemeClr val="dk1"/>
              </a:solidFill>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48: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5" name="Google Shape;485;p48:notes"/>
          <p:cNvSpPr txBox="1">
            <a:spLocks noGrp="1"/>
          </p:cNvSpPr>
          <p:nvPr>
            <p:ph type="body" idx="1"/>
          </p:nvPr>
        </p:nvSpPr>
        <p:spPr>
          <a:xfrm>
            <a:off x="427037" y="4389438"/>
            <a:ext cx="6324600" cy="4852987"/>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endParaRPr sz="1400"/>
          </a:p>
          <a:p>
            <a:pPr marL="285750" lvl="0" indent="-285750" algn="l" rtl="0">
              <a:spcBef>
                <a:spcPts val="0"/>
              </a:spcBef>
              <a:spcAft>
                <a:spcPts val="0"/>
              </a:spcAft>
              <a:buClr>
                <a:schemeClr val="dk1"/>
              </a:buClr>
              <a:buSzPts val="1400"/>
              <a:buFont typeface="Arial"/>
              <a:buChar char="•"/>
            </a:pPr>
            <a:r>
              <a:rPr lang="en-US" sz="1400"/>
              <a:t>County government in New Jersey has a long history: From 1674 to 1702, the Province of New Jersey was divided into East Jersey and West Jersey, each with its own governor. Counties were created as administrative district courts within each province.</a:t>
            </a:r>
            <a:endParaRPr/>
          </a:p>
          <a:p>
            <a:pPr marL="174022" lvl="0" indent="-142272" algn="l" rtl="0">
              <a:spcBef>
                <a:spcPts val="0"/>
              </a:spcBef>
              <a:spcAft>
                <a:spcPts val="0"/>
              </a:spcAft>
              <a:buClr>
                <a:schemeClr val="dk1"/>
              </a:buClr>
              <a:buSzPts val="500"/>
              <a:buFont typeface="Arial"/>
              <a:buNone/>
            </a:pPr>
            <a:endParaRPr sz="500"/>
          </a:p>
          <a:p>
            <a:pPr marL="290036" lvl="0" indent="-290036" algn="l" rtl="0">
              <a:spcBef>
                <a:spcPts val="0"/>
              </a:spcBef>
              <a:spcAft>
                <a:spcPts val="0"/>
              </a:spcAft>
              <a:buClr>
                <a:schemeClr val="dk1"/>
              </a:buClr>
              <a:buSzPts val="1400"/>
              <a:buFont typeface="Arial"/>
              <a:buChar char="•"/>
            </a:pPr>
            <a:r>
              <a:rPr lang="en-US" sz="1400"/>
              <a:t>The State of New Jersey entered the union as the 3rd state on December 18, 1787 with a total of 13 counties. </a:t>
            </a:r>
            <a:endParaRPr/>
          </a:p>
          <a:p>
            <a:pPr marL="174022" lvl="0" indent="-135922" algn="l" rtl="0">
              <a:spcBef>
                <a:spcPts val="0"/>
              </a:spcBef>
              <a:spcAft>
                <a:spcPts val="0"/>
              </a:spcAft>
              <a:buClr>
                <a:schemeClr val="dk1"/>
              </a:buClr>
              <a:buSzPts val="600"/>
              <a:buFont typeface="Arial"/>
              <a:buNone/>
            </a:pPr>
            <a:endParaRPr sz="600"/>
          </a:p>
          <a:p>
            <a:pPr marL="290036" lvl="0" indent="-290036" algn="l" rtl="0">
              <a:spcBef>
                <a:spcPts val="0"/>
              </a:spcBef>
              <a:spcAft>
                <a:spcPts val="0"/>
              </a:spcAft>
              <a:buClr>
                <a:schemeClr val="dk1"/>
              </a:buClr>
              <a:buSzPts val="1400"/>
              <a:buFont typeface="Arial"/>
              <a:buChar char="•"/>
            </a:pPr>
            <a:r>
              <a:rPr lang="en-US" sz="1400"/>
              <a:t>New Jersey would add 8 more counties between 1824 to 1857 bringing the total to 21 counties, where it has remained to this day.</a:t>
            </a:r>
            <a:endParaRPr/>
          </a:p>
          <a:p>
            <a:pPr marL="174022" lvl="0" indent="-135922" algn="l" rtl="0">
              <a:spcBef>
                <a:spcPts val="0"/>
              </a:spcBef>
              <a:spcAft>
                <a:spcPts val="0"/>
              </a:spcAft>
              <a:buClr>
                <a:schemeClr val="dk1"/>
              </a:buClr>
              <a:buSzPts val="600"/>
              <a:buFont typeface="Arial"/>
              <a:buNone/>
            </a:pPr>
            <a:endParaRPr sz="600">
              <a:solidFill>
                <a:srgbClr val="202122"/>
              </a:solidFill>
            </a:endParaRPr>
          </a:p>
          <a:p>
            <a:pPr marL="290036" lvl="0" indent="-290036" algn="l" rtl="0">
              <a:spcBef>
                <a:spcPts val="0"/>
              </a:spcBef>
              <a:spcAft>
                <a:spcPts val="0"/>
              </a:spcAft>
              <a:buClr>
                <a:srgbClr val="202122"/>
              </a:buClr>
              <a:buSzPts val="1400"/>
              <a:buFont typeface="Arial"/>
              <a:buChar char="•"/>
            </a:pPr>
            <a:r>
              <a:rPr lang="en-US" sz="1400">
                <a:solidFill>
                  <a:srgbClr val="202122"/>
                </a:solidFill>
              </a:rPr>
              <a:t>New Jersey counties are run by an elected board of commissioners (formerly known as freeholders from colonial times). </a:t>
            </a:r>
            <a:endParaRPr/>
          </a:p>
          <a:p>
            <a:pPr marL="174022" lvl="0" indent="-135922" algn="l" rtl="0">
              <a:spcBef>
                <a:spcPts val="0"/>
              </a:spcBef>
              <a:spcAft>
                <a:spcPts val="0"/>
              </a:spcAft>
              <a:buClr>
                <a:schemeClr val="dk1"/>
              </a:buClr>
              <a:buSzPts val="600"/>
              <a:buFont typeface="Arial"/>
              <a:buNone/>
            </a:pPr>
            <a:endParaRPr sz="600">
              <a:solidFill>
                <a:srgbClr val="202122"/>
              </a:solidFill>
            </a:endParaRPr>
          </a:p>
          <a:p>
            <a:pPr marL="290036" lvl="0" indent="-290036" algn="l" rtl="0">
              <a:spcBef>
                <a:spcPts val="0"/>
              </a:spcBef>
              <a:spcAft>
                <a:spcPts val="0"/>
              </a:spcAft>
              <a:buClr>
                <a:srgbClr val="202122"/>
              </a:buClr>
              <a:buSzPts val="1400"/>
              <a:buFont typeface="Arial"/>
              <a:buChar char="•"/>
            </a:pPr>
            <a:r>
              <a:rPr lang="en-US" sz="1400">
                <a:solidFill>
                  <a:srgbClr val="202122"/>
                </a:solidFill>
              </a:rPr>
              <a:t>The county board of commissioners serves as both the legislative and executive body (for counties with supervisors or administrators, that person  serves as the executive). </a:t>
            </a:r>
            <a:endParaRPr sz="1400"/>
          </a:p>
          <a:p>
            <a:pPr marL="0" lvl="0" indent="0" algn="l" rtl="0">
              <a:spcBef>
                <a:spcPts val="0"/>
              </a:spcBef>
              <a:spcAft>
                <a:spcPts val="0"/>
              </a:spcAft>
              <a:buNone/>
            </a:pPr>
            <a:endParaRPr sz="500"/>
          </a:p>
          <a:p>
            <a:pPr marL="0" lvl="0" indent="0" algn="l" rtl="0">
              <a:spcBef>
                <a:spcPts val="0"/>
              </a:spcBef>
              <a:spcAft>
                <a:spcPts val="0"/>
              </a:spcAft>
              <a:buNone/>
            </a:pPr>
            <a:endParaRPr sz="1400"/>
          </a:p>
          <a:p>
            <a:pPr marL="0" lvl="0" indent="0" algn="l" rtl="0">
              <a:spcBef>
                <a:spcPts val="420"/>
              </a:spcBef>
              <a:spcAft>
                <a:spcPts val="0"/>
              </a:spcAft>
              <a:buNone/>
            </a:pPr>
            <a:endParaRPr sz="1400"/>
          </a:p>
        </p:txBody>
      </p:sp>
      <p:sp>
        <p:nvSpPr>
          <p:cNvPr id="486" name="Google Shape;486;p48: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45</a:t>
            </a:fld>
            <a:endParaRPr sz="1200">
              <a:solidFill>
                <a:schemeClr val="dk1"/>
              </a:solidFill>
              <a:latin typeface="Arial"/>
              <a:ea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49: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92" name="Google Shape;492;p49: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endParaRPr/>
          </a:p>
          <a:p>
            <a:pPr marL="0" lvl="0" indent="0" algn="l" rtl="0">
              <a:spcBef>
                <a:spcPts val="420"/>
              </a:spcBef>
              <a:spcAft>
                <a:spcPts val="0"/>
              </a:spcAft>
              <a:buNone/>
            </a:pPr>
            <a:r>
              <a:rPr lang="en-US" sz="1400"/>
              <a:t>Again we have a lesson on our website at Click </a:t>
            </a:r>
            <a:r>
              <a:rPr lang="en-US" sz="1400" u="sng">
                <a:solidFill>
                  <a:schemeClr val="hlink"/>
                </a:solidFill>
                <a:hlinkClick r:id="rId3"/>
              </a:rPr>
              <a:t>https://civiced.rutgers.edu/nj-lessons</a:t>
            </a:r>
            <a:r>
              <a:rPr lang="en-US" sz="1400"/>
              <a:t> </a:t>
            </a:r>
            <a:endParaRPr sz="1400"/>
          </a:p>
          <a:p>
            <a:pPr marL="0" lvl="0" indent="0" algn="l" rtl="0">
              <a:spcBef>
                <a:spcPts val="420"/>
              </a:spcBef>
              <a:spcAft>
                <a:spcPts val="0"/>
              </a:spcAft>
              <a:buNone/>
            </a:pPr>
            <a:r>
              <a:rPr lang="en-US" sz="1400"/>
              <a:t>With an activity for your kids: </a:t>
            </a:r>
            <a:r>
              <a:rPr lang="en-US" sz="1400" b="1"/>
              <a:t>Can you identify NJ’s counties?</a:t>
            </a:r>
            <a:endParaRPr/>
          </a:p>
          <a:p>
            <a:pPr marL="285750" lvl="0" indent="-285750" algn="l" rtl="0">
              <a:spcBef>
                <a:spcPts val="0"/>
              </a:spcBef>
              <a:spcAft>
                <a:spcPts val="0"/>
              </a:spcAft>
              <a:buClr>
                <a:schemeClr val="dk1"/>
              </a:buClr>
              <a:buSzPts val="1400"/>
              <a:buFont typeface="Arial"/>
              <a:buChar char="•"/>
            </a:pPr>
            <a:r>
              <a:rPr lang="en-US" sz="1400"/>
              <a:t>Hand out a map of New Jersey with the county lines but no names</a:t>
            </a:r>
            <a:endParaRPr/>
          </a:p>
          <a:p>
            <a:pPr marL="290036" lvl="0" indent="-290036" algn="l" rtl="0">
              <a:spcBef>
                <a:spcPts val="0"/>
              </a:spcBef>
              <a:spcAft>
                <a:spcPts val="0"/>
              </a:spcAft>
              <a:buClr>
                <a:schemeClr val="dk1"/>
              </a:buClr>
              <a:buSzPts val="1400"/>
              <a:buFont typeface="Arial"/>
              <a:buChar char="•"/>
            </a:pPr>
            <a:r>
              <a:rPr lang="en-US" sz="1400"/>
              <a:t>Here’s the map.</a:t>
            </a:r>
            <a:endParaRPr/>
          </a:p>
          <a:p>
            <a:pPr marL="290036" lvl="0" indent="-290036" algn="l" rtl="0">
              <a:spcBef>
                <a:spcPts val="0"/>
              </a:spcBef>
              <a:spcAft>
                <a:spcPts val="0"/>
              </a:spcAft>
              <a:buClr>
                <a:schemeClr val="dk1"/>
              </a:buClr>
              <a:buSzPts val="1400"/>
              <a:buFont typeface="Arial"/>
              <a:buChar char="•"/>
            </a:pPr>
            <a:r>
              <a:rPr lang="en-US" sz="1400"/>
              <a:t>Hand out a list with the names of each county if you want to make it easier</a:t>
            </a:r>
            <a:endParaRPr/>
          </a:p>
          <a:p>
            <a:pPr marL="290036" lvl="0" indent="-290036" algn="l" rtl="0">
              <a:spcBef>
                <a:spcPts val="0"/>
              </a:spcBef>
              <a:spcAft>
                <a:spcPts val="0"/>
              </a:spcAft>
              <a:buClr>
                <a:schemeClr val="dk1"/>
              </a:buClr>
              <a:buSzPts val="1400"/>
              <a:buFont typeface="Arial"/>
              <a:buChar char="•"/>
            </a:pPr>
            <a:r>
              <a:rPr lang="en-US" sz="1400"/>
              <a:t>Have your students paste or otherwise match or write in the names of the counties in their appropriate locations on the map.</a:t>
            </a:r>
            <a:endParaRPr/>
          </a:p>
          <a:p>
            <a:pPr marL="0" lvl="0" indent="0" algn="l" rtl="0">
              <a:spcBef>
                <a:spcPts val="360"/>
              </a:spcBef>
              <a:spcAft>
                <a:spcPts val="0"/>
              </a:spcAft>
              <a:buNone/>
            </a:pPr>
            <a:endParaRPr/>
          </a:p>
        </p:txBody>
      </p:sp>
      <p:sp>
        <p:nvSpPr>
          <p:cNvPr id="493" name="Google Shape;493;p49: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50: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00" name="Google Shape;500;p50: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Share a completed state map with counties.</a:t>
            </a:r>
            <a:endParaRPr sz="1400" u="sng"/>
          </a:p>
          <a:p>
            <a:pPr marL="290036" lvl="0" indent="-213836" algn="l" rtl="0">
              <a:spcBef>
                <a:spcPts val="0"/>
              </a:spcBef>
              <a:spcAft>
                <a:spcPts val="0"/>
              </a:spcAft>
              <a:buClr>
                <a:schemeClr val="dk1"/>
              </a:buClr>
              <a:buSzPts val="1200"/>
              <a:buFont typeface="Arial"/>
              <a:buNone/>
            </a:pPr>
            <a:endParaRPr/>
          </a:p>
          <a:p>
            <a:pPr marL="0" lvl="0" indent="0" algn="l" rtl="0">
              <a:spcBef>
                <a:spcPts val="360"/>
              </a:spcBef>
              <a:spcAft>
                <a:spcPts val="0"/>
              </a:spcAft>
              <a:buNone/>
            </a:pPr>
            <a:endParaRPr/>
          </a:p>
        </p:txBody>
      </p:sp>
      <p:sp>
        <p:nvSpPr>
          <p:cNvPr id="501" name="Google Shape;501;p50: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3ce8912f8bb_3_0:notes"/>
          <p:cNvSpPr>
            <a:spLocks noGrp="1" noRot="1" noChangeAspect="1"/>
          </p:cNvSpPr>
          <p:nvPr>
            <p:ph type="sldImg" idx="2"/>
          </p:nvPr>
        </p:nvSpPr>
        <p:spPr>
          <a:xfrm>
            <a:off x="1209675" y="704850"/>
            <a:ext cx="4692600" cy="3519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3ce8912f8bb_3_0:notes"/>
          <p:cNvSpPr txBox="1">
            <a:spLocks noGrp="1"/>
          </p:cNvSpPr>
          <p:nvPr>
            <p:ph type="body" idx="1"/>
          </p:nvPr>
        </p:nvSpPr>
        <p:spPr>
          <a:xfrm>
            <a:off x="711200" y="4460875"/>
            <a:ext cx="5680200" cy="4224300"/>
          </a:xfrm>
          <a:prstGeom prst="rect">
            <a:avLst/>
          </a:prstGeom>
        </p:spPr>
        <p:txBody>
          <a:bodyPr spcFirstLastPara="1" wrap="square" lIns="94900" tIns="47450" rIns="94900" bIns="47450" anchor="t" anchorCtr="0">
            <a:noAutofit/>
          </a:bodyPr>
          <a:lstStyle/>
          <a:p>
            <a:pPr marL="0" lvl="0" indent="0" algn="l" rtl="0">
              <a:spcBef>
                <a:spcPts val="360"/>
              </a:spcBef>
              <a:spcAft>
                <a:spcPts val="0"/>
              </a:spcAft>
              <a:buNone/>
            </a:pPr>
            <a:endParaRPr/>
          </a:p>
        </p:txBody>
      </p:sp>
      <p:sp>
        <p:nvSpPr>
          <p:cNvPr id="510" name="Google Shape;510;g3ce8912f8bb_3_0:notes"/>
          <p:cNvSpPr txBox="1">
            <a:spLocks noGrp="1"/>
          </p:cNvSpPr>
          <p:nvPr>
            <p:ph type="sldNum" idx="12"/>
          </p:nvPr>
        </p:nvSpPr>
        <p:spPr>
          <a:xfrm>
            <a:off x="4022725" y="8916988"/>
            <a:ext cx="3078300" cy="469800"/>
          </a:xfrm>
          <a:prstGeom prst="rect">
            <a:avLst/>
          </a:prstGeom>
        </p:spPr>
        <p:txBody>
          <a:bodyPr spcFirstLastPara="1" wrap="square" lIns="94900" tIns="47450" rIns="94900" bIns="4745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51: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16" name="Google Shape;516;p51:notes"/>
          <p:cNvSpPr txBox="1">
            <a:spLocks noGrp="1"/>
          </p:cNvSpPr>
          <p:nvPr>
            <p:ph type="body" idx="1"/>
          </p:nvPr>
        </p:nvSpPr>
        <p:spPr>
          <a:xfrm>
            <a:off x="350838" y="4533900"/>
            <a:ext cx="6324600" cy="438308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How about NJ’s really local government—the municipalities? New Jersey has 564 municipalities—a lot for a small state. There had been over 600—the state has been encouraging regionalizing towns and school districts</a:t>
            </a:r>
            <a:r>
              <a:rPr lang="en-US" sz="1500"/>
              <a:t>.</a:t>
            </a:r>
            <a:endParaRPr/>
          </a:p>
          <a:p>
            <a:pPr marL="0" lvl="0" indent="0" algn="l" rtl="0">
              <a:spcBef>
                <a:spcPts val="0"/>
              </a:spcBef>
              <a:spcAft>
                <a:spcPts val="0"/>
              </a:spcAft>
              <a:buNone/>
            </a:pPr>
            <a:endParaRPr sz="800"/>
          </a:p>
          <a:p>
            <a:pPr marL="0" lvl="0" indent="0" algn="l" rtl="0">
              <a:spcBef>
                <a:spcPts val="0"/>
              </a:spcBef>
              <a:spcAft>
                <a:spcPts val="0"/>
              </a:spcAft>
              <a:buNone/>
            </a:pPr>
            <a:r>
              <a:rPr lang="en-US" sz="1400">
                <a:solidFill>
                  <a:srgbClr val="202122"/>
                </a:solidFill>
              </a:rPr>
              <a:t>Traditional forms of local government developed over centuries include:  </a:t>
            </a:r>
            <a:endParaRPr/>
          </a:p>
          <a:p>
            <a:pPr marL="754063" lvl="1" indent="-288925" algn="l" rtl="0">
              <a:spcBef>
                <a:spcPts val="0"/>
              </a:spcBef>
              <a:spcAft>
                <a:spcPts val="0"/>
              </a:spcAft>
              <a:buClr>
                <a:srgbClr val="202122"/>
              </a:buClr>
              <a:buSzPts val="1400"/>
              <a:buFont typeface="Arial"/>
              <a:buChar char="•"/>
            </a:pPr>
            <a:r>
              <a:rPr lang="en-US" sz="1400">
                <a:solidFill>
                  <a:srgbClr val="202122"/>
                </a:solidFill>
              </a:rPr>
              <a:t>Borough (mayor and council elected at large)</a:t>
            </a:r>
            <a:endParaRPr/>
          </a:p>
          <a:p>
            <a:pPr marL="754063" lvl="1" indent="-288925" algn="l" rtl="0">
              <a:spcBef>
                <a:spcPts val="0"/>
              </a:spcBef>
              <a:spcAft>
                <a:spcPts val="0"/>
              </a:spcAft>
              <a:buClr>
                <a:srgbClr val="202122"/>
              </a:buClr>
              <a:buSzPts val="1400"/>
              <a:buFont typeface="Arial"/>
              <a:buChar char="•"/>
            </a:pPr>
            <a:r>
              <a:rPr lang="en-US" sz="1400">
                <a:solidFill>
                  <a:srgbClr val="202122"/>
                </a:solidFill>
              </a:rPr>
              <a:t>City (strong mayor)</a:t>
            </a:r>
            <a:endParaRPr/>
          </a:p>
          <a:p>
            <a:pPr marL="754063" lvl="1" indent="-288925" algn="l" rtl="0">
              <a:spcBef>
                <a:spcPts val="0"/>
              </a:spcBef>
              <a:spcAft>
                <a:spcPts val="0"/>
              </a:spcAft>
              <a:buClr>
                <a:srgbClr val="202122"/>
              </a:buClr>
              <a:buSzPts val="1400"/>
              <a:buFont typeface="Arial"/>
              <a:buChar char="•"/>
            </a:pPr>
            <a:r>
              <a:rPr lang="en-US" sz="1400">
                <a:solidFill>
                  <a:srgbClr val="202122"/>
                </a:solidFill>
              </a:rPr>
              <a:t>Township (mayor (weak) selected by the committee each year)</a:t>
            </a:r>
            <a:endParaRPr/>
          </a:p>
          <a:p>
            <a:pPr marL="754063" lvl="1" indent="-288925" algn="l" rtl="0">
              <a:spcBef>
                <a:spcPts val="0"/>
              </a:spcBef>
              <a:spcAft>
                <a:spcPts val="0"/>
              </a:spcAft>
              <a:buClr>
                <a:srgbClr val="202122"/>
              </a:buClr>
              <a:buSzPts val="1400"/>
              <a:buFont typeface="Arial"/>
              <a:buChar char="•"/>
            </a:pPr>
            <a:r>
              <a:rPr lang="en-US" sz="1400">
                <a:solidFill>
                  <a:srgbClr val="202122"/>
                </a:solidFill>
              </a:rPr>
              <a:t>Town (mayor elected at large, council by wards) </a:t>
            </a:r>
            <a:endParaRPr/>
          </a:p>
          <a:p>
            <a:pPr marL="754063" lvl="1" indent="-288925" algn="l" rtl="0">
              <a:spcBef>
                <a:spcPts val="0"/>
              </a:spcBef>
              <a:spcAft>
                <a:spcPts val="0"/>
              </a:spcAft>
              <a:buClr>
                <a:srgbClr val="202122"/>
              </a:buClr>
              <a:buSzPts val="1400"/>
              <a:buFont typeface="Arial"/>
              <a:buChar char="•"/>
            </a:pPr>
            <a:r>
              <a:rPr lang="en-US" sz="1400">
                <a:solidFill>
                  <a:srgbClr val="202122"/>
                </a:solidFill>
              </a:rPr>
              <a:t>Village  (weak mayor, strong council--village form of local government was ended by legislation in 1989—now township but can still say “Village of…”)</a:t>
            </a:r>
            <a:endParaRPr/>
          </a:p>
          <a:p>
            <a:pPr marL="0" lvl="0" indent="0" algn="l" rtl="0">
              <a:spcBef>
                <a:spcPts val="0"/>
              </a:spcBef>
              <a:spcAft>
                <a:spcPts val="0"/>
              </a:spcAft>
              <a:buNone/>
            </a:pPr>
            <a:endParaRPr sz="800">
              <a:solidFill>
                <a:srgbClr val="202122"/>
              </a:solidFill>
            </a:endParaRPr>
          </a:p>
          <a:p>
            <a:pPr marL="0" lvl="0" indent="0" algn="l" rtl="0">
              <a:spcBef>
                <a:spcPts val="0"/>
              </a:spcBef>
              <a:spcAft>
                <a:spcPts val="0"/>
              </a:spcAft>
              <a:buNone/>
            </a:pPr>
            <a:r>
              <a:rPr lang="en-US" sz="1400" u="sng"/>
              <a:t>Do you know what form of government your town has?  Have your student find out!</a:t>
            </a:r>
            <a:endParaRPr/>
          </a:p>
          <a:p>
            <a:pPr marL="0" lvl="0" indent="0" algn="l" rtl="0">
              <a:spcBef>
                <a:spcPts val="0"/>
              </a:spcBef>
              <a:spcAft>
                <a:spcPts val="0"/>
              </a:spcAft>
              <a:buNone/>
            </a:pPr>
            <a:endParaRPr sz="500"/>
          </a:p>
          <a:p>
            <a:pPr marL="0" lvl="0" indent="0" algn="l" rtl="0">
              <a:spcBef>
                <a:spcPts val="0"/>
              </a:spcBef>
              <a:spcAft>
                <a:spcPts val="0"/>
              </a:spcAft>
              <a:buNone/>
            </a:pPr>
            <a:endParaRPr sz="600"/>
          </a:p>
          <a:p>
            <a:pPr marL="0" lvl="0" indent="0" algn="l" rtl="0">
              <a:spcBef>
                <a:spcPts val="0"/>
              </a:spcBef>
              <a:spcAft>
                <a:spcPts val="0"/>
              </a:spcAft>
              <a:buNone/>
            </a:pPr>
            <a:r>
              <a:rPr lang="en-US" sz="1400" b="1"/>
              <a:t>Most importantly: WHY LEARN ABOUT LOCAL GOVERNMENT?</a:t>
            </a:r>
            <a:r>
              <a:rPr lang="en-US" sz="1400"/>
              <a:t> Because it probably has the most influence over our lives.  And we have the most control over our local government and school boards because it is run by our neighbors, ourselves. New Jersey is a very local control state.  </a:t>
            </a:r>
            <a:endParaRPr/>
          </a:p>
        </p:txBody>
      </p:sp>
      <p:sp>
        <p:nvSpPr>
          <p:cNvPr id="517" name="Google Shape;517;p51: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49</a:t>
            </a:fld>
            <a:endParaRPr sz="1200">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0" name="Google Shape;120;p4:notes"/>
          <p:cNvSpPr txBox="1">
            <a:spLocks noGrp="1"/>
          </p:cNvSpPr>
          <p:nvPr>
            <p:ph type="body" idx="1"/>
          </p:nvPr>
        </p:nvSpPr>
        <p:spPr>
          <a:xfrm>
            <a:off x="579436" y="4460875"/>
            <a:ext cx="6019801" cy="4652963"/>
          </a:xfrm>
          <a:prstGeom prst="rect">
            <a:avLst/>
          </a:prstGeom>
          <a:noFill/>
          <a:ln>
            <a:noFill/>
          </a:ln>
        </p:spPr>
        <p:txBody>
          <a:bodyPr spcFirstLastPara="1" wrap="square" lIns="94900" tIns="47450" rIns="94900" bIns="47450" anchor="t" anchorCtr="0">
            <a:noAutofit/>
          </a:bodyPr>
          <a:lstStyle/>
          <a:p>
            <a:pPr marL="0" lvl="0" indent="0" algn="l" rtl="0">
              <a:spcBef>
                <a:spcPts val="360"/>
              </a:spcBef>
              <a:spcAft>
                <a:spcPts val="0"/>
              </a:spcAft>
              <a:buNone/>
            </a:pPr>
            <a:endParaRPr/>
          </a:p>
        </p:txBody>
      </p:sp>
      <p:sp>
        <p:nvSpPr>
          <p:cNvPr id="121" name="Google Shape;121;p4: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5</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52: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23" name="Google Shape;523;p52:notes"/>
          <p:cNvSpPr txBox="1">
            <a:spLocks noGrp="1"/>
          </p:cNvSpPr>
          <p:nvPr>
            <p:ph type="body" idx="1"/>
          </p:nvPr>
        </p:nvSpPr>
        <p:spPr>
          <a:xfrm>
            <a:off x="427036" y="4503103"/>
            <a:ext cx="6477001" cy="4534534"/>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We don’t think of our local school boards as “government”. But they are!</a:t>
            </a:r>
            <a:endParaRPr/>
          </a:p>
          <a:p>
            <a:pPr marL="290036" lvl="0" indent="-290036" algn="l" rtl="0">
              <a:spcBef>
                <a:spcPts val="0"/>
              </a:spcBef>
              <a:spcAft>
                <a:spcPts val="0"/>
              </a:spcAft>
              <a:buClr>
                <a:schemeClr val="dk1"/>
              </a:buClr>
              <a:buSzPts val="1400"/>
              <a:buFont typeface="Arial"/>
              <a:buChar char="•"/>
            </a:pPr>
            <a:r>
              <a:rPr lang="en-US" sz="1400"/>
              <a:t>The role of the school board is to </a:t>
            </a:r>
            <a:r>
              <a:rPr lang="en-US" sz="1400" u="sng"/>
              <a:t>set policies </a:t>
            </a:r>
            <a:r>
              <a:rPr lang="en-US" sz="1400"/>
              <a:t>for the district—it is essentially the “legislative branch”</a:t>
            </a:r>
            <a:endParaRPr/>
          </a:p>
          <a:p>
            <a:pPr marL="290036" lvl="0" indent="-290036" algn="l" rtl="0">
              <a:spcBef>
                <a:spcPts val="0"/>
              </a:spcBef>
              <a:spcAft>
                <a:spcPts val="0"/>
              </a:spcAft>
              <a:buClr>
                <a:schemeClr val="dk1"/>
              </a:buClr>
              <a:buSzPts val="1400"/>
              <a:buFont typeface="Arial"/>
              <a:buChar char="•"/>
            </a:pPr>
            <a:r>
              <a:rPr lang="en-US" sz="1400"/>
              <a:t>Unlike many other states where educational policy (start and end dates for the school year, school curriculum, etc.) is almost totally set by the state, there is a great deal of local control by local school boards in NJ.</a:t>
            </a:r>
            <a:endParaRPr/>
          </a:p>
          <a:p>
            <a:pPr marL="290036" lvl="0" indent="-290036" algn="l" rtl="0">
              <a:spcBef>
                <a:spcPts val="0"/>
              </a:spcBef>
              <a:spcAft>
                <a:spcPts val="0"/>
              </a:spcAft>
              <a:buClr>
                <a:schemeClr val="dk1"/>
              </a:buClr>
              <a:buSzPts val="1400"/>
              <a:buFont typeface="Arial"/>
              <a:buChar char="•"/>
            </a:pPr>
            <a:r>
              <a:rPr lang="en-US" sz="1400"/>
              <a:t>Local Boards of Education include members of the community who are elected by their neighbors.</a:t>
            </a:r>
            <a:endParaRPr/>
          </a:p>
          <a:p>
            <a:pPr marL="0" lvl="0" indent="0" algn="l" rtl="0">
              <a:spcBef>
                <a:spcPts val="0"/>
              </a:spcBef>
              <a:spcAft>
                <a:spcPts val="0"/>
              </a:spcAft>
              <a:buNone/>
            </a:pPr>
            <a:endParaRPr sz="600"/>
          </a:p>
          <a:p>
            <a:pPr marL="0" lvl="0" indent="0" algn="l" rtl="0">
              <a:spcBef>
                <a:spcPts val="0"/>
              </a:spcBef>
              <a:spcAft>
                <a:spcPts val="0"/>
              </a:spcAft>
              <a:buNone/>
            </a:pPr>
            <a:r>
              <a:rPr lang="en-US" sz="1400"/>
              <a:t>School Superintendents are the executive branch and carry out the polices set by the board. Challenges to school district policies are brought to Superior Court.</a:t>
            </a:r>
            <a:endParaRPr/>
          </a:p>
          <a:p>
            <a:pPr marL="0" lvl="0" indent="0" algn="l" rtl="0">
              <a:spcBef>
                <a:spcPts val="0"/>
              </a:spcBef>
              <a:spcAft>
                <a:spcPts val="0"/>
              </a:spcAft>
              <a:buNone/>
            </a:pPr>
            <a:endParaRPr sz="600"/>
          </a:p>
          <a:p>
            <a:pPr marL="0" lvl="0" indent="0" algn="l" rtl="0">
              <a:spcBef>
                <a:spcPts val="0"/>
              </a:spcBef>
              <a:spcAft>
                <a:spcPts val="0"/>
              </a:spcAft>
              <a:buNone/>
            </a:pPr>
            <a:r>
              <a:rPr lang="en-US" sz="1400"/>
              <a:t>Maybe: Being a member of a school board is often seen as thankless—and I will admit that it has certainly become more difficult lately. I served as a member of my local school board for almost a decade, half the time as president, and I found it to be quite rewarding.  If you are interested in helping to provide the best public education possible for your children as well as all of the other children in your community, it provides a rare opportunity. Yes, you argue with a lot of people. But can also do so much good. </a:t>
            </a:r>
            <a:endParaRPr/>
          </a:p>
          <a:p>
            <a:pPr marL="0" lvl="0" indent="0" algn="l" rtl="0">
              <a:spcBef>
                <a:spcPts val="420"/>
              </a:spcBef>
              <a:spcAft>
                <a:spcPts val="0"/>
              </a:spcAft>
              <a:buNone/>
            </a:pPr>
            <a:endParaRPr sz="1400"/>
          </a:p>
          <a:p>
            <a:pPr marL="0" lvl="0" indent="0" algn="l" rtl="0">
              <a:spcBef>
                <a:spcPts val="120"/>
              </a:spcBef>
              <a:spcAft>
                <a:spcPts val="0"/>
              </a:spcAft>
              <a:buNone/>
            </a:pPr>
            <a:endParaRPr sz="400"/>
          </a:p>
        </p:txBody>
      </p:sp>
      <p:sp>
        <p:nvSpPr>
          <p:cNvPr id="524" name="Google Shape;524;p52: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50</a:t>
            </a:fld>
            <a:endParaRPr sz="1200">
              <a:solidFill>
                <a:schemeClr val="dk1"/>
              </a:solidFill>
              <a:latin typeface="Arial"/>
              <a:ea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53: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30" name="Google Shape;530;p53:notes"/>
          <p:cNvSpPr txBox="1">
            <a:spLocks noGrp="1"/>
          </p:cNvSpPr>
          <p:nvPr>
            <p:ph type="body" idx="1"/>
          </p:nvPr>
        </p:nvSpPr>
        <p:spPr>
          <a:xfrm>
            <a:off x="539750" y="4462463"/>
            <a:ext cx="5867400" cy="445611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Remember the phrase in the Preamble to the Constitution: “To secure the blessings of liberty”? How does the Constitution try to do this. How does the Constitution try to protect our basic rights?</a:t>
            </a:r>
            <a:endParaRPr/>
          </a:p>
          <a:p>
            <a:pPr marL="0" lvl="0" indent="0" algn="l" rtl="0">
              <a:spcBef>
                <a:spcPts val="0"/>
              </a:spcBef>
              <a:spcAft>
                <a:spcPts val="0"/>
              </a:spcAft>
              <a:buNone/>
            </a:pPr>
            <a:endParaRPr sz="600"/>
          </a:p>
          <a:p>
            <a:pPr marL="0" lvl="0" indent="0" algn="l" rtl="0">
              <a:spcBef>
                <a:spcPts val="0"/>
              </a:spcBef>
              <a:spcAft>
                <a:spcPts val="0"/>
              </a:spcAft>
              <a:buNone/>
            </a:pPr>
            <a:r>
              <a:rPr lang="en-US" sz="1400"/>
              <a:t>How does the Constitution protect:</a:t>
            </a:r>
            <a:endParaRPr/>
          </a:p>
          <a:p>
            <a:pPr marL="285750" lvl="0" indent="-285750" algn="l" rtl="0">
              <a:spcBef>
                <a:spcPts val="0"/>
              </a:spcBef>
              <a:spcAft>
                <a:spcPts val="0"/>
              </a:spcAft>
              <a:buClr>
                <a:schemeClr val="dk1"/>
              </a:buClr>
              <a:buSzPts val="1400"/>
              <a:buFont typeface="Arial"/>
              <a:buChar char="•"/>
            </a:pPr>
            <a:r>
              <a:rPr lang="en-US" sz="1400"/>
              <a:t>Freedom of expression </a:t>
            </a:r>
            <a:endParaRPr/>
          </a:p>
          <a:p>
            <a:pPr marL="285750" lvl="0" indent="-285750" algn="l" rtl="0">
              <a:spcBef>
                <a:spcPts val="0"/>
              </a:spcBef>
              <a:spcAft>
                <a:spcPts val="0"/>
              </a:spcAft>
              <a:buClr>
                <a:schemeClr val="dk1"/>
              </a:buClr>
              <a:buSzPts val="1400"/>
              <a:buFont typeface="Arial"/>
              <a:buChar char="•"/>
            </a:pPr>
            <a:r>
              <a:rPr lang="en-US" sz="1400"/>
              <a:t>Freedom of religion</a:t>
            </a:r>
            <a:endParaRPr/>
          </a:p>
          <a:p>
            <a:pPr marL="285750" lvl="0" indent="-285750" algn="l" rtl="0">
              <a:spcBef>
                <a:spcPts val="0"/>
              </a:spcBef>
              <a:spcAft>
                <a:spcPts val="0"/>
              </a:spcAft>
              <a:buClr>
                <a:schemeClr val="dk1"/>
              </a:buClr>
              <a:buSzPts val="1400"/>
              <a:buFont typeface="Arial"/>
              <a:buChar char="•"/>
            </a:pPr>
            <a:r>
              <a:rPr lang="en-US" sz="1400"/>
              <a:t>Equal protection of the laws</a:t>
            </a:r>
            <a:endParaRPr/>
          </a:p>
          <a:p>
            <a:pPr marL="285750" lvl="0" indent="-285750" algn="l" rtl="0">
              <a:spcBef>
                <a:spcPts val="0"/>
              </a:spcBef>
              <a:spcAft>
                <a:spcPts val="0"/>
              </a:spcAft>
              <a:buClr>
                <a:schemeClr val="dk1"/>
              </a:buClr>
              <a:buSzPts val="1400"/>
              <a:buFont typeface="Arial"/>
              <a:buChar char="•"/>
            </a:pPr>
            <a:r>
              <a:rPr lang="en-US" sz="1400"/>
              <a:t>Due process</a:t>
            </a:r>
            <a:endParaRPr/>
          </a:p>
          <a:p>
            <a:pPr marL="285750" lvl="0" indent="-285750" algn="l" rtl="0">
              <a:spcBef>
                <a:spcPts val="0"/>
              </a:spcBef>
              <a:spcAft>
                <a:spcPts val="0"/>
              </a:spcAft>
              <a:buClr>
                <a:schemeClr val="dk1"/>
              </a:buClr>
              <a:buSzPts val="1400"/>
              <a:buFont typeface="Arial"/>
              <a:buChar char="•"/>
            </a:pPr>
            <a:r>
              <a:rPr lang="en-US" sz="1400"/>
              <a:t>The right to vote</a:t>
            </a:r>
            <a:endParaRPr/>
          </a:p>
          <a:p>
            <a:pPr marL="285750" lvl="0" indent="-247650" algn="l" rtl="0">
              <a:spcBef>
                <a:spcPts val="0"/>
              </a:spcBef>
              <a:spcAft>
                <a:spcPts val="0"/>
              </a:spcAft>
              <a:buClr>
                <a:schemeClr val="dk1"/>
              </a:buClr>
              <a:buSzPts val="600"/>
              <a:buFont typeface="Arial"/>
              <a:buNone/>
            </a:pPr>
            <a:endParaRPr sz="600"/>
          </a:p>
          <a:p>
            <a:pPr marL="0" lvl="0" indent="0" algn="l" rtl="0">
              <a:spcBef>
                <a:spcPts val="0"/>
              </a:spcBef>
              <a:spcAft>
                <a:spcPts val="0"/>
              </a:spcAft>
              <a:buNone/>
            </a:pPr>
            <a:r>
              <a:rPr lang="en-US" sz="1400"/>
              <a:t>The We the People text includes activities helping students to understand how the Constitution—esp. the Bill of Rights– protects our rights.  Let’s look at free expression, due process and the right to vote.</a:t>
            </a:r>
            <a:endParaRPr sz="1400" i="1"/>
          </a:p>
          <a:p>
            <a:pPr marL="0" lvl="0" indent="0" algn="l" rtl="0">
              <a:spcBef>
                <a:spcPts val="240"/>
              </a:spcBef>
              <a:spcAft>
                <a:spcPts val="0"/>
              </a:spcAft>
              <a:buNone/>
            </a:pPr>
            <a:endParaRPr sz="800" i="1"/>
          </a:p>
        </p:txBody>
      </p:sp>
      <p:sp>
        <p:nvSpPr>
          <p:cNvPr id="531" name="Google Shape;531;p53: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51</a:t>
            </a:fld>
            <a:endParaRPr sz="1200">
              <a:solidFill>
                <a:schemeClr val="dk1"/>
              </a:solidFill>
              <a:latin typeface="Arial"/>
              <a:ea typeface="Arial"/>
              <a:cs typeface="Arial"/>
              <a:sym typeface="Aria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54: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38" name="Google Shape;538;p54: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420"/>
              </a:spcBef>
              <a:spcAft>
                <a:spcPts val="0"/>
              </a:spcAft>
              <a:buNone/>
            </a:pPr>
            <a:r>
              <a:rPr lang="en-US" sz="1400"/>
              <a:t>The First Amendment prohibits Congress (meaning the federal government, which has been expanded by the 14</a:t>
            </a:r>
            <a:r>
              <a:rPr lang="en-US" sz="1400" baseline="30000"/>
              <a:t>th</a:t>
            </a:r>
            <a:r>
              <a:rPr lang="en-US" sz="1400"/>
              <a:t> Amendment to also include state and local government) from passing a law, for example, “abridging the freedom of speech, or of the press, or the right of the people peaceably to assemble and to petition the government”.  </a:t>
            </a:r>
            <a:endParaRPr/>
          </a:p>
          <a:p>
            <a:pPr marL="0" lvl="0" indent="0" algn="l" rtl="0">
              <a:spcBef>
                <a:spcPts val="240"/>
              </a:spcBef>
              <a:spcAft>
                <a:spcPts val="0"/>
              </a:spcAft>
              <a:buNone/>
            </a:pPr>
            <a:endParaRPr sz="800"/>
          </a:p>
          <a:p>
            <a:pPr marL="0" lvl="0" indent="0" algn="l" rtl="0">
              <a:spcBef>
                <a:spcPts val="420"/>
              </a:spcBef>
              <a:spcAft>
                <a:spcPts val="0"/>
              </a:spcAft>
              <a:buNone/>
            </a:pPr>
            <a:r>
              <a:rPr lang="en-US" sz="1400"/>
              <a:t>What does this mean? How is this a right?</a:t>
            </a:r>
            <a:endParaRPr/>
          </a:p>
          <a:p>
            <a:pPr marL="0" lvl="0" indent="0" algn="l" rtl="0">
              <a:spcBef>
                <a:spcPts val="240"/>
              </a:spcBef>
              <a:spcAft>
                <a:spcPts val="0"/>
              </a:spcAft>
              <a:buNone/>
            </a:pPr>
            <a:endParaRPr sz="800"/>
          </a:p>
          <a:p>
            <a:pPr marL="0" lvl="0" indent="0" algn="l" rtl="0">
              <a:spcBef>
                <a:spcPts val="420"/>
              </a:spcBef>
              <a:spcAft>
                <a:spcPts val="0"/>
              </a:spcAft>
              <a:buNone/>
            </a:pPr>
            <a:r>
              <a:rPr lang="en-US" sz="1400"/>
              <a:t>By limiting the government from interfering with our speech or press, e.g. prohibiting censoring. Assembly and petition are directly stated as rights.</a:t>
            </a:r>
            <a:endParaRPr/>
          </a:p>
          <a:p>
            <a:pPr marL="0" lvl="0" indent="0" algn="l" rtl="0">
              <a:spcBef>
                <a:spcPts val="360"/>
              </a:spcBef>
              <a:spcAft>
                <a:spcPts val="0"/>
              </a:spcAft>
              <a:buNone/>
            </a:pPr>
            <a:endParaRPr/>
          </a:p>
        </p:txBody>
      </p:sp>
      <p:sp>
        <p:nvSpPr>
          <p:cNvPr id="539" name="Google Shape;539;p54: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52</a:t>
            </a:fld>
            <a:endParaRPr sz="1200">
              <a:solidFill>
                <a:schemeClr val="dk1"/>
              </a:solidFill>
              <a:latin typeface="Arial"/>
              <a:ea typeface="Arial"/>
              <a:cs typeface="Arial"/>
              <a:sym typeface="Aria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55: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46" name="Google Shape;546;p55:notes"/>
          <p:cNvSpPr txBox="1">
            <a:spLocks noGrp="1"/>
          </p:cNvSpPr>
          <p:nvPr>
            <p:ph type="body" idx="1"/>
          </p:nvPr>
        </p:nvSpPr>
        <p:spPr>
          <a:xfrm>
            <a:off x="711200" y="4460875"/>
            <a:ext cx="585152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Ask your students: Why is freedom of expression so important? What are the benefits of freedom of expressiom</a:t>
            </a:r>
            <a:endParaRPr/>
          </a:p>
          <a:p>
            <a:pPr marL="0" lvl="0" indent="0" algn="l" rtl="0">
              <a:spcBef>
                <a:spcPts val="420"/>
              </a:spcBef>
              <a:spcAft>
                <a:spcPts val="0"/>
              </a:spcAft>
              <a:buNone/>
            </a:pPr>
            <a:r>
              <a:rPr lang="en-US" sz="1400"/>
              <a:t>The ability of individuals, and the press, to be able to express their views, and petition the government for change, contributes to:</a:t>
            </a:r>
            <a:endParaRPr/>
          </a:p>
          <a:p>
            <a:pPr marL="0" lvl="0" indent="0" algn="l" rtl="0">
              <a:spcBef>
                <a:spcPts val="180"/>
              </a:spcBef>
              <a:spcAft>
                <a:spcPts val="0"/>
              </a:spcAft>
              <a:buNone/>
            </a:pPr>
            <a:endParaRPr sz="600"/>
          </a:p>
          <a:p>
            <a:pPr marL="291658" lvl="0" indent="-291658" algn="l" rtl="0">
              <a:spcBef>
                <a:spcPts val="420"/>
              </a:spcBef>
              <a:spcAft>
                <a:spcPts val="0"/>
              </a:spcAft>
              <a:buClr>
                <a:schemeClr val="dk1"/>
              </a:buClr>
              <a:buSzPts val="1400"/>
              <a:buFont typeface="Arial"/>
              <a:buChar char="•"/>
            </a:pPr>
            <a:r>
              <a:rPr lang="en-US" sz="1400"/>
              <a:t>Individual development and human dignity</a:t>
            </a:r>
            <a:endParaRPr/>
          </a:p>
          <a:p>
            <a:pPr marL="291658" lvl="0" indent="-266258" algn="l" rtl="0">
              <a:spcBef>
                <a:spcPts val="120"/>
              </a:spcBef>
              <a:spcAft>
                <a:spcPts val="0"/>
              </a:spcAft>
              <a:buClr>
                <a:schemeClr val="dk1"/>
              </a:buClr>
              <a:buSzPts val="400"/>
              <a:buFont typeface="Arial"/>
              <a:buNone/>
            </a:pPr>
            <a:endParaRPr sz="400"/>
          </a:p>
          <a:p>
            <a:pPr marL="291658" lvl="0" indent="-291658" algn="l" rtl="0">
              <a:spcBef>
                <a:spcPts val="420"/>
              </a:spcBef>
              <a:spcAft>
                <a:spcPts val="0"/>
              </a:spcAft>
              <a:buClr>
                <a:schemeClr val="dk1"/>
              </a:buClr>
              <a:buSzPts val="1400"/>
              <a:buFont typeface="Arial"/>
              <a:buChar char="•"/>
            </a:pPr>
            <a:r>
              <a:rPr lang="en-US" sz="1400"/>
              <a:t>The advancement of knowledge—by promoting a marketplace of ideas for politics as well as for the improvement of society</a:t>
            </a:r>
            <a:endParaRPr/>
          </a:p>
          <a:p>
            <a:pPr marL="291658" lvl="0" indent="-266258" algn="l" rtl="0">
              <a:spcBef>
                <a:spcPts val="120"/>
              </a:spcBef>
              <a:spcAft>
                <a:spcPts val="0"/>
              </a:spcAft>
              <a:buClr>
                <a:schemeClr val="dk1"/>
              </a:buClr>
              <a:buSzPts val="400"/>
              <a:buFont typeface="Arial"/>
              <a:buNone/>
            </a:pPr>
            <a:endParaRPr sz="400"/>
          </a:p>
          <a:p>
            <a:pPr marL="291658" lvl="0" indent="-291658" algn="l" rtl="0">
              <a:spcBef>
                <a:spcPts val="420"/>
              </a:spcBef>
              <a:spcAft>
                <a:spcPts val="0"/>
              </a:spcAft>
              <a:buClr>
                <a:schemeClr val="dk1"/>
              </a:buClr>
              <a:buSzPts val="1400"/>
              <a:buFont typeface="Arial"/>
              <a:buChar char="•"/>
            </a:pPr>
            <a:r>
              <a:rPr lang="en-US" sz="1400"/>
              <a:t>The maintenance of representative democracy—through robust discussions and elections</a:t>
            </a:r>
            <a:endParaRPr/>
          </a:p>
          <a:p>
            <a:pPr marL="291658" lvl="0" indent="-266258" algn="l" rtl="0">
              <a:spcBef>
                <a:spcPts val="120"/>
              </a:spcBef>
              <a:spcAft>
                <a:spcPts val="0"/>
              </a:spcAft>
              <a:buClr>
                <a:schemeClr val="dk1"/>
              </a:buClr>
              <a:buSzPts val="400"/>
              <a:buFont typeface="Arial"/>
              <a:buNone/>
            </a:pPr>
            <a:endParaRPr sz="400"/>
          </a:p>
          <a:p>
            <a:pPr marL="291658" lvl="0" indent="-291658" algn="l" rtl="0">
              <a:spcBef>
                <a:spcPts val="420"/>
              </a:spcBef>
              <a:spcAft>
                <a:spcPts val="0"/>
              </a:spcAft>
              <a:buClr>
                <a:schemeClr val="dk1"/>
              </a:buClr>
              <a:buSzPts val="1400"/>
              <a:buFont typeface="Arial"/>
              <a:buChar char="•"/>
            </a:pPr>
            <a:r>
              <a:rPr lang="en-US" sz="1400"/>
              <a:t>And Peaceful social change, which is critical to a democratic society.</a:t>
            </a:r>
            <a:endParaRPr/>
          </a:p>
          <a:p>
            <a:pPr marL="291658" lvl="0" indent="-202758" algn="l" rtl="0">
              <a:spcBef>
                <a:spcPts val="420"/>
              </a:spcBef>
              <a:spcAft>
                <a:spcPts val="0"/>
              </a:spcAft>
              <a:buClr>
                <a:schemeClr val="dk1"/>
              </a:buClr>
              <a:buSzPts val="1400"/>
              <a:buFont typeface="Arial"/>
              <a:buNone/>
            </a:pPr>
            <a:endParaRPr sz="1400"/>
          </a:p>
          <a:p>
            <a:pPr marL="291658" lvl="0" indent="-202758" algn="l" rtl="0">
              <a:spcBef>
                <a:spcPts val="420"/>
              </a:spcBef>
              <a:spcAft>
                <a:spcPts val="0"/>
              </a:spcAft>
              <a:buClr>
                <a:schemeClr val="dk1"/>
              </a:buClr>
              <a:buSzPts val="1400"/>
              <a:buFont typeface="Arial"/>
              <a:buNone/>
            </a:pPr>
            <a:endParaRPr sz="1400"/>
          </a:p>
          <a:p>
            <a:pPr marL="0" lvl="0" indent="0" algn="l" rtl="0">
              <a:spcBef>
                <a:spcPts val="360"/>
              </a:spcBef>
              <a:spcAft>
                <a:spcPts val="0"/>
              </a:spcAft>
              <a:buNone/>
            </a:pPr>
            <a:endParaRPr/>
          </a:p>
          <a:p>
            <a:pPr marL="0" lvl="0" indent="0" algn="l" rtl="0">
              <a:spcBef>
                <a:spcPts val="360"/>
              </a:spcBef>
              <a:spcAft>
                <a:spcPts val="0"/>
              </a:spcAft>
              <a:buNone/>
            </a:pPr>
            <a:endParaRPr/>
          </a:p>
          <a:p>
            <a:pPr marL="0" lvl="0" indent="0" algn="l" rtl="0">
              <a:spcBef>
                <a:spcPts val="360"/>
              </a:spcBef>
              <a:spcAft>
                <a:spcPts val="0"/>
              </a:spcAft>
              <a:buNone/>
            </a:pPr>
            <a:endParaRPr/>
          </a:p>
        </p:txBody>
      </p:sp>
      <p:sp>
        <p:nvSpPr>
          <p:cNvPr id="547" name="Google Shape;547;p55: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53</a:t>
            </a:fld>
            <a:endParaRPr sz="1200">
              <a:solidFill>
                <a:schemeClr val="dk1"/>
              </a:solidFill>
              <a:latin typeface="Arial"/>
              <a:ea typeface="Arial"/>
              <a:cs typeface="Arial"/>
              <a:sym typeface="Aria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56: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55" name="Google Shape;555;p56:notes"/>
          <p:cNvSpPr txBox="1">
            <a:spLocks noGrp="1"/>
          </p:cNvSpPr>
          <p:nvPr>
            <p:ph type="body" idx="1"/>
          </p:nvPr>
        </p:nvSpPr>
        <p:spPr>
          <a:xfrm>
            <a:off x="236538" y="4460875"/>
            <a:ext cx="6743699" cy="4697413"/>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Here are some thought questions: Should any of the following expressive activities be limited?</a:t>
            </a:r>
            <a:endParaRPr/>
          </a:p>
          <a:p>
            <a:pPr marL="0" lvl="0" indent="0" algn="l" rtl="0">
              <a:spcBef>
                <a:spcPts val="240"/>
              </a:spcBef>
              <a:spcAft>
                <a:spcPts val="0"/>
              </a:spcAft>
              <a:buNone/>
            </a:pPr>
            <a:endParaRPr sz="800"/>
          </a:p>
          <a:p>
            <a:pPr marL="0" lvl="0" indent="-88900" algn="l" rtl="0">
              <a:spcBef>
                <a:spcPts val="420"/>
              </a:spcBef>
              <a:spcAft>
                <a:spcPts val="0"/>
              </a:spcAft>
              <a:buClr>
                <a:schemeClr val="dk1"/>
              </a:buClr>
              <a:buSzPts val="1400"/>
              <a:buFont typeface="Arial"/>
              <a:buAutoNum type="arabicPeriod"/>
            </a:pPr>
            <a:r>
              <a:rPr lang="en-US" sz="1400"/>
              <a:t> You want to use a loudspeaker in the middle of the night in your quiet neighborhood. Time and place limit usually by a local government ordinance are ok limitations to protect public peace and quiet.</a:t>
            </a:r>
            <a:endParaRPr/>
          </a:p>
          <a:p>
            <a:pPr marL="0" lvl="0" indent="0" algn="l" rtl="0">
              <a:spcBef>
                <a:spcPts val="120"/>
              </a:spcBef>
              <a:spcAft>
                <a:spcPts val="0"/>
              </a:spcAft>
              <a:buClr>
                <a:schemeClr val="dk1"/>
              </a:buClr>
              <a:buSzPts val="400"/>
              <a:buFont typeface="Arial"/>
              <a:buNone/>
            </a:pPr>
            <a:endParaRPr sz="400"/>
          </a:p>
          <a:p>
            <a:pPr marL="0" lvl="0" indent="-88900" algn="l" rtl="0">
              <a:spcBef>
                <a:spcPts val="420"/>
              </a:spcBef>
              <a:spcAft>
                <a:spcPts val="0"/>
              </a:spcAft>
              <a:buClr>
                <a:schemeClr val="dk1"/>
              </a:buClr>
              <a:buSzPts val="1400"/>
              <a:buFont typeface="Arial"/>
              <a:buAutoNum type="arabicPeriod"/>
            </a:pPr>
            <a:r>
              <a:rPr lang="en-US" sz="1400"/>
              <a:t>A parent goes into kindergarten class and starts swearing. Inappropriate but ?</a:t>
            </a:r>
            <a:endParaRPr/>
          </a:p>
          <a:p>
            <a:pPr marL="0" lvl="0" indent="0" algn="l" rtl="0">
              <a:spcBef>
                <a:spcPts val="120"/>
              </a:spcBef>
              <a:spcAft>
                <a:spcPts val="0"/>
              </a:spcAft>
              <a:buClr>
                <a:schemeClr val="dk1"/>
              </a:buClr>
              <a:buSzPts val="400"/>
              <a:buFont typeface="Arial"/>
              <a:buNone/>
            </a:pPr>
            <a:endParaRPr sz="400"/>
          </a:p>
          <a:p>
            <a:pPr marL="0" lvl="0" indent="-88900" algn="l" rtl="0">
              <a:spcBef>
                <a:spcPts val="420"/>
              </a:spcBef>
              <a:spcAft>
                <a:spcPts val="0"/>
              </a:spcAft>
              <a:buClr>
                <a:schemeClr val="dk1"/>
              </a:buClr>
              <a:buSzPts val="1400"/>
              <a:buFont typeface="Arial"/>
              <a:buAutoNum type="arabicPeriod"/>
            </a:pPr>
            <a:r>
              <a:rPr lang="en-US" sz="1400"/>
              <a:t>You learn of some of our nation’s military secrets. Should you be able to sell the secrets to another country? National security needs to be protected.</a:t>
            </a:r>
            <a:endParaRPr/>
          </a:p>
          <a:p>
            <a:pPr marL="0" lvl="0" indent="0" algn="l" rtl="0">
              <a:spcBef>
                <a:spcPts val="120"/>
              </a:spcBef>
              <a:spcAft>
                <a:spcPts val="0"/>
              </a:spcAft>
              <a:buClr>
                <a:schemeClr val="dk1"/>
              </a:buClr>
              <a:buSzPts val="400"/>
              <a:buFont typeface="Arial"/>
              <a:buNone/>
            </a:pPr>
            <a:endParaRPr sz="400"/>
          </a:p>
          <a:p>
            <a:pPr marL="0" lvl="0" indent="-88900" algn="l" rtl="0">
              <a:spcBef>
                <a:spcPts val="420"/>
              </a:spcBef>
              <a:spcAft>
                <a:spcPts val="0"/>
              </a:spcAft>
              <a:buClr>
                <a:schemeClr val="dk1"/>
              </a:buClr>
              <a:buSzPts val="1400"/>
              <a:buFont typeface="Arial"/>
              <a:buAutoNum type="arabicPeriod"/>
            </a:pPr>
            <a:r>
              <a:rPr lang="en-US" sz="1400"/>
              <a:t>People are very angry about the results of a trial in your community. You  want to stand in front of a crowd and shout, “Let’s go and shut down the courthouse right now!”  Incitement?</a:t>
            </a:r>
            <a:endParaRPr/>
          </a:p>
          <a:p>
            <a:pPr marL="0" lvl="0" indent="0" algn="l" rtl="0">
              <a:spcBef>
                <a:spcPts val="120"/>
              </a:spcBef>
              <a:spcAft>
                <a:spcPts val="0"/>
              </a:spcAft>
              <a:buClr>
                <a:schemeClr val="dk1"/>
              </a:buClr>
              <a:buSzPts val="400"/>
              <a:buFont typeface="Arial"/>
              <a:buNone/>
            </a:pPr>
            <a:endParaRPr sz="400"/>
          </a:p>
          <a:p>
            <a:pPr marL="0" lvl="0" indent="-88900" algn="l" rtl="0">
              <a:spcBef>
                <a:spcPts val="420"/>
              </a:spcBef>
              <a:spcAft>
                <a:spcPts val="0"/>
              </a:spcAft>
              <a:buClr>
                <a:schemeClr val="dk1"/>
              </a:buClr>
              <a:buSzPts val="1400"/>
              <a:buFont typeface="Arial"/>
              <a:buAutoNum type="arabicPeriod"/>
            </a:pPr>
            <a:r>
              <a:rPr lang="en-US" sz="1400"/>
              <a:t>You are thinking about telling lies in a court of law to protect your friend.  Perjury!</a:t>
            </a:r>
            <a:endParaRPr/>
          </a:p>
          <a:p>
            <a:pPr marL="0" lvl="0" indent="0" algn="l" rtl="0">
              <a:spcBef>
                <a:spcPts val="120"/>
              </a:spcBef>
              <a:spcAft>
                <a:spcPts val="0"/>
              </a:spcAft>
              <a:buClr>
                <a:schemeClr val="dk1"/>
              </a:buClr>
              <a:buSzPts val="400"/>
              <a:buFont typeface="Arial"/>
              <a:buNone/>
            </a:pPr>
            <a:endParaRPr sz="400"/>
          </a:p>
          <a:p>
            <a:pPr marL="0" lvl="0" indent="-88900" algn="l" rtl="0">
              <a:spcBef>
                <a:spcPts val="420"/>
              </a:spcBef>
              <a:spcAft>
                <a:spcPts val="0"/>
              </a:spcAft>
              <a:buClr>
                <a:schemeClr val="dk1"/>
              </a:buClr>
              <a:buSzPts val="1400"/>
              <a:buFont typeface="Arial"/>
              <a:buAutoNum type="arabicPeriod"/>
            </a:pPr>
            <a:r>
              <a:rPr lang="en-US" sz="1400"/>
              <a:t>You think that someone in your class is a bad person. So, you tell lies about her that harm her reputation. You cause her to lose her friends. Libel or slander…</a:t>
            </a:r>
            <a:endParaRPr/>
          </a:p>
          <a:p>
            <a:pPr marL="0" lvl="0" indent="0" algn="l" rtl="0">
              <a:spcBef>
                <a:spcPts val="120"/>
              </a:spcBef>
              <a:spcAft>
                <a:spcPts val="0"/>
              </a:spcAft>
              <a:buClr>
                <a:schemeClr val="dk1"/>
              </a:buClr>
              <a:buSzPts val="400"/>
              <a:buFont typeface="Arial"/>
              <a:buNone/>
            </a:pPr>
            <a:endParaRPr sz="400"/>
          </a:p>
          <a:p>
            <a:pPr marL="0" lvl="0" indent="0" algn="l" rtl="0">
              <a:spcBef>
                <a:spcPts val="420"/>
              </a:spcBef>
              <a:spcAft>
                <a:spcPts val="0"/>
              </a:spcAft>
              <a:buNone/>
            </a:pPr>
            <a:r>
              <a:rPr lang="en-US" sz="1400"/>
              <a:t>DISCUSSION:  ASK: What do you think? Should freedom of expression ever be limited? If so, when and why? </a:t>
            </a:r>
            <a:endParaRPr/>
          </a:p>
          <a:p>
            <a:pPr marL="0" lvl="0" indent="0" algn="l" rtl="0">
              <a:spcBef>
                <a:spcPts val="360"/>
              </a:spcBef>
              <a:spcAft>
                <a:spcPts val="0"/>
              </a:spcAft>
              <a:buNone/>
            </a:pPr>
            <a:endParaRPr/>
          </a:p>
        </p:txBody>
      </p:sp>
      <p:sp>
        <p:nvSpPr>
          <p:cNvPr id="556" name="Google Shape;556;p56: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54</a:t>
            </a:fld>
            <a:endParaRPr sz="1200">
              <a:solidFill>
                <a:schemeClr val="dk1"/>
              </a:solidFill>
              <a:latin typeface="Arial"/>
              <a:ea typeface="Arial"/>
              <a:cs typeface="Arial"/>
              <a:sym typeface="Aria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57: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63" name="Google Shape;563;p57:notes"/>
          <p:cNvSpPr txBox="1">
            <a:spLocks noGrp="1"/>
          </p:cNvSpPr>
          <p:nvPr>
            <p:ph type="body" idx="1"/>
          </p:nvPr>
        </p:nvSpPr>
        <p:spPr>
          <a:xfrm>
            <a:off x="385763" y="4460875"/>
            <a:ext cx="6365874" cy="4576762"/>
          </a:xfrm>
          <a:prstGeom prst="rect">
            <a:avLst/>
          </a:prstGeom>
          <a:noFill/>
          <a:ln>
            <a:noFill/>
          </a:ln>
        </p:spPr>
        <p:txBody>
          <a:bodyPr spcFirstLastPara="1" wrap="square" lIns="94900" tIns="47450" rIns="94900" bIns="47450" anchor="t" anchorCtr="0">
            <a:noAutofit/>
          </a:bodyPr>
          <a:lstStyle/>
          <a:p>
            <a:pPr marL="0" lvl="0" indent="0" algn="l" rtl="0">
              <a:spcBef>
                <a:spcPts val="360"/>
              </a:spcBef>
              <a:spcAft>
                <a:spcPts val="0"/>
              </a:spcAft>
              <a:buNone/>
            </a:pPr>
            <a:endParaRPr/>
          </a:p>
        </p:txBody>
      </p:sp>
      <p:sp>
        <p:nvSpPr>
          <p:cNvPr id="564" name="Google Shape;564;p57: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55</a:t>
            </a:fld>
            <a:endParaRPr sz="1200">
              <a:solidFill>
                <a:schemeClr val="dk1"/>
              </a:solidFill>
              <a:latin typeface="Arial"/>
              <a:ea typeface="Arial"/>
              <a:cs typeface="Arial"/>
              <a:sym typeface="Aria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58: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72" name="Google Shape;572;p58: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t> let’s move onto the concept of fairness or justice.</a:t>
            </a:r>
            <a:endParaRPr/>
          </a:p>
          <a:p>
            <a:pPr marL="0" lvl="0" indent="0" algn="l" rtl="0">
              <a:spcBef>
                <a:spcPts val="450"/>
              </a:spcBef>
              <a:spcAft>
                <a:spcPts val="0"/>
              </a:spcAft>
              <a:buNone/>
            </a:pPr>
            <a:r>
              <a:rPr lang="en-US" sz="1500"/>
              <a:t>Again, you could have your students think about and complete a Frayer chart about fairness or justice, especially by drawing examples.  </a:t>
            </a:r>
            <a:endParaRPr/>
          </a:p>
        </p:txBody>
      </p:sp>
      <p:sp>
        <p:nvSpPr>
          <p:cNvPr id="573" name="Google Shape;573;p58: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59: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81" name="Google Shape;581;p59:notes"/>
          <p:cNvSpPr txBox="1">
            <a:spLocks noGrp="1"/>
          </p:cNvSpPr>
          <p:nvPr>
            <p:ph type="body" idx="1"/>
          </p:nvPr>
        </p:nvSpPr>
        <p:spPr>
          <a:xfrm>
            <a:off x="492125" y="4460875"/>
            <a:ext cx="5899150" cy="4589463"/>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t>We can systematically address the concept of fairness or justice using Foundation of Democracy materials (show the Justice book).  </a:t>
            </a:r>
            <a:endParaRPr/>
          </a:p>
          <a:p>
            <a:pPr marL="0" lvl="0" indent="0" algn="l" rtl="0">
              <a:spcBef>
                <a:spcPts val="240"/>
              </a:spcBef>
              <a:spcAft>
                <a:spcPts val="0"/>
              </a:spcAft>
              <a:buNone/>
            </a:pPr>
            <a:endParaRPr sz="800"/>
          </a:p>
          <a:p>
            <a:pPr marL="0" lvl="0" indent="0" algn="l" rtl="0">
              <a:spcBef>
                <a:spcPts val="450"/>
              </a:spcBef>
              <a:spcAft>
                <a:spcPts val="0"/>
              </a:spcAft>
              <a:buNone/>
            </a:pPr>
            <a:r>
              <a:rPr lang="en-US" sz="1500"/>
              <a:t>ASK:  What is fairness or justice? </a:t>
            </a:r>
            <a:endParaRPr/>
          </a:p>
          <a:p>
            <a:pPr marL="0" lvl="0" indent="0" algn="l" rtl="0">
              <a:spcBef>
                <a:spcPts val="240"/>
              </a:spcBef>
              <a:spcAft>
                <a:spcPts val="0"/>
              </a:spcAft>
              <a:buNone/>
            </a:pPr>
            <a:endParaRPr sz="800"/>
          </a:p>
          <a:p>
            <a:pPr marL="0" lvl="0" indent="0" algn="l" rtl="0">
              <a:spcBef>
                <a:spcPts val="450"/>
              </a:spcBef>
              <a:spcAft>
                <a:spcPts val="0"/>
              </a:spcAft>
              <a:buNone/>
            </a:pPr>
            <a:r>
              <a:rPr lang="en-US" sz="1500"/>
              <a:t>The Foundations of Democracy materials identify three different types of justice:</a:t>
            </a:r>
            <a:endParaRPr/>
          </a:p>
          <a:p>
            <a:pPr marL="0" lvl="0" indent="0" algn="l" rtl="0">
              <a:spcBef>
                <a:spcPts val="150"/>
              </a:spcBef>
              <a:spcAft>
                <a:spcPts val="0"/>
              </a:spcAft>
              <a:buNone/>
            </a:pPr>
            <a:endParaRPr sz="500"/>
          </a:p>
          <a:p>
            <a:pPr marL="747713" lvl="1" indent="-285750" algn="l" rtl="0">
              <a:spcBef>
                <a:spcPts val="450"/>
              </a:spcBef>
              <a:spcAft>
                <a:spcPts val="0"/>
              </a:spcAft>
              <a:buClr>
                <a:schemeClr val="dk1"/>
              </a:buClr>
              <a:buSzPts val="1500"/>
              <a:buFont typeface="Arial"/>
              <a:buChar char="•"/>
            </a:pPr>
            <a:r>
              <a:rPr lang="en-US" sz="1500"/>
              <a:t>Distributive justice: how we share</a:t>
            </a:r>
            <a:endParaRPr/>
          </a:p>
          <a:p>
            <a:pPr marL="747713" lvl="1" indent="-285750" algn="l" rtl="0">
              <a:spcBef>
                <a:spcPts val="450"/>
              </a:spcBef>
              <a:spcAft>
                <a:spcPts val="0"/>
              </a:spcAft>
              <a:buClr>
                <a:schemeClr val="dk1"/>
              </a:buClr>
              <a:buSzPts val="1500"/>
              <a:buFont typeface="Arial"/>
              <a:buChar char="•"/>
            </a:pPr>
            <a:r>
              <a:rPr lang="en-US" sz="1500"/>
              <a:t>Corrective justice: how we correct a wrong or injury </a:t>
            </a:r>
            <a:endParaRPr/>
          </a:p>
          <a:p>
            <a:pPr marL="747713" lvl="1" indent="-285750" algn="l" rtl="0">
              <a:spcBef>
                <a:spcPts val="450"/>
              </a:spcBef>
              <a:spcAft>
                <a:spcPts val="0"/>
              </a:spcAft>
              <a:buClr>
                <a:schemeClr val="dk1"/>
              </a:buClr>
              <a:buSzPts val="1500"/>
              <a:buFont typeface="Arial"/>
              <a:buChar char="•"/>
            </a:pPr>
            <a:r>
              <a:rPr lang="en-US" sz="1500"/>
              <a:t>Procedural justice: how we gather  information and make decisions</a:t>
            </a:r>
            <a:endParaRPr/>
          </a:p>
          <a:p>
            <a:pPr marL="0" lvl="0" indent="0" algn="l" rtl="0">
              <a:spcBef>
                <a:spcPts val="240"/>
              </a:spcBef>
              <a:spcAft>
                <a:spcPts val="0"/>
              </a:spcAft>
              <a:buNone/>
            </a:pPr>
            <a:endParaRPr sz="800"/>
          </a:p>
          <a:p>
            <a:pPr marL="0" lvl="0" indent="0" algn="l" rtl="0">
              <a:spcBef>
                <a:spcPts val="450"/>
              </a:spcBef>
              <a:spcAft>
                <a:spcPts val="0"/>
              </a:spcAft>
              <a:buNone/>
            </a:pPr>
            <a:r>
              <a:rPr lang="en-US" sz="1500"/>
              <a:t>We don’t usually break the concept of justice into its different applications and I think looking at justice through these different lenses is very useful.  Let’s briefly look at each one.</a:t>
            </a:r>
            <a:endParaRPr/>
          </a:p>
        </p:txBody>
      </p:sp>
      <p:sp>
        <p:nvSpPr>
          <p:cNvPr id="582" name="Google Shape;582;p59: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57</a:t>
            </a:fld>
            <a:endParaRPr sz="1200">
              <a:solidFill>
                <a:schemeClr val="dk1"/>
              </a:solidFill>
              <a:latin typeface="Arial"/>
              <a:ea typeface="Arial"/>
              <a:cs typeface="Aria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60:notes"/>
          <p:cNvSpPr>
            <a:spLocks noGrp="1" noRot="1" noChangeAspect="1"/>
          </p:cNvSpPr>
          <p:nvPr>
            <p:ph type="sldImg" idx="2"/>
          </p:nvPr>
        </p:nvSpPr>
        <p:spPr>
          <a:xfrm>
            <a:off x="1150938" y="744538"/>
            <a:ext cx="4691062" cy="35194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89" name="Google Shape;589;p60:notes"/>
          <p:cNvSpPr txBox="1">
            <a:spLocks noGrp="1"/>
          </p:cNvSpPr>
          <p:nvPr>
            <p:ph type="body" idx="1"/>
          </p:nvPr>
        </p:nvSpPr>
        <p:spPr>
          <a:xfrm>
            <a:off x="198438" y="4340225"/>
            <a:ext cx="6705600" cy="4773612"/>
          </a:xfrm>
          <a:prstGeom prst="rect">
            <a:avLst/>
          </a:prstGeom>
          <a:noFill/>
          <a:ln>
            <a:noFill/>
          </a:ln>
        </p:spPr>
        <p:txBody>
          <a:bodyPr spcFirstLastPara="1" wrap="square" lIns="94900" tIns="47450" rIns="94900" bIns="47450" anchor="t" anchorCtr="0">
            <a:noAutofit/>
          </a:bodyPr>
          <a:lstStyle/>
          <a:p>
            <a:pPr marL="0" lvl="0" indent="0" algn="l" rtl="0">
              <a:lnSpc>
                <a:spcPct val="100000"/>
              </a:lnSpc>
              <a:spcBef>
                <a:spcPts val="0"/>
              </a:spcBef>
              <a:spcAft>
                <a:spcPts val="0"/>
              </a:spcAft>
              <a:buNone/>
            </a:pPr>
            <a:r>
              <a:rPr lang="en-US" sz="1500"/>
              <a:t>Here are some examples of the three types of justice. Let me know which one is involved: distributive (sharing), corrective or procedural</a:t>
            </a:r>
            <a:r>
              <a:rPr lang="en-US" sz="1225"/>
              <a:t>? DO IT</a:t>
            </a:r>
            <a:endParaRPr/>
          </a:p>
          <a:p>
            <a:pPr marL="0" lvl="0" indent="0" algn="l" rtl="0">
              <a:lnSpc>
                <a:spcPct val="100000"/>
              </a:lnSpc>
              <a:spcBef>
                <a:spcPts val="0"/>
              </a:spcBef>
              <a:spcAft>
                <a:spcPts val="0"/>
              </a:spcAft>
              <a:buNone/>
            </a:pPr>
            <a:endParaRPr sz="600"/>
          </a:p>
          <a:p>
            <a:pPr marL="0" lvl="0" indent="0" algn="l" rtl="0">
              <a:lnSpc>
                <a:spcPct val="100000"/>
              </a:lnSpc>
              <a:spcBef>
                <a:spcPts val="0"/>
              </a:spcBef>
              <a:spcAft>
                <a:spcPts val="0"/>
              </a:spcAft>
              <a:buNone/>
            </a:pPr>
            <a:r>
              <a:rPr lang="en-US" sz="1500"/>
              <a:t>1.  Your class has 12 color markers. There are 20 students who want  to use them. (This is a question of distributive justice or fair sharing)</a:t>
            </a:r>
            <a:endParaRPr/>
          </a:p>
          <a:p>
            <a:pPr marL="345824" lvl="0" indent="-307724" algn="l" rtl="0">
              <a:lnSpc>
                <a:spcPct val="100000"/>
              </a:lnSpc>
              <a:spcBef>
                <a:spcPts val="0"/>
              </a:spcBef>
              <a:spcAft>
                <a:spcPts val="0"/>
              </a:spcAft>
              <a:buClr>
                <a:schemeClr val="dk1"/>
              </a:buClr>
              <a:buSzPts val="600"/>
              <a:buFont typeface="Arial"/>
              <a:buNone/>
            </a:pPr>
            <a:endParaRPr sz="600"/>
          </a:p>
          <a:p>
            <a:pPr marL="0" lvl="0" indent="0" algn="l" rtl="0">
              <a:lnSpc>
                <a:spcPct val="100000"/>
              </a:lnSpc>
              <a:spcBef>
                <a:spcPts val="0"/>
              </a:spcBef>
              <a:spcAft>
                <a:spcPts val="0"/>
              </a:spcAft>
              <a:buNone/>
            </a:pPr>
            <a:r>
              <a:rPr lang="en-US" sz="1500"/>
              <a:t>2.  A student in your class cheats on a test (This is a question of corrective justice or fair punishment)</a:t>
            </a:r>
            <a:endParaRPr/>
          </a:p>
          <a:p>
            <a:pPr marL="236843" lvl="0" indent="-186043" algn="l" rtl="0">
              <a:lnSpc>
                <a:spcPct val="100000"/>
              </a:lnSpc>
              <a:spcBef>
                <a:spcPts val="0"/>
              </a:spcBef>
              <a:spcAft>
                <a:spcPts val="0"/>
              </a:spcAft>
              <a:buClr>
                <a:schemeClr val="dk1"/>
              </a:buClr>
              <a:buSzPts val="800"/>
              <a:buFont typeface="Arial"/>
              <a:buNone/>
            </a:pPr>
            <a:endParaRPr sz="800"/>
          </a:p>
          <a:p>
            <a:pPr marL="0" lvl="0" indent="0" algn="l" rtl="0">
              <a:lnSpc>
                <a:spcPct val="100000"/>
              </a:lnSpc>
              <a:spcBef>
                <a:spcPts val="0"/>
              </a:spcBef>
              <a:spcAft>
                <a:spcPts val="0"/>
              </a:spcAft>
              <a:buNone/>
            </a:pPr>
            <a:r>
              <a:rPr lang="en-US" sz="1500"/>
              <a:t>3. The principal wants to find out who painted graffiti in the restrooms. (This is a question of procedural justice or how to fairly find out information and make a decision)</a:t>
            </a:r>
            <a:endParaRPr/>
          </a:p>
          <a:p>
            <a:pPr marL="345824" lvl="0" indent="-307724" algn="l" rtl="0">
              <a:lnSpc>
                <a:spcPct val="100000"/>
              </a:lnSpc>
              <a:spcBef>
                <a:spcPts val="0"/>
              </a:spcBef>
              <a:spcAft>
                <a:spcPts val="0"/>
              </a:spcAft>
              <a:buClr>
                <a:schemeClr val="dk1"/>
              </a:buClr>
              <a:buSzPts val="600"/>
              <a:buFont typeface="Arial"/>
              <a:buNone/>
            </a:pPr>
            <a:endParaRPr sz="600"/>
          </a:p>
          <a:p>
            <a:pPr marL="0" lvl="0" indent="0" algn="l" rtl="0">
              <a:lnSpc>
                <a:spcPct val="100000"/>
              </a:lnSpc>
              <a:spcBef>
                <a:spcPts val="0"/>
              </a:spcBef>
              <a:spcAft>
                <a:spcPts val="0"/>
              </a:spcAft>
              <a:buNone/>
            </a:pPr>
            <a:r>
              <a:rPr lang="en-US" sz="1500"/>
              <a:t>4.  Your class has to decide how much each student should donate for a spring party. (Distributive)</a:t>
            </a:r>
            <a:endParaRPr/>
          </a:p>
          <a:p>
            <a:pPr marL="345824" lvl="0" indent="-307724" algn="l" rtl="0">
              <a:lnSpc>
                <a:spcPct val="100000"/>
              </a:lnSpc>
              <a:spcBef>
                <a:spcPts val="0"/>
              </a:spcBef>
              <a:spcAft>
                <a:spcPts val="0"/>
              </a:spcAft>
              <a:buClr>
                <a:schemeClr val="dk1"/>
              </a:buClr>
              <a:buSzPts val="600"/>
              <a:buFont typeface="Arial"/>
              <a:buNone/>
            </a:pPr>
            <a:endParaRPr sz="600"/>
          </a:p>
          <a:p>
            <a:pPr marL="0" lvl="0" indent="0" algn="l" rtl="0">
              <a:lnSpc>
                <a:spcPct val="100000"/>
              </a:lnSpc>
              <a:spcBef>
                <a:spcPts val="0"/>
              </a:spcBef>
              <a:spcAft>
                <a:spcPts val="0"/>
              </a:spcAft>
              <a:buNone/>
            </a:pPr>
            <a:r>
              <a:rPr lang="en-US" sz="1500"/>
              <a:t>5.  The librarian has $2000 to spend on the school library. She has to decide whether to buy more books or a new computer. (Distributive and Procedural—how is she going to decide)</a:t>
            </a:r>
            <a:endParaRPr/>
          </a:p>
          <a:p>
            <a:pPr marL="345824" lvl="0" indent="-307724" algn="l" rtl="0">
              <a:lnSpc>
                <a:spcPct val="100000"/>
              </a:lnSpc>
              <a:spcBef>
                <a:spcPts val="0"/>
              </a:spcBef>
              <a:spcAft>
                <a:spcPts val="0"/>
              </a:spcAft>
              <a:buClr>
                <a:schemeClr val="dk1"/>
              </a:buClr>
              <a:buSzPts val="600"/>
              <a:buFont typeface="Arial"/>
              <a:buNone/>
            </a:pPr>
            <a:endParaRPr sz="600"/>
          </a:p>
          <a:p>
            <a:pPr marL="0" lvl="0" indent="0" algn="l" rtl="0">
              <a:lnSpc>
                <a:spcPct val="100000"/>
              </a:lnSpc>
              <a:spcBef>
                <a:spcPts val="0"/>
              </a:spcBef>
              <a:spcAft>
                <a:spcPts val="0"/>
              </a:spcAft>
              <a:buNone/>
            </a:pPr>
            <a:r>
              <a:rPr lang="en-US" sz="1500"/>
              <a:t>6.  During recess, a student in your class throws a ball and breaks a window. (Corrective Justice)</a:t>
            </a:r>
            <a:endParaRPr/>
          </a:p>
          <a:p>
            <a:pPr marL="236843" lvl="0" indent="-198743" algn="l" rtl="0">
              <a:lnSpc>
                <a:spcPct val="100000"/>
              </a:lnSpc>
              <a:spcBef>
                <a:spcPts val="0"/>
              </a:spcBef>
              <a:spcAft>
                <a:spcPts val="0"/>
              </a:spcAft>
              <a:buClr>
                <a:schemeClr val="dk1"/>
              </a:buClr>
              <a:buSzPts val="600"/>
              <a:buFont typeface="Arial"/>
              <a:buNone/>
            </a:pPr>
            <a:endParaRPr sz="600"/>
          </a:p>
          <a:p>
            <a:pPr marL="236843" lvl="0" indent="-236843" algn="l" rtl="0">
              <a:lnSpc>
                <a:spcPct val="100000"/>
              </a:lnSpc>
              <a:spcBef>
                <a:spcPts val="0"/>
              </a:spcBef>
              <a:spcAft>
                <a:spcPts val="0"/>
              </a:spcAft>
              <a:buNone/>
            </a:pPr>
            <a:r>
              <a:rPr lang="en-US" sz="1500"/>
              <a:t>You might ask your students for other examples.</a:t>
            </a:r>
            <a:endParaRPr/>
          </a:p>
          <a:p>
            <a:pPr marL="236843" lvl="0" indent="-217793" algn="l" rtl="0">
              <a:lnSpc>
                <a:spcPct val="80000"/>
              </a:lnSpc>
              <a:spcBef>
                <a:spcPts val="90"/>
              </a:spcBef>
              <a:spcAft>
                <a:spcPts val="0"/>
              </a:spcAft>
              <a:buClr>
                <a:schemeClr val="dk1"/>
              </a:buClr>
              <a:buSzPts val="300"/>
              <a:buFont typeface="Arial"/>
              <a:buNone/>
            </a:pPr>
            <a:endParaRPr sz="300">
              <a:solidFill>
                <a:srgbClr val="000066"/>
              </a:solidFill>
            </a:endParaRPr>
          </a:p>
          <a:p>
            <a:pPr marL="0" lvl="0" indent="0" algn="l" rtl="0">
              <a:lnSpc>
                <a:spcPct val="80000"/>
              </a:lnSpc>
              <a:spcBef>
                <a:spcPts val="90"/>
              </a:spcBef>
              <a:spcAft>
                <a:spcPts val="0"/>
              </a:spcAft>
              <a:buNone/>
            </a:pPr>
            <a:endParaRPr sz="300"/>
          </a:p>
        </p:txBody>
      </p:sp>
      <p:sp>
        <p:nvSpPr>
          <p:cNvPr id="590" name="Google Shape;590;p60: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58</a:t>
            </a:fld>
            <a:endParaRPr sz="1200">
              <a:solidFill>
                <a:schemeClr val="dk1"/>
              </a:solidFill>
              <a:latin typeface="Arial"/>
              <a:ea typeface="Arial"/>
              <a:cs typeface="Arial"/>
              <a:sym typeface="Aria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61: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96" name="Google Shape;596;p61:notes"/>
          <p:cNvSpPr txBox="1">
            <a:spLocks noGrp="1"/>
          </p:cNvSpPr>
          <p:nvPr>
            <p:ph type="body" idx="1"/>
          </p:nvPr>
        </p:nvSpPr>
        <p:spPr>
          <a:xfrm>
            <a:off x="263526" y="4460875"/>
            <a:ext cx="6640512" cy="4772025"/>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We have intellectual tools for distributive justice. We want to consider:</a:t>
            </a:r>
            <a:endParaRPr/>
          </a:p>
          <a:p>
            <a:pPr marL="0" lvl="0" indent="0" algn="l" rtl="0">
              <a:spcBef>
                <a:spcPts val="0"/>
              </a:spcBef>
              <a:spcAft>
                <a:spcPts val="0"/>
              </a:spcAft>
              <a:buNone/>
            </a:pPr>
            <a:r>
              <a:rPr lang="en-US" sz="1400"/>
              <a:t>1.   WHAT burden or benefit is to be distributed?</a:t>
            </a:r>
            <a:endParaRPr/>
          </a:p>
          <a:p>
            <a:pPr marL="0" lvl="0" indent="0" algn="l" rtl="0">
              <a:spcBef>
                <a:spcPts val="0"/>
              </a:spcBef>
              <a:spcAft>
                <a:spcPts val="0"/>
              </a:spcAft>
              <a:buNone/>
            </a:pPr>
            <a:r>
              <a:rPr lang="en-US" sz="1400"/>
              <a:t>2.   WHO—the persons considered to receive burden or benefit</a:t>
            </a:r>
            <a:endParaRPr/>
          </a:p>
          <a:p>
            <a:pPr marL="473686" lvl="0" indent="-473686" algn="l" rtl="0">
              <a:spcBef>
                <a:spcPts val="0"/>
              </a:spcBef>
              <a:spcAft>
                <a:spcPts val="0"/>
              </a:spcAft>
              <a:buNone/>
            </a:pPr>
            <a:r>
              <a:rPr lang="en-US" sz="1400"/>
              <a:t>3.   WHAT are the Similarities or Differences among these people in terms of</a:t>
            </a:r>
            <a:endParaRPr/>
          </a:p>
          <a:p>
            <a:pPr marL="457200" lvl="1" indent="-88900" algn="l" rtl="0">
              <a:spcBef>
                <a:spcPts val="0"/>
              </a:spcBef>
              <a:spcAft>
                <a:spcPts val="0"/>
              </a:spcAft>
              <a:buClr>
                <a:schemeClr val="dk1"/>
              </a:buClr>
              <a:buSzPts val="1400"/>
              <a:buFont typeface="Arial"/>
              <a:buChar char="•"/>
            </a:pPr>
            <a:r>
              <a:rPr lang="en-US" sz="1400" u="sng"/>
              <a:t>Need</a:t>
            </a:r>
            <a:r>
              <a:rPr lang="en-US" sz="1400"/>
              <a:t>—how much do the persons need what you are distributing? </a:t>
            </a:r>
            <a:endParaRPr/>
          </a:p>
          <a:p>
            <a:pPr marL="457200" lvl="1" indent="0" algn="l" rtl="0">
              <a:spcBef>
                <a:spcPts val="0"/>
              </a:spcBef>
              <a:spcAft>
                <a:spcPts val="0"/>
              </a:spcAft>
              <a:buClr>
                <a:schemeClr val="dk1"/>
              </a:buClr>
              <a:buSzPts val="1400"/>
              <a:buFont typeface="Arial"/>
              <a:buNone/>
            </a:pPr>
            <a:r>
              <a:rPr lang="en-US" sz="1400"/>
              <a:t>E.g.: If you have enough cookies for 10 students and four students have not eaten all day. Who should get the cookies and why? Obviously the four hungry ones.</a:t>
            </a:r>
            <a:endParaRPr/>
          </a:p>
          <a:p>
            <a:pPr marL="457200" lvl="1" indent="-88900" algn="l" rtl="0">
              <a:spcBef>
                <a:spcPts val="0"/>
              </a:spcBef>
              <a:spcAft>
                <a:spcPts val="0"/>
              </a:spcAft>
              <a:buClr>
                <a:schemeClr val="dk1"/>
              </a:buClr>
              <a:buSzPts val="1400"/>
              <a:buFont typeface="Arial"/>
              <a:buChar char="•"/>
            </a:pPr>
            <a:r>
              <a:rPr lang="en-US" sz="1400" u="sng"/>
              <a:t>Capacity</a:t>
            </a:r>
            <a:r>
              <a:rPr lang="en-US" sz="1400"/>
              <a:t>—ability—how well are the persons able to use what you are distributing?</a:t>
            </a:r>
            <a:endParaRPr/>
          </a:p>
          <a:p>
            <a:pPr marL="457200" lvl="1" indent="0" algn="l" rtl="0">
              <a:spcBef>
                <a:spcPts val="0"/>
              </a:spcBef>
              <a:spcAft>
                <a:spcPts val="0"/>
              </a:spcAft>
              <a:buClr>
                <a:schemeClr val="dk1"/>
              </a:buClr>
              <a:buSzPts val="1400"/>
              <a:buFont typeface="Arial"/>
              <a:buNone/>
            </a:pPr>
            <a:r>
              <a:rPr lang="en-US" sz="1400"/>
              <a:t>E.g.: Six students want to work on the school newspaper. Two of the students write very well. Who should get the job and why?</a:t>
            </a:r>
            <a:endParaRPr/>
          </a:p>
          <a:p>
            <a:pPr marL="457200" lvl="1" indent="-88900" algn="l" rtl="0">
              <a:spcBef>
                <a:spcPts val="0"/>
              </a:spcBef>
              <a:spcAft>
                <a:spcPts val="0"/>
              </a:spcAft>
              <a:buClr>
                <a:schemeClr val="dk1"/>
              </a:buClr>
              <a:buSzPts val="1400"/>
              <a:buFont typeface="Arial"/>
              <a:buChar char="•"/>
            </a:pPr>
            <a:r>
              <a:rPr lang="en-US" sz="1400" u="sng"/>
              <a:t>Desert</a:t>
            </a:r>
            <a:r>
              <a:rPr lang="en-US" sz="1400"/>
              <a:t>—How deserving are the persons who wish to receive what you are distributing?</a:t>
            </a:r>
            <a:endParaRPr/>
          </a:p>
          <a:p>
            <a:pPr marL="457200" lvl="1" indent="0" algn="l" rtl="0">
              <a:spcBef>
                <a:spcPts val="0"/>
              </a:spcBef>
              <a:spcAft>
                <a:spcPts val="0"/>
              </a:spcAft>
              <a:buClr>
                <a:schemeClr val="dk1"/>
              </a:buClr>
              <a:buSzPts val="1400"/>
              <a:buFont typeface="Arial"/>
              <a:buNone/>
            </a:pPr>
            <a:r>
              <a:rPr lang="en-US" sz="1400"/>
              <a:t>E.g.,:  One student worked hard on a science project. It was very good. Others did not work so hard. Who should get a prize for their science project? Why?</a:t>
            </a:r>
            <a:endParaRPr/>
          </a:p>
          <a:p>
            <a:pPr marL="236843" lvl="0" indent="-236843" algn="l" rtl="0">
              <a:spcBef>
                <a:spcPts val="0"/>
              </a:spcBef>
              <a:spcAft>
                <a:spcPts val="0"/>
              </a:spcAft>
              <a:buClr>
                <a:schemeClr val="dk1"/>
              </a:buClr>
              <a:buSzPts val="1400"/>
              <a:buFont typeface="Arial"/>
              <a:buAutoNum type="arabicPeriod" startAt="4"/>
            </a:pPr>
            <a:r>
              <a:rPr lang="en-US" sz="1400"/>
              <a:t>Ask: Which similarities and differences regarding need, capacity and desert should be taken into account in deciding?</a:t>
            </a:r>
            <a:endParaRPr/>
          </a:p>
          <a:p>
            <a:pPr marL="0" lvl="0" indent="0" algn="l" rtl="0">
              <a:spcBef>
                <a:spcPts val="0"/>
              </a:spcBef>
              <a:spcAft>
                <a:spcPts val="0"/>
              </a:spcAft>
              <a:buNone/>
            </a:pPr>
            <a:r>
              <a:rPr lang="en-US" sz="1400"/>
              <a:t>5.   And conclude: What would be the fair way to distribute the benefit or burden? </a:t>
            </a:r>
            <a:endParaRPr sz="1400" i="1"/>
          </a:p>
          <a:p>
            <a:pPr marL="0" lvl="0" indent="0" algn="l" rtl="0">
              <a:spcBef>
                <a:spcPts val="390"/>
              </a:spcBef>
              <a:spcAft>
                <a:spcPts val="0"/>
              </a:spcAft>
              <a:buNone/>
            </a:pPr>
            <a:endParaRPr sz="1300"/>
          </a:p>
        </p:txBody>
      </p:sp>
      <p:sp>
        <p:nvSpPr>
          <p:cNvPr id="597" name="Google Shape;597;p61: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59</a:t>
            </a:fld>
            <a:endParaRPr sz="1200">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5: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8" name="Google Shape;128;p5:notes"/>
          <p:cNvSpPr txBox="1">
            <a:spLocks noGrp="1"/>
          </p:cNvSpPr>
          <p:nvPr>
            <p:ph type="body" idx="1"/>
          </p:nvPr>
        </p:nvSpPr>
        <p:spPr>
          <a:xfrm>
            <a:off x="427038" y="4460875"/>
            <a:ext cx="6096000" cy="434816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This is the list of practices in the NJ Social Studies Learning Standards.  </a:t>
            </a:r>
            <a:endParaRPr/>
          </a:p>
          <a:p>
            <a:pPr marL="285750" lvl="0" indent="-285750" algn="l" rtl="0">
              <a:spcBef>
                <a:spcPts val="420"/>
              </a:spcBef>
              <a:spcAft>
                <a:spcPts val="0"/>
              </a:spcAft>
              <a:buClr>
                <a:schemeClr val="dk1"/>
              </a:buClr>
              <a:buSzPts val="1400"/>
              <a:buFont typeface="Arial"/>
              <a:buChar char="•"/>
            </a:pPr>
            <a:r>
              <a:rPr lang="en-US" sz="1400"/>
              <a:t>They may sound sophisticated, but young children can and should learn how to ask questions, gather and evaluate sources including diverse perspectives.</a:t>
            </a:r>
            <a:endParaRPr/>
          </a:p>
          <a:p>
            <a:pPr marL="285750" lvl="0" indent="-285750" algn="l" rtl="0">
              <a:spcBef>
                <a:spcPts val="420"/>
              </a:spcBef>
              <a:spcAft>
                <a:spcPts val="0"/>
              </a:spcAft>
              <a:buClr>
                <a:schemeClr val="dk1"/>
              </a:buClr>
              <a:buSzPts val="1400"/>
              <a:buFont typeface="Arial"/>
              <a:buChar char="•"/>
            </a:pPr>
            <a:r>
              <a:rPr lang="en-US" sz="1400"/>
              <a:t>They should learn to develop claims (opinions) supported by evidence and be able to explain the positions they have taken. </a:t>
            </a:r>
            <a:endParaRPr/>
          </a:p>
          <a:p>
            <a:pPr marL="285750" lvl="0" indent="-285750" algn="l" rtl="0">
              <a:spcBef>
                <a:spcPts val="420"/>
              </a:spcBef>
              <a:spcAft>
                <a:spcPts val="0"/>
              </a:spcAft>
              <a:buClr>
                <a:schemeClr val="dk1"/>
              </a:buClr>
              <a:buSzPts val="1400"/>
              <a:buFont typeface="Arial"/>
              <a:buChar char="•"/>
            </a:pPr>
            <a:r>
              <a:rPr lang="en-US" sz="1400"/>
              <a:t>We need to teach our children starting at a young age how to engage in civil discourse and the skills for taking informed action.</a:t>
            </a:r>
            <a:endParaRPr/>
          </a:p>
          <a:p>
            <a:pPr marL="0" lvl="0" indent="0" algn="l" rtl="0">
              <a:spcBef>
                <a:spcPts val="180"/>
              </a:spcBef>
              <a:spcAft>
                <a:spcPts val="0"/>
              </a:spcAft>
              <a:buNone/>
            </a:pPr>
            <a:endParaRPr sz="600"/>
          </a:p>
          <a:p>
            <a:pPr marL="0" lvl="0" indent="0" algn="l" rtl="0">
              <a:spcBef>
                <a:spcPts val="420"/>
              </a:spcBef>
              <a:spcAft>
                <a:spcPts val="0"/>
              </a:spcAft>
              <a:buNone/>
            </a:pPr>
            <a:endParaRPr sz="1400"/>
          </a:p>
        </p:txBody>
      </p:sp>
      <p:sp>
        <p:nvSpPr>
          <p:cNvPr id="129" name="Google Shape;129;p5: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62: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03" name="Google Shape;603;p62:notes"/>
          <p:cNvSpPr txBox="1">
            <a:spLocks noGrp="1"/>
          </p:cNvSpPr>
          <p:nvPr>
            <p:ph type="body" idx="1"/>
          </p:nvPr>
        </p:nvSpPr>
        <p:spPr>
          <a:xfrm>
            <a:off x="503238" y="4389438"/>
            <a:ext cx="6172200" cy="4516437"/>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t>Here’s an activity for your students to use the concepts of need, capacity and desert to determine how to fairly distribute a benefit or burden. How would you decide what would be the fair thing to do? NEED, CAPACITY, or DESERT? DO IT</a:t>
            </a:r>
            <a:endParaRPr/>
          </a:p>
          <a:p>
            <a:pPr marL="0" lvl="0" indent="0" algn="l" rtl="0">
              <a:spcBef>
                <a:spcPts val="120"/>
              </a:spcBef>
              <a:spcAft>
                <a:spcPts val="0"/>
              </a:spcAft>
              <a:buNone/>
            </a:pPr>
            <a:endParaRPr sz="400"/>
          </a:p>
          <a:p>
            <a:pPr marL="0" lvl="0" indent="0" algn="l" rtl="0">
              <a:spcBef>
                <a:spcPts val="450"/>
              </a:spcBef>
              <a:spcAft>
                <a:spcPts val="0"/>
              </a:spcAft>
              <a:buNone/>
            </a:pPr>
            <a:r>
              <a:rPr lang="en-US" sz="1500"/>
              <a:t>1: Your community has had a terrible fire. The Red Cross has a limited amount of food and clothing to help people. The fire destroyed the homes and property of some people but not everybody. (NEED)</a:t>
            </a:r>
            <a:endParaRPr/>
          </a:p>
          <a:p>
            <a:pPr marL="0" lvl="0" indent="0" algn="l" rtl="0">
              <a:spcBef>
                <a:spcPts val="120"/>
              </a:spcBef>
              <a:spcAft>
                <a:spcPts val="0"/>
              </a:spcAft>
              <a:buNone/>
            </a:pPr>
            <a:endParaRPr sz="400"/>
          </a:p>
          <a:p>
            <a:pPr marL="0" lvl="0" indent="0" algn="l" rtl="0">
              <a:spcBef>
                <a:spcPts val="450"/>
              </a:spcBef>
              <a:spcAft>
                <a:spcPts val="0"/>
              </a:spcAft>
              <a:buNone/>
            </a:pPr>
            <a:r>
              <a:rPr lang="en-US" sz="1500"/>
              <a:t>2: You want to leave a group of five-year old children with a baby sitter. The ages of your cousins are three, five and fourteen. They have each asked to babysit. (CAPACITY)</a:t>
            </a:r>
            <a:endParaRPr/>
          </a:p>
          <a:p>
            <a:pPr marL="0" lvl="0" indent="0" algn="l" rtl="0">
              <a:spcBef>
                <a:spcPts val="120"/>
              </a:spcBef>
              <a:spcAft>
                <a:spcPts val="0"/>
              </a:spcAft>
              <a:buNone/>
            </a:pPr>
            <a:endParaRPr sz="400"/>
          </a:p>
          <a:p>
            <a:pPr marL="0" lvl="0" indent="0" algn="l" rtl="0">
              <a:spcBef>
                <a:spcPts val="450"/>
              </a:spcBef>
              <a:spcAft>
                <a:spcPts val="0"/>
              </a:spcAft>
              <a:buNone/>
            </a:pPr>
            <a:r>
              <a:rPr lang="en-US" sz="1500"/>
              <a:t>3: In your class, three students always interrupt others. They make it difficult to learn. Your teacher needs to decide who should receive poor grades in citizenship. (DESERT)</a:t>
            </a:r>
            <a:endParaRPr/>
          </a:p>
          <a:p>
            <a:pPr marL="0" lvl="0" indent="0" algn="l" rtl="0">
              <a:spcBef>
                <a:spcPts val="120"/>
              </a:spcBef>
              <a:spcAft>
                <a:spcPts val="0"/>
              </a:spcAft>
              <a:buNone/>
            </a:pPr>
            <a:endParaRPr sz="400"/>
          </a:p>
          <a:p>
            <a:pPr marL="0" lvl="0" indent="0" algn="l" rtl="0">
              <a:spcBef>
                <a:spcPts val="450"/>
              </a:spcBef>
              <a:spcAft>
                <a:spcPts val="0"/>
              </a:spcAft>
              <a:buNone/>
            </a:pPr>
            <a:r>
              <a:rPr lang="en-US" sz="1500"/>
              <a:t>Group 4: There is going to be an election to chose the president of the student council The second, third, fourth and fifth-grade students want the right to vote in the election. (CAPACITY)</a:t>
            </a:r>
            <a:endParaRPr/>
          </a:p>
          <a:p>
            <a:pPr marL="0" lvl="0" indent="0" algn="l" rtl="0">
              <a:spcBef>
                <a:spcPts val="120"/>
              </a:spcBef>
              <a:spcAft>
                <a:spcPts val="0"/>
              </a:spcAft>
              <a:buNone/>
            </a:pPr>
            <a:endParaRPr sz="400"/>
          </a:p>
        </p:txBody>
      </p:sp>
      <p:sp>
        <p:nvSpPr>
          <p:cNvPr id="604" name="Google Shape;604;p62:notes"/>
          <p:cNvSpPr txBox="1">
            <a:spLocks noGrp="1"/>
          </p:cNvSpPr>
          <p:nvPr>
            <p:ph type="sldNum" idx="12"/>
          </p:nvPr>
        </p:nvSpPr>
        <p:spPr>
          <a:xfrm>
            <a:off x="4048125" y="8905875"/>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r>
              <a:rPr lang="en-US" sz="1200">
                <a:solidFill>
                  <a:schemeClr val="dk1"/>
                </a:solidFill>
                <a:latin typeface="Arial"/>
                <a:ea typeface="Arial"/>
                <a:cs typeface="Arial"/>
                <a:sym typeface="Arial"/>
              </a:rPr>
              <a:t>77</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63: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10" name="Google Shape;610;p63:notes"/>
          <p:cNvSpPr txBox="1">
            <a:spLocks noGrp="1"/>
          </p:cNvSpPr>
          <p:nvPr>
            <p:ph type="body" idx="1"/>
          </p:nvPr>
        </p:nvSpPr>
        <p:spPr>
          <a:xfrm>
            <a:off x="339725" y="4460876"/>
            <a:ext cx="6488113" cy="457676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 Intellectual Tools for Corrective Justice asks:</a:t>
            </a:r>
            <a:endParaRPr/>
          </a:p>
          <a:p>
            <a:pPr marL="342900" lvl="0" indent="-342900" algn="l" rtl="0">
              <a:spcBef>
                <a:spcPts val="420"/>
              </a:spcBef>
              <a:spcAft>
                <a:spcPts val="0"/>
              </a:spcAft>
              <a:buClr>
                <a:schemeClr val="dk1"/>
              </a:buClr>
              <a:buSzPts val="1400"/>
              <a:buFont typeface="Calibri"/>
              <a:buAutoNum type="arabicPeriod"/>
            </a:pPr>
            <a:r>
              <a:rPr lang="en-US" sz="1400"/>
              <a:t>What are the wrongs or injuries?</a:t>
            </a:r>
            <a:endParaRPr/>
          </a:p>
          <a:p>
            <a:pPr marL="228600" lvl="0" indent="-190500" algn="l" rtl="0">
              <a:spcBef>
                <a:spcPts val="180"/>
              </a:spcBef>
              <a:spcAft>
                <a:spcPts val="0"/>
              </a:spcAft>
              <a:buClr>
                <a:schemeClr val="dk1"/>
              </a:buClr>
              <a:buSzPts val="600"/>
              <a:buFont typeface="Calibri"/>
              <a:buNone/>
            </a:pPr>
            <a:endParaRPr sz="600"/>
          </a:p>
          <a:p>
            <a:pPr marL="342900" lvl="0" indent="-342900" algn="l" rtl="0">
              <a:spcBef>
                <a:spcPts val="420"/>
              </a:spcBef>
              <a:spcAft>
                <a:spcPts val="0"/>
              </a:spcAft>
              <a:buClr>
                <a:schemeClr val="dk1"/>
              </a:buClr>
              <a:buSzPts val="1400"/>
              <a:buFont typeface="Calibri"/>
              <a:buAutoNum type="arabicPeriod"/>
            </a:pPr>
            <a:r>
              <a:rPr lang="en-US" sz="1400"/>
              <a:t>How serious are the wrongs and injuries?</a:t>
            </a:r>
            <a:endParaRPr/>
          </a:p>
          <a:p>
            <a:pPr marL="228600" lvl="0" indent="-190500" algn="l" rtl="0">
              <a:spcBef>
                <a:spcPts val="180"/>
              </a:spcBef>
              <a:spcAft>
                <a:spcPts val="0"/>
              </a:spcAft>
              <a:buClr>
                <a:schemeClr val="dk1"/>
              </a:buClr>
              <a:buSzPts val="600"/>
              <a:buFont typeface="Calibri"/>
              <a:buNone/>
            </a:pPr>
            <a:endParaRPr sz="600"/>
          </a:p>
          <a:p>
            <a:pPr marL="342900" lvl="0" indent="-342900" algn="l" rtl="0">
              <a:spcBef>
                <a:spcPts val="420"/>
              </a:spcBef>
              <a:spcAft>
                <a:spcPts val="0"/>
              </a:spcAft>
              <a:buClr>
                <a:schemeClr val="dk1"/>
              </a:buClr>
              <a:buSzPts val="1400"/>
              <a:buFont typeface="Calibri"/>
              <a:buAutoNum type="arabicPeriod"/>
            </a:pPr>
            <a:r>
              <a:rPr lang="en-US" sz="1400"/>
              <a:t>Who caused the wrongs or injuries?</a:t>
            </a:r>
            <a:endParaRPr/>
          </a:p>
          <a:p>
            <a:pPr marL="457200" lvl="1" indent="-88900" algn="l" rtl="0">
              <a:spcBef>
                <a:spcPts val="420"/>
              </a:spcBef>
              <a:spcAft>
                <a:spcPts val="0"/>
              </a:spcAft>
              <a:buClr>
                <a:schemeClr val="dk1"/>
              </a:buClr>
              <a:buSzPts val="1400"/>
              <a:buFont typeface="Arial"/>
              <a:buChar char="•"/>
            </a:pPr>
            <a:r>
              <a:rPr lang="en-US" sz="1400"/>
              <a:t>Did the person intend to do wrong or cause an injury or was it accidental?</a:t>
            </a:r>
            <a:endParaRPr/>
          </a:p>
          <a:p>
            <a:pPr marL="457200" lvl="1" indent="-88900" algn="l" rtl="0">
              <a:spcBef>
                <a:spcPts val="420"/>
              </a:spcBef>
              <a:spcAft>
                <a:spcPts val="0"/>
              </a:spcAft>
              <a:buClr>
                <a:schemeClr val="dk1"/>
              </a:buClr>
              <a:buSzPts val="1400"/>
              <a:buFont typeface="Arial"/>
              <a:buChar char="•"/>
            </a:pPr>
            <a:r>
              <a:rPr lang="en-US" sz="1400"/>
              <a:t>Did the person have the ability to know that his or her actions were wrong or might cause injury?</a:t>
            </a:r>
            <a:endParaRPr/>
          </a:p>
          <a:p>
            <a:pPr marL="457200" lvl="1" indent="-88900" algn="l" rtl="0">
              <a:spcBef>
                <a:spcPts val="420"/>
              </a:spcBef>
              <a:spcAft>
                <a:spcPts val="0"/>
              </a:spcAft>
              <a:buClr>
                <a:schemeClr val="dk1"/>
              </a:buClr>
              <a:buSzPts val="1400"/>
              <a:buFont typeface="Arial"/>
              <a:buChar char="•"/>
            </a:pPr>
            <a:r>
              <a:rPr lang="en-US" sz="1400"/>
              <a:t>Did the person know what would happen but he or she decided to act anyway?</a:t>
            </a:r>
            <a:endParaRPr/>
          </a:p>
          <a:p>
            <a:pPr marL="457200" lvl="1" indent="-88900" algn="l" rtl="0">
              <a:spcBef>
                <a:spcPts val="420"/>
              </a:spcBef>
              <a:spcAft>
                <a:spcPts val="0"/>
              </a:spcAft>
              <a:buClr>
                <a:schemeClr val="dk1"/>
              </a:buClr>
              <a:buSzPts val="1400"/>
              <a:buFont typeface="Arial"/>
              <a:buChar char="•"/>
            </a:pPr>
            <a:r>
              <a:rPr lang="en-US" sz="1400"/>
              <a:t>Did the person fail to notice or pay attention to the possible risks?</a:t>
            </a:r>
            <a:endParaRPr/>
          </a:p>
          <a:p>
            <a:pPr marL="457200" lvl="1" indent="-88900" algn="l" rtl="0">
              <a:spcBef>
                <a:spcPts val="420"/>
              </a:spcBef>
              <a:spcAft>
                <a:spcPts val="0"/>
              </a:spcAft>
              <a:buClr>
                <a:schemeClr val="dk1"/>
              </a:buClr>
              <a:buSzPts val="1400"/>
              <a:buFont typeface="Arial"/>
              <a:buChar char="•"/>
            </a:pPr>
            <a:r>
              <a:rPr lang="en-US" sz="1400"/>
              <a:t>Has the person done similar wrong or caused similar injuries in the past?</a:t>
            </a:r>
            <a:endParaRPr/>
          </a:p>
          <a:p>
            <a:pPr marL="457200" lvl="1" indent="-88900" algn="l" rtl="0">
              <a:spcBef>
                <a:spcPts val="420"/>
              </a:spcBef>
              <a:spcAft>
                <a:spcPts val="0"/>
              </a:spcAft>
              <a:buClr>
                <a:schemeClr val="dk1"/>
              </a:buClr>
              <a:buSzPts val="1400"/>
              <a:buFont typeface="Arial"/>
              <a:buChar char="•"/>
            </a:pPr>
            <a:r>
              <a:rPr lang="en-US" sz="1400"/>
              <a:t>Is the person sorry for what he or she did?</a:t>
            </a:r>
            <a:endParaRPr/>
          </a:p>
          <a:p>
            <a:pPr marL="457200" lvl="1" indent="-88900" algn="l" rtl="0">
              <a:spcBef>
                <a:spcPts val="420"/>
              </a:spcBef>
              <a:spcAft>
                <a:spcPts val="0"/>
              </a:spcAft>
              <a:buClr>
                <a:schemeClr val="dk1"/>
              </a:buClr>
              <a:buSzPts val="1400"/>
              <a:buFont typeface="Arial"/>
              <a:buChar char="•"/>
            </a:pPr>
            <a:r>
              <a:rPr lang="en-US" sz="1400"/>
              <a:t>If the person did not act alone, what part did he or she play?</a:t>
            </a:r>
            <a:endParaRPr/>
          </a:p>
          <a:p>
            <a:pPr marL="457200" lvl="1" indent="-88900" algn="l" rtl="0">
              <a:spcBef>
                <a:spcPts val="420"/>
              </a:spcBef>
              <a:spcAft>
                <a:spcPts val="0"/>
              </a:spcAft>
              <a:buClr>
                <a:schemeClr val="dk1"/>
              </a:buClr>
              <a:buSzPts val="1400"/>
              <a:buFont typeface="Arial"/>
              <a:buChar char="•"/>
            </a:pPr>
            <a:r>
              <a:rPr lang="en-US" sz="1400"/>
              <a:t>Basically, state of mind (intentional or accidental); first time or repeat offender, personal response (remorseful?) and whether others were also involved.</a:t>
            </a:r>
            <a:endParaRPr/>
          </a:p>
        </p:txBody>
      </p:sp>
      <p:sp>
        <p:nvSpPr>
          <p:cNvPr id="611" name="Google Shape;611;p63: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61</a:t>
            </a:fld>
            <a:endParaRPr sz="1200">
              <a:solidFill>
                <a:schemeClr val="dk1"/>
              </a:solidFill>
              <a:latin typeface="Arial"/>
              <a:ea typeface="Arial"/>
              <a:cs typeface="Arial"/>
              <a:sym typeface="Aria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64: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17" name="Google Shape;617;p64:notes"/>
          <p:cNvSpPr txBox="1">
            <a:spLocks noGrp="1"/>
          </p:cNvSpPr>
          <p:nvPr>
            <p:ph type="body" idx="1"/>
          </p:nvPr>
        </p:nvSpPr>
        <p:spPr>
          <a:xfrm>
            <a:off x="427037" y="4462463"/>
            <a:ext cx="6289676" cy="4454525"/>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latin typeface="Arial"/>
                <a:ea typeface="Arial"/>
                <a:cs typeface="Arial"/>
                <a:sym typeface="Arial"/>
              </a:rPr>
              <a:t>Let’s apply the tools to some situations where we want to address wrongs and injuries.  Basically, deciding what punishment fits the crime, so to speak.</a:t>
            </a:r>
            <a:endParaRPr/>
          </a:p>
          <a:p>
            <a:pPr marL="0" lvl="0" indent="0" algn="l" rtl="0">
              <a:spcBef>
                <a:spcPts val="150"/>
              </a:spcBef>
              <a:spcAft>
                <a:spcPts val="0"/>
              </a:spcAft>
              <a:buNone/>
            </a:pPr>
            <a:endParaRPr sz="500">
              <a:latin typeface="Arial"/>
              <a:ea typeface="Arial"/>
              <a:cs typeface="Arial"/>
              <a:sym typeface="Arial"/>
            </a:endParaRPr>
          </a:p>
          <a:p>
            <a:pPr marL="0" lvl="0" indent="0" algn="l" rtl="0">
              <a:spcBef>
                <a:spcPts val="450"/>
              </a:spcBef>
              <a:spcAft>
                <a:spcPts val="0"/>
              </a:spcAft>
              <a:buNone/>
            </a:pPr>
            <a:r>
              <a:rPr lang="en-US" sz="1500">
                <a:latin typeface="Arial"/>
                <a:ea typeface="Arial"/>
                <a:cs typeface="Arial"/>
                <a:sym typeface="Arial"/>
              </a:rPr>
              <a:t>Are these wrongs or injuries (accidents)?</a:t>
            </a:r>
            <a:endParaRPr/>
          </a:p>
          <a:p>
            <a:pPr marL="0" lvl="0" indent="0" algn="l" rtl="0">
              <a:spcBef>
                <a:spcPts val="150"/>
              </a:spcBef>
              <a:spcAft>
                <a:spcPts val="0"/>
              </a:spcAft>
              <a:buNone/>
            </a:pPr>
            <a:endParaRPr sz="500">
              <a:latin typeface="Arial"/>
              <a:ea typeface="Arial"/>
              <a:cs typeface="Arial"/>
              <a:sym typeface="Arial"/>
            </a:endParaRPr>
          </a:p>
          <a:p>
            <a:pPr marL="953897" lvl="1" indent="-468892" algn="l" rtl="0">
              <a:spcBef>
                <a:spcPts val="450"/>
              </a:spcBef>
              <a:spcAft>
                <a:spcPts val="0"/>
              </a:spcAft>
              <a:buClr>
                <a:schemeClr val="dk1"/>
              </a:buClr>
              <a:buSzPts val="1500"/>
              <a:buFont typeface="Libre Franklin"/>
              <a:buAutoNum type="arabicPeriod"/>
            </a:pPr>
            <a:r>
              <a:rPr lang="en-US" sz="1500">
                <a:latin typeface="Arial"/>
                <a:ea typeface="Arial"/>
                <a:cs typeface="Arial"/>
                <a:sym typeface="Arial"/>
              </a:rPr>
              <a:t>Three teenagers assaulted Mrs. Samuels. They stole her purse. Mrs. Samuels broke her arm in the fall. (INJURY--stealing AND WRONG--accidental)</a:t>
            </a:r>
            <a:endParaRPr/>
          </a:p>
          <a:p>
            <a:pPr marL="953897" lvl="1" indent="-437142" algn="l" rtl="0">
              <a:spcBef>
                <a:spcPts val="150"/>
              </a:spcBef>
              <a:spcAft>
                <a:spcPts val="0"/>
              </a:spcAft>
              <a:buClr>
                <a:schemeClr val="dk1"/>
              </a:buClr>
              <a:buSzPts val="500"/>
              <a:buFont typeface="Libre Franklin"/>
              <a:buNone/>
            </a:pPr>
            <a:endParaRPr sz="500">
              <a:latin typeface="Arial"/>
              <a:ea typeface="Arial"/>
              <a:cs typeface="Arial"/>
              <a:sym typeface="Arial"/>
            </a:endParaRPr>
          </a:p>
          <a:p>
            <a:pPr marL="953897" lvl="1" indent="-468892" algn="l" rtl="0">
              <a:spcBef>
                <a:spcPts val="450"/>
              </a:spcBef>
              <a:spcAft>
                <a:spcPts val="0"/>
              </a:spcAft>
              <a:buClr>
                <a:schemeClr val="dk1"/>
              </a:buClr>
              <a:buSzPts val="1500"/>
              <a:buFont typeface="Libre Franklin"/>
              <a:buAutoNum type="arabicPeriod"/>
            </a:pPr>
            <a:r>
              <a:rPr lang="en-US" sz="1500">
                <a:latin typeface="Arial"/>
                <a:ea typeface="Arial"/>
                <a:cs typeface="Arial"/>
                <a:sym typeface="Arial"/>
              </a:rPr>
              <a:t>Jake extorted money (through force or threats) from Ryan. (INJURY AND WRONG)</a:t>
            </a:r>
            <a:endParaRPr/>
          </a:p>
          <a:p>
            <a:pPr marL="953897" lvl="1" indent="-437142" algn="l" rtl="0">
              <a:spcBef>
                <a:spcPts val="150"/>
              </a:spcBef>
              <a:spcAft>
                <a:spcPts val="0"/>
              </a:spcAft>
              <a:buClr>
                <a:schemeClr val="dk1"/>
              </a:buClr>
              <a:buSzPts val="500"/>
              <a:buFont typeface="Libre Franklin"/>
              <a:buNone/>
            </a:pPr>
            <a:endParaRPr sz="500">
              <a:latin typeface="Arial"/>
              <a:ea typeface="Arial"/>
              <a:cs typeface="Arial"/>
              <a:sym typeface="Arial"/>
            </a:endParaRPr>
          </a:p>
          <a:p>
            <a:pPr marL="953897" lvl="1" indent="-468892" algn="l" rtl="0">
              <a:spcBef>
                <a:spcPts val="450"/>
              </a:spcBef>
              <a:spcAft>
                <a:spcPts val="0"/>
              </a:spcAft>
              <a:buClr>
                <a:schemeClr val="dk1"/>
              </a:buClr>
              <a:buSzPts val="1500"/>
              <a:buFont typeface="Libre Franklin"/>
              <a:buAutoNum type="arabicPeriod"/>
            </a:pPr>
            <a:r>
              <a:rPr lang="en-US" sz="1500">
                <a:latin typeface="Arial"/>
                <a:ea typeface="Arial"/>
                <a:cs typeface="Arial"/>
                <a:sym typeface="Arial"/>
              </a:rPr>
              <a:t>Juliet dropped Paula’s pot. The pot broke into several pieces. (INJURY BUT NOT INTENIONAL)</a:t>
            </a:r>
            <a:endParaRPr/>
          </a:p>
          <a:p>
            <a:pPr marL="20947" lvl="0" indent="0" algn="l" rtl="0">
              <a:spcBef>
                <a:spcPts val="150"/>
              </a:spcBef>
              <a:spcAft>
                <a:spcPts val="0"/>
              </a:spcAft>
              <a:buNone/>
            </a:pPr>
            <a:endParaRPr sz="500">
              <a:latin typeface="Arial"/>
              <a:ea typeface="Arial"/>
              <a:cs typeface="Arial"/>
              <a:sym typeface="Arial"/>
            </a:endParaRPr>
          </a:p>
          <a:p>
            <a:pPr marL="20947" lvl="0" indent="0" algn="l" rtl="0">
              <a:spcBef>
                <a:spcPts val="450"/>
              </a:spcBef>
              <a:spcAft>
                <a:spcPts val="0"/>
              </a:spcAft>
              <a:buNone/>
            </a:pPr>
            <a:r>
              <a:rPr lang="en-US" sz="1500">
                <a:latin typeface="Arial"/>
                <a:ea typeface="Arial"/>
                <a:cs typeface="Arial"/>
                <a:sym typeface="Arial"/>
              </a:rPr>
              <a:t>ASK: Why is the difference important? </a:t>
            </a:r>
            <a:endParaRPr/>
          </a:p>
          <a:p>
            <a:pPr marL="310983" lvl="0" indent="-290036" algn="l" rtl="0">
              <a:spcBef>
                <a:spcPts val="450"/>
              </a:spcBef>
              <a:spcAft>
                <a:spcPts val="0"/>
              </a:spcAft>
              <a:buClr>
                <a:schemeClr val="dk1"/>
              </a:buClr>
              <a:buSzPts val="1500"/>
              <a:buFont typeface="Arial"/>
              <a:buChar char="•"/>
            </a:pPr>
            <a:r>
              <a:rPr lang="en-US" sz="1500">
                <a:latin typeface="Arial"/>
                <a:ea typeface="Arial"/>
                <a:cs typeface="Arial"/>
                <a:sym typeface="Arial"/>
              </a:rPr>
              <a:t>An injury is intentional (like a crime) and needs to be punished. </a:t>
            </a:r>
            <a:endParaRPr/>
          </a:p>
          <a:p>
            <a:pPr marL="310983" lvl="0" indent="-290036" algn="l" rtl="0">
              <a:spcBef>
                <a:spcPts val="450"/>
              </a:spcBef>
              <a:spcAft>
                <a:spcPts val="0"/>
              </a:spcAft>
              <a:buClr>
                <a:schemeClr val="dk1"/>
              </a:buClr>
              <a:buSzPts val="1500"/>
              <a:buFont typeface="Arial"/>
              <a:buChar char="•"/>
            </a:pPr>
            <a:r>
              <a:rPr lang="en-US" sz="1500">
                <a:latin typeface="Arial"/>
                <a:ea typeface="Arial"/>
                <a:cs typeface="Arial"/>
                <a:sym typeface="Arial"/>
              </a:rPr>
              <a:t>An accident (without intent) is not the same unless it was foreseeable.</a:t>
            </a:r>
            <a:endParaRPr/>
          </a:p>
        </p:txBody>
      </p:sp>
      <p:sp>
        <p:nvSpPr>
          <p:cNvPr id="618" name="Google Shape;618;p64: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62</a:t>
            </a:fld>
            <a:endParaRPr sz="1200">
              <a:solidFill>
                <a:schemeClr val="dk1"/>
              </a:solidFill>
              <a:latin typeface="Arial"/>
              <a:ea typeface="Arial"/>
              <a:cs typeface="Arial"/>
              <a:sym typeface="Aria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65: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24" name="Google Shape;624;p65:notes"/>
          <p:cNvSpPr txBox="1">
            <a:spLocks noGrp="1"/>
          </p:cNvSpPr>
          <p:nvPr>
            <p:ph type="body" idx="1"/>
          </p:nvPr>
        </p:nvSpPr>
        <p:spPr>
          <a:xfrm>
            <a:off x="268287" y="4389437"/>
            <a:ext cx="6635749" cy="4800600"/>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Probably the most important part of fairness or justice is having</a:t>
            </a:r>
            <a:r>
              <a:rPr lang="en-US" sz="1400" u="sng"/>
              <a:t> fair processes</a:t>
            </a:r>
            <a:r>
              <a:rPr lang="en-US" sz="1400"/>
              <a:t>, often called “procedural justice” or “due process.” </a:t>
            </a:r>
            <a:r>
              <a:rPr lang="en-US" sz="1400" b="1">
                <a:solidFill>
                  <a:schemeClr val="dk2"/>
                </a:solidFill>
              </a:rPr>
              <a:t>Procedural Justice </a:t>
            </a:r>
            <a:r>
              <a:rPr lang="en-US" sz="1400">
                <a:solidFill>
                  <a:schemeClr val="dk2"/>
                </a:solidFill>
              </a:rPr>
              <a:t> refers to the fairness of the process used to </a:t>
            </a:r>
            <a:r>
              <a:rPr lang="en-US" sz="1400" u="sng">
                <a:solidFill>
                  <a:schemeClr val="dk2"/>
                </a:solidFill>
              </a:rPr>
              <a:t>gather information and make decisions</a:t>
            </a:r>
            <a:r>
              <a:rPr lang="en-US" sz="1400">
                <a:solidFill>
                  <a:schemeClr val="dk2"/>
                </a:solidFill>
              </a:rPr>
              <a:t>. </a:t>
            </a:r>
            <a:endParaRPr/>
          </a:p>
          <a:p>
            <a:pPr marL="0" lvl="0" indent="0" algn="l" rtl="0">
              <a:spcBef>
                <a:spcPts val="0"/>
              </a:spcBef>
              <a:spcAft>
                <a:spcPts val="0"/>
              </a:spcAft>
              <a:buNone/>
            </a:pPr>
            <a:endParaRPr sz="600">
              <a:solidFill>
                <a:schemeClr val="dk2"/>
              </a:solidFill>
            </a:endParaRPr>
          </a:p>
          <a:p>
            <a:pPr marL="0" lvl="0" indent="0" algn="l" rtl="0">
              <a:spcBef>
                <a:spcPts val="0"/>
              </a:spcBef>
              <a:spcAft>
                <a:spcPts val="0"/>
              </a:spcAft>
              <a:buNone/>
            </a:pPr>
            <a:r>
              <a:rPr lang="en-US" sz="1400">
                <a:solidFill>
                  <a:schemeClr val="dk2"/>
                </a:solidFill>
              </a:rPr>
              <a:t>Police often need information about people they think have broken the law. How they get this information is important. Courts have procedures for gathering information, presenting information and making decisions that include: </a:t>
            </a:r>
            <a:endParaRPr/>
          </a:p>
          <a:p>
            <a:pPr marL="457200" lvl="1" indent="-348044" algn="l" rtl="0">
              <a:spcBef>
                <a:spcPts val="0"/>
              </a:spcBef>
              <a:spcAft>
                <a:spcPts val="0"/>
              </a:spcAft>
              <a:buClr>
                <a:schemeClr val="dk2"/>
              </a:buClr>
              <a:buSzPts val="1400"/>
              <a:buFont typeface="Noto Sans Symbols"/>
              <a:buChar char="∙"/>
            </a:pPr>
            <a:r>
              <a:rPr lang="en-US" sz="1400">
                <a:solidFill>
                  <a:schemeClr val="dk2"/>
                </a:solidFill>
              </a:rPr>
              <a:t>the right to tell your side of the story</a:t>
            </a:r>
            <a:endParaRPr/>
          </a:p>
          <a:p>
            <a:pPr marL="457200" lvl="1" indent="-348044" algn="l" rtl="0">
              <a:spcBef>
                <a:spcPts val="0"/>
              </a:spcBef>
              <a:spcAft>
                <a:spcPts val="0"/>
              </a:spcAft>
              <a:buClr>
                <a:schemeClr val="dk2"/>
              </a:buClr>
              <a:buSzPts val="1400"/>
              <a:buFont typeface="Noto Sans Symbols"/>
              <a:buChar char="∙"/>
            </a:pPr>
            <a:r>
              <a:rPr lang="en-US" sz="1400">
                <a:solidFill>
                  <a:schemeClr val="dk2"/>
                </a:solidFill>
              </a:rPr>
              <a:t>the right to have a lawyer</a:t>
            </a:r>
            <a:endParaRPr/>
          </a:p>
          <a:p>
            <a:pPr marL="457200" lvl="1" indent="-348044" algn="l" rtl="0">
              <a:spcBef>
                <a:spcPts val="0"/>
              </a:spcBef>
              <a:spcAft>
                <a:spcPts val="0"/>
              </a:spcAft>
              <a:buClr>
                <a:schemeClr val="dk2"/>
              </a:buClr>
              <a:buSzPts val="1400"/>
              <a:buFont typeface="Noto Sans Symbols"/>
              <a:buChar char="∙"/>
            </a:pPr>
            <a:r>
              <a:rPr lang="en-US" sz="1400">
                <a:solidFill>
                  <a:schemeClr val="dk2"/>
                </a:solidFill>
              </a:rPr>
              <a:t>the right to have witnesses who support you</a:t>
            </a:r>
            <a:endParaRPr/>
          </a:p>
          <a:p>
            <a:pPr marL="457200" lvl="1" indent="-348044" algn="l" rtl="0">
              <a:spcBef>
                <a:spcPts val="0"/>
              </a:spcBef>
              <a:spcAft>
                <a:spcPts val="0"/>
              </a:spcAft>
              <a:buClr>
                <a:schemeClr val="dk2"/>
              </a:buClr>
              <a:buSzPts val="1400"/>
              <a:buFont typeface="Noto Sans Symbols"/>
              <a:buChar char="∙"/>
            </a:pPr>
            <a:r>
              <a:rPr lang="en-US" sz="1400">
                <a:solidFill>
                  <a:schemeClr val="dk2"/>
                </a:solidFill>
              </a:rPr>
              <a:t>the right to question witnesses who testify against you</a:t>
            </a:r>
            <a:endParaRPr/>
          </a:p>
          <a:p>
            <a:pPr marL="457200" lvl="1" indent="-348044" algn="l" rtl="0">
              <a:spcBef>
                <a:spcPts val="0"/>
              </a:spcBef>
              <a:spcAft>
                <a:spcPts val="0"/>
              </a:spcAft>
              <a:buClr>
                <a:schemeClr val="dk2"/>
              </a:buClr>
              <a:buSzPts val="1400"/>
              <a:buFont typeface="Noto Sans Symbols"/>
              <a:buChar char="∙"/>
            </a:pPr>
            <a:r>
              <a:rPr lang="en-US" sz="1400">
                <a:solidFill>
                  <a:schemeClr val="dk2"/>
                </a:solidFill>
              </a:rPr>
              <a:t>the right to an impartial judge and jury</a:t>
            </a:r>
            <a:endParaRPr/>
          </a:p>
          <a:p>
            <a:pPr marL="0" lvl="0" indent="0" algn="l" rtl="0">
              <a:spcBef>
                <a:spcPts val="0"/>
              </a:spcBef>
              <a:spcAft>
                <a:spcPts val="0"/>
              </a:spcAft>
              <a:buNone/>
            </a:pPr>
            <a:endParaRPr sz="600">
              <a:solidFill>
                <a:schemeClr val="dk2"/>
              </a:solidFill>
            </a:endParaRPr>
          </a:p>
          <a:p>
            <a:pPr marL="0" lvl="0" indent="0" algn="l" rtl="0">
              <a:spcBef>
                <a:spcPts val="0"/>
              </a:spcBef>
              <a:spcAft>
                <a:spcPts val="0"/>
              </a:spcAft>
              <a:buNone/>
            </a:pPr>
            <a:r>
              <a:rPr lang="en-US" sz="1400">
                <a:solidFill>
                  <a:schemeClr val="dk2"/>
                </a:solidFill>
              </a:rPr>
              <a:t>Local school boards, city councils, the president of the United States and Congress all need to gather information and make decisions, using fair procedures.</a:t>
            </a:r>
            <a:endParaRPr/>
          </a:p>
          <a:p>
            <a:pPr marL="0" lvl="0" indent="0" algn="l" rtl="0">
              <a:spcBef>
                <a:spcPts val="0"/>
              </a:spcBef>
              <a:spcAft>
                <a:spcPts val="0"/>
              </a:spcAft>
              <a:buNone/>
            </a:pPr>
            <a:r>
              <a:rPr lang="en-US" sz="600">
                <a:solidFill>
                  <a:schemeClr val="dk2"/>
                </a:solidFill>
              </a:rPr>
              <a:t> </a:t>
            </a:r>
            <a:endParaRPr/>
          </a:p>
          <a:p>
            <a:pPr marL="0" lvl="0" indent="0" algn="l" rtl="0">
              <a:spcBef>
                <a:spcPts val="0"/>
              </a:spcBef>
              <a:spcAft>
                <a:spcPts val="0"/>
              </a:spcAft>
              <a:buNone/>
            </a:pPr>
            <a:r>
              <a:rPr lang="en-US" sz="1400">
                <a:solidFill>
                  <a:schemeClr val="dk2"/>
                </a:solidFill>
              </a:rPr>
              <a:t>Procedural justice is important because it:</a:t>
            </a:r>
            <a:endParaRPr/>
          </a:p>
          <a:p>
            <a:pPr marL="457200" lvl="1" indent="-348044" algn="l" rtl="0">
              <a:spcBef>
                <a:spcPts val="0"/>
              </a:spcBef>
              <a:spcAft>
                <a:spcPts val="0"/>
              </a:spcAft>
              <a:buClr>
                <a:schemeClr val="dk2"/>
              </a:buClr>
              <a:buSzPts val="1400"/>
              <a:buFont typeface="Noto Sans Symbols"/>
              <a:buChar char="∙"/>
            </a:pPr>
            <a:r>
              <a:rPr lang="en-US" sz="1400">
                <a:solidFill>
                  <a:schemeClr val="dk2"/>
                </a:solidFill>
              </a:rPr>
              <a:t>increases the chances of getting the information needed to make wise and fair decisions</a:t>
            </a:r>
            <a:endParaRPr/>
          </a:p>
          <a:p>
            <a:pPr marL="457200" lvl="1" indent="-348044" algn="l" rtl="0">
              <a:spcBef>
                <a:spcPts val="0"/>
              </a:spcBef>
              <a:spcAft>
                <a:spcPts val="0"/>
              </a:spcAft>
              <a:buClr>
                <a:schemeClr val="dk2"/>
              </a:buClr>
              <a:buSzPts val="1400"/>
              <a:buFont typeface="Noto Sans Symbols"/>
              <a:buChar char="∙"/>
            </a:pPr>
            <a:r>
              <a:rPr lang="en-US" sz="1400">
                <a:solidFill>
                  <a:schemeClr val="dk2"/>
                </a:solidFill>
              </a:rPr>
              <a:t>ensures the wise and fair use of the information in making decisions. </a:t>
            </a:r>
            <a:endParaRPr/>
          </a:p>
          <a:p>
            <a:pPr marL="457200" lvl="1" indent="-348044" algn="l" rtl="0">
              <a:spcBef>
                <a:spcPts val="0"/>
              </a:spcBef>
              <a:spcAft>
                <a:spcPts val="0"/>
              </a:spcAft>
              <a:buClr>
                <a:schemeClr val="dk2"/>
              </a:buClr>
              <a:buSzPts val="1400"/>
              <a:buFont typeface="Noto Sans Symbols"/>
              <a:buChar char="∙"/>
            </a:pPr>
            <a:r>
              <a:rPr lang="en-US" sz="1400">
                <a:solidFill>
                  <a:schemeClr val="dk2"/>
                </a:solidFill>
              </a:rPr>
              <a:t>Protects important individual rights, such as freedom, liberty and dignity.</a:t>
            </a:r>
            <a:endParaRPr/>
          </a:p>
          <a:p>
            <a:pPr marL="0" lvl="0" indent="0" algn="l" rtl="0">
              <a:spcBef>
                <a:spcPts val="360"/>
              </a:spcBef>
              <a:spcAft>
                <a:spcPts val="0"/>
              </a:spcAft>
              <a:buNone/>
            </a:pPr>
            <a:endParaRPr/>
          </a:p>
        </p:txBody>
      </p:sp>
      <p:sp>
        <p:nvSpPr>
          <p:cNvPr id="625" name="Google Shape;625;p65: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63</a:t>
            </a:fld>
            <a:endParaRPr sz="1200">
              <a:solidFill>
                <a:schemeClr val="dk1"/>
              </a:solidFill>
              <a:latin typeface="Arial"/>
              <a:ea typeface="Arial"/>
              <a:cs typeface="Arial"/>
              <a:sym typeface="Aria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66: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31" name="Google Shape;631;p66: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marR="0" lvl="0" indent="0" algn="l" rtl="0">
              <a:lnSpc>
                <a:spcPct val="100000"/>
              </a:lnSpc>
              <a:spcBef>
                <a:spcPts val="0"/>
              </a:spcBef>
              <a:spcAft>
                <a:spcPts val="0"/>
              </a:spcAft>
              <a:buClr>
                <a:schemeClr val="dk1"/>
              </a:buClr>
              <a:buSzPts val="1500"/>
              <a:buFont typeface="Arial"/>
              <a:buNone/>
            </a:pPr>
            <a:r>
              <a:rPr lang="en-US" sz="1500"/>
              <a:t>Procedural justice is based on the Fifth Amendment which requires that “No Person shall…be deprived of life, liberty, or property, without due process of law.”</a:t>
            </a:r>
            <a:endParaRPr/>
          </a:p>
          <a:p>
            <a:pPr marL="0" marR="0" lvl="0" indent="0" algn="l" rtl="0">
              <a:lnSpc>
                <a:spcPct val="100000"/>
              </a:lnSpc>
              <a:spcBef>
                <a:spcPts val="450"/>
              </a:spcBef>
              <a:spcAft>
                <a:spcPts val="0"/>
              </a:spcAft>
              <a:buClr>
                <a:schemeClr val="dk1"/>
              </a:buClr>
              <a:buSzPts val="1500"/>
              <a:buFont typeface="Arial"/>
              <a:buNone/>
            </a:pPr>
            <a:endParaRPr sz="1500"/>
          </a:p>
          <a:p>
            <a:pPr marL="0" marR="0" lvl="0" indent="0" algn="l" rtl="0">
              <a:lnSpc>
                <a:spcPct val="100000"/>
              </a:lnSpc>
              <a:spcBef>
                <a:spcPts val="450"/>
              </a:spcBef>
              <a:spcAft>
                <a:spcPts val="0"/>
              </a:spcAft>
              <a:buClr>
                <a:schemeClr val="dk1"/>
              </a:buClr>
              <a:buSzPts val="1500"/>
              <a:buFont typeface="Arial"/>
              <a:buNone/>
            </a:pPr>
            <a:r>
              <a:rPr lang="en-US" sz="1500"/>
              <a:t>Let’s look at what “due process of law” means…</a:t>
            </a:r>
            <a:endParaRPr/>
          </a:p>
          <a:p>
            <a:pPr marL="0" lvl="0" indent="0" algn="l" rtl="0">
              <a:spcBef>
                <a:spcPts val="360"/>
              </a:spcBef>
              <a:spcAft>
                <a:spcPts val="0"/>
              </a:spcAft>
              <a:buNone/>
            </a:pPr>
            <a:endParaRPr/>
          </a:p>
        </p:txBody>
      </p:sp>
      <p:sp>
        <p:nvSpPr>
          <p:cNvPr id="632" name="Google Shape;632;p66: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67: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40" name="Google Shape;640;p67:notes"/>
          <p:cNvSpPr txBox="1">
            <a:spLocks noGrp="1"/>
          </p:cNvSpPr>
          <p:nvPr>
            <p:ph type="body" idx="1"/>
          </p:nvPr>
        </p:nvSpPr>
        <p:spPr>
          <a:xfrm>
            <a:off x="239713" y="4381500"/>
            <a:ext cx="6716712" cy="4884737"/>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Let’s consider whether procedural justice was followed in each of these situations: DO IT</a:t>
            </a:r>
            <a:endParaRPr/>
          </a:p>
          <a:p>
            <a:pPr marL="0" lvl="0" indent="0" algn="l" rtl="0">
              <a:spcBef>
                <a:spcPts val="120"/>
              </a:spcBef>
              <a:spcAft>
                <a:spcPts val="0"/>
              </a:spcAft>
              <a:buNone/>
            </a:pPr>
            <a:endParaRPr sz="400"/>
          </a:p>
          <a:p>
            <a:pPr marL="0" lvl="0" indent="0" algn="l" rtl="0">
              <a:spcBef>
                <a:spcPts val="390"/>
              </a:spcBef>
              <a:spcAft>
                <a:spcPts val="0"/>
              </a:spcAft>
              <a:buNone/>
            </a:pPr>
            <a:r>
              <a:rPr lang="en-US"/>
              <a:t> </a:t>
            </a:r>
            <a:r>
              <a:rPr lang="en-US" sz="1300"/>
              <a:t>1.  Rosie thought someone in the class had taken her radio. During recess while everybody was on the playground, Rosie went back into the classroom and searched every desk.</a:t>
            </a:r>
            <a:endParaRPr/>
          </a:p>
          <a:p>
            <a:pPr marL="290036" lvl="0" indent="-290036" algn="l" rtl="0">
              <a:spcBef>
                <a:spcPts val="390"/>
              </a:spcBef>
              <a:spcAft>
                <a:spcPts val="0"/>
              </a:spcAft>
              <a:buClr>
                <a:schemeClr val="dk1"/>
              </a:buClr>
              <a:buSzPts val="1300"/>
              <a:buFont typeface="Noto Sans Symbols"/>
              <a:buChar char="⮚"/>
            </a:pPr>
            <a:r>
              <a:rPr lang="en-US" sz="1300"/>
              <a:t>This is not procedural justice.  Student desks cannot be secretly searched. And Rosie is not an appropriate authority to search desks. </a:t>
            </a:r>
            <a:endParaRPr/>
          </a:p>
          <a:p>
            <a:pPr marL="290036" lvl="0" indent="-264636" algn="l" rtl="0">
              <a:spcBef>
                <a:spcPts val="120"/>
              </a:spcBef>
              <a:spcAft>
                <a:spcPts val="0"/>
              </a:spcAft>
              <a:buClr>
                <a:schemeClr val="dk1"/>
              </a:buClr>
              <a:buSzPts val="400"/>
              <a:buFont typeface="Noto Sans Symbols"/>
              <a:buNone/>
            </a:pPr>
            <a:endParaRPr sz="400"/>
          </a:p>
          <a:p>
            <a:pPr marL="0" lvl="0" indent="0" algn="l" rtl="0">
              <a:spcBef>
                <a:spcPts val="390"/>
              </a:spcBef>
              <a:spcAft>
                <a:spcPts val="0"/>
              </a:spcAft>
              <a:buNone/>
            </a:pPr>
            <a:r>
              <a:rPr lang="en-US" sz="1300"/>
              <a:t>2.  Mr. Tsu, the principal, knew that several boys were in the library this morning and they left a terrible mess. He called four students to his office and questioned each one.  Three admitted that they had been in the library and had made a mess.  The fourth boy was afraid to answer. The principal kept him after school until he gave a response and admitted that he had helped to make the mess in the library.</a:t>
            </a:r>
            <a:endParaRPr/>
          </a:p>
          <a:p>
            <a:pPr marL="290036" lvl="0" indent="-290036" algn="l" rtl="0">
              <a:spcBef>
                <a:spcPts val="390"/>
              </a:spcBef>
              <a:spcAft>
                <a:spcPts val="0"/>
              </a:spcAft>
              <a:buClr>
                <a:schemeClr val="dk1"/>
              </a:buClr>
              <a:buSzPts val="1300"/>
              <a:buFont typeface="Noto Sans Symbols"/>
              <a:buChar char="⮚"/>
            </a:pPr>
            <a:r>
              <a:rPr lang="en-US" sz="1300"/>
              <a:t>This not procedural justice. Students cannot be threatened with punishment as a means to obtain a response.</a:t>
            </a:r>
            <a:endParaRPr/>
          </a:p>
          <a:p>
            <a:pPr marL="0" lvl="0" indent="0" algn="l" rtl="0">
              <a:spcBef>
                <a:spcPts val="120"/>
              </a:spcBef>
              <a:spcAft>
                <a:spcPts val="0"/>
              </a:spcAft>
              <a:buNone/>
            </a:pPr>
            <a:endParaRPr sz="400"/>
          </a:p>
          <a:p>
            <a:pPr marL="0" lvl="0" indent="0" algn="l" rtl="0">
              <a:spcBef>
                <a:spcPts val="390"/>
              </a:spcBef>
              <a:spcAft>
                <a:spcPts val="0"/>
              </a:spcAft>
              <a:buNone/>
            </a:pPr>
            <a:r>
              <a:rPr lang="en-US" sz="1300"/>
              <a:t>3.  The police arrested Jed for kidnapping. Jed’s lawyer asked for a trial by jury. Twelve jurors had to be chosen from a group of 100 people. Jed’s lawyer had the right to questions each person.  She could refuse to accept people she thought might be prejudiced against Jed.</a:t>
            </a:r>
            <a:endParaRPr/>
          </a:p>
          <a:p>
            <a:pPr marL="171450" lvl="0" indent="-171450" algn="l" rtl="0">
              <a:spcBef>
                <a:spcPts val="390"/>
              </a:spcBef>
              <a:spcAft>
                <a:spcPts val="0"/>
              </a:spcAft>
              <a:buClr>
                <a:schemeClr val="dk1"/>
              </a:buClr>
              <a:buSzPts val="600"/>
              <a:buFont typeface="Noto Sans Symbols"/>
              <a:buChar char="⮚"/>
            </a:pPr>
            <a:r>
              <a:rPr lang="en-US" sz="600"/>
              <a:t> </a:t>
            </a:r>
            <a:r>
              <a:rPr lang="en-US" sz="1300"/>
              <a:t>This is part of procedural justice.  The lawyer for a defendant in a criminal case has the right to question the potential jurors to eliminate people who might be prejudiced against the defendant.</a:t>
            </a:r>
            <a:endParaRPr/>
          </a:p>
          <a:p>
            <a:pPr marL="0" lvl="0" indent="0" algn="l" rtl="0">
              <a:spcBef>
                <a:spcPts val="360"/>
              </a:spcBef>
              <a:spcAft>
                <a:spcPts val="0"/>
              </a:spcAft>
              <a:buNone/>
            </a:pPr>
            <a:endParaRPr/>
          </a:p>
        </p:txBody>
      </p:sp>
      <p:sp>
        <p:nvSpPr>
          <p:cNvPr id="641" name="Google Shape;641;p67: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65</a:t>
            </a:fld>
            <a:endParaRPr sz="1200">
              <a:solidFill>
                <a:schemeClr val="dk1"/>
              </a:solidFill>
              <a:latin typeface="Arial"/>
              <a:ea typeface="Arial"/>
              <a:cs typeface="Arial"/>
              <a:sym typeface="Aria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p68:notes"/>
          <p:cNvSpPr>
            <a:spLocks noGrp="1" noRot="1" noChangeAspect="1"/>
          </p:cNvSpPr>
          <p:nvPr>
            <p:ph type="sldImg" idx="2"/>
          </p:nvPr>
        </p:nvSpPr>
        <p:spPr>
          <a:xfrm>
            <a:off x="1204913" y="731838"/>
            <a:ext cx="4692650" cy="35194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47" name="Google Shape;647;p68:notes"/>
          <p:cNvSpPr txBox="1">
            <a:spLocks noGrp="1"/>
          </p:cNvSpPr>
          <p:nvPr>
            <p:ph type="body" idx="1"/>
          </p:nvPr>
        </p:nvSpPr>
        <p:spPr>
          <a:xfrm>
            <a:off x="309563" y="4460875"/>
            <a:ext cx="6329362" cy="4570413"/>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latin typeface="Arial"/>
                <a:ea typeface="Arial"/>
                <a:cs typeface="Arial"/>
                <a:sym typeface="Arial"/>
              </a:rPr>
              <a:t>So, at the core, what are fair procedures?  In balancing the rights of the individual and the right of society to be safe, the potential severity of the consequences is considered. For example:</a:t>
            </a:r>
            <a:endParaRPr/>
          </a:p>
          <a:p>
            <a:pPr marL="0" lvl="0" indent="0" algn="l" rtl="0">
              <a:spcBef>
                <a:spcPts val="150"/>
              </a:spcBef>
              <a:spcAft>
                <a:spcPts val="0"/>
              </a:spcAft>
              <a:buNone/>
            </a:pPr>
            <a:endParaRPr sz="500">
              <a:latin typeface="Arial"/>
              <a:ea typeface="Arial"/>
              <a:cs typeface="Arial"/>
              <a:sym typeface="Arial"/>
            </a:endParaRPr>
          </a:p>
          <a:p>
            <a:pPr marL="290036" lvl="0" indent="-290036" algn="l" rtl="0">
              <a:spcBef>
                <a:spcPts val="450"/>
              </a:spcBef>
              <a:spcAft>
                <a:spcPts val="0"/>
              </a:spcAft>
              <a:buClr>
                <a:schemeClr val="dk1"/>
              </a:buClr>
              <a:buSzPts val="1500"/>
              <a:buFont typeface="Noto Sans Symbols"/>
              <a:buChar char="▪"/>
            </a:pPr>
            <a:r>
              <a:rPr lang="en-US" sz="1500">
                <a:latin typeface="Arial"/>
                <a:ea typeface="Arial"/>
                <a:cs typeface="Arial"/>
                <a:sym typeface="Arial"/>
              </a:rPr>
              <a:t>If you may potentially lose your liberty and go to jail, your procedural due process is much greater than if you are a student who has been suspended for a day because of getting into a fight.</a:t>
            </a:r>
            <a:endParaRPr/>
          </a:p>
          <a:p>
            <a:pPr marL="290036" lvl="0" indent="-258286" algn="l" rtl="0">
              <a:spcBef>
                <a:spcPts val="150"/>
              </a:spcBef>
              <a:spcAft>
                <a:spcPts val="0"/>
              </a:spcAft>
              <a:buClr>
                <a:schemeClr val="dk1"/>
              </a:buClr>
              <a:buSzPts val="500"/>
              <a:buFont typeface="Noto Sans Symbols"/>
              <a:buNone/>
            </a:pPr>
            <a:endParaRPr sz="500">
              <a:latin typeface="Arial"/>
              <a:ea typeface="Arial"/>
              <a:cs typeface="Arial"/>
              <a:sym typeface="Arial"/>
            </a:endParaRPr>
          </a:p>
          <a:p>
            <a:pPr marL="290036" lvl="0" indent="-290036" algn="l" rtl="0">
              <a:spcBef>
                <a:spcPts val="450"/>
              </a:spcBef>
              <a:spcAft>
                <a:spcPts val="0"/>
              </a:spcAft>
              <a:buClr>
                <a:schemeClr val="dk1"/>
              </a:buClr>
              <a:buSzPts val="1500"/>
              <a:buFont typeface="Noto Sans Symbols"/>
              <a:buChar char="▪"/>
            </a:pPr>
            <a:r>
              <a:rPr lang="en-US" sz="1500">
                <a:latin typeface="Arial"/>
                <a:ea typeface="Arial"/>
                <a:cs typeface="Arial"/>
                <a:sym typeface="Arial"/>
              </a:rPr>
              <a:t>A potential jail term would require a lawyer, a trial, and the opportunity to cross examine.</a:t>
            </a:r>
            <a:endParaRPr/>
          </a:p>
          <a:p>
            <a:pPr marL="290036" lvl="0" indent="-258286" algn="l" rtl="0">
              <a:spcBef>
                <a:spcPts val="150"/>
              </a:spcBef>
              <a:spcAft>
                <a:spcPts val="0"/>
              </a:spcAft>
              <a:buClr>
                <a:schemeClr val="dk1"/>
              </a:buClr>
              <a:buSzPts val="500"/>
              <a:buFont typeface="Noto Sans Symbols"/>
              <a:buNone/>
            </a:pPr>
            <a:endParaRPr sz="500">
              <a:latin typeface="Arial"/>
              <a:ea typeface="Arial"/>
              <a:cs typeface="Arial"/>
              <a:sym typeface="Arial"/>
            </a:endParaRPr>
          </a:p>
          <a:p>
            <a:pPr marL="290036" lvl="0" indent="-290036" algn="l" rtl="0">
              <a:spcBef>
                <a:spcPts val="450"/>
              </a:spcBef>
              <a:spcAft>
                <a:spcPts val="0"/>
              </a:spcAft>
              <a:buClr>
                <a:schemeClr val="dk1"/>
              </a:buClr>
              <a:buSzPts val="1500"/>
              <a:buFont typeface="Noto Sans Symbols"/>
              <a:buChar char="▪"/>
            </a:pPr>
            <a:r>
              <a:rPr lang="en-US" sz="1500">
                <a:latin typeface="Arial"/>
                <a:ea typeface="Arial"/>
                <a:cs typeface="Arial"/>
                <a:sym typeface="Arial"/>
              </a:rPr>
              <a:t>A potential school suspension would require notice and a hearing.</a:t>
            </a:r>
            <a:endParaRPr/>
          </a:p>
          <a:p>
            <a:pPr marL="290036" lvl="0" indent="-258286" algn="l" rtl="0">
              <a:spcBef>
                <a:spcPts val="150"/>
              </a:spcBef>
              <a:spcAft>
                <a:spcPts val="0"/>
              </a:spcAft>
              <a:buClr>
                <a:schemeClr val="dk1"/>
              </a:buClr>
              <a:buSzPts val="500"/>
              <a:buFont typeface="Noto Sans Symbols"/>
              <a:buNone/>
            </a:pPr>
            <a:endParaRPr sz="500">
              <a:latin typeface="Arial"/>
              <a:ea typeface="Arial"/>
              <a:cs typeface="Arial"/>
              <a:sym typeface="Arial"/>
            </a:endParaRPr>
          </a:p>
          <a:p>
            <a:pPr marL="290036" lvl="0" indent="-290036" algn="l" rtl="0">
              <a:spcBef>
                <a:spcPts val="450"/>
              </a:spcBef>
              <a:spcAft>
                <a:spcPts val="0"/>
              </a:spcAft>
              <a:buClr>
                <a:schemeClr val="dk1"/>
              </a:buClr>
              <a:buSzPts val="1500"/>
              <a:buFont typeface="Noto Sans Symbols"/>
              <a:buChar char="▪"/>
            </a:pPr>
            <a:r>
              <a:rPr lang="en-US" sz="1500">
                <a:latin typeface="Arial"/>
                <a:ea typeface="Arial"/>
                <a:cs typeface="Arial"/>
                <a:sym typeface="Arial"/>
              </a:rPr>
              <a:t>At a minimum, a fair procedure requires notice and a hearing.</a:t>
            </a:r>
            <a:endParaRPr/>
          </a:p>
          <a:p>
            <a:pPr marL="0" lvl="0" indent="0" algn="l" rtl="0">
              <a:spcBef>
                <a:spcPts val="450"/>
              </a:spcBef>
              <a:spcAft>
                <a:spcPts val="0"/>
              </a:spcAft>
              <a:buNone/>
            </a:pPr>
            <a:endParaRPr sz="1500">
              <a:latin typeface="Arial"/>
              <a:ea typeface="Arial"/>
              <a:cs typeface="Arial"/>
              <a:sym typeface="Arial"/>
            </a:endParaRPr>
          </a:p>
        </p:txBody>
      </p:sp>
      <p:sp>
        <p:nvSpPr>
          <p:cNvPr id="648" name="Google Shape;648;p68: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66</a:t>
            </a:fld>
            <a:endParaRPr sz="1200">
              <a:solidFill>
                <a:schemeClr val="dk1"/>
              </a:solidFill>
              <a:latin typeface="Arial"/>
              <a:ea typeface="Arial"/>
              <a:cs typeface="Arial"/>
              <a:sym typeface="Aria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p71: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6" name="Google Shape;656;p71:notes"/>
          <p:cNvSpPr txBox="1">
            <a:spLocks noGrp="1"/>
          </p:cNvSpPr>
          <p:nvPr>
            <p:ph type="body" idx="1"/>
          </p:nvPr>
        </p:nvSpPr>
        <p:spPr>
          <a:xfrm>
            <a:off x="579437" y="4460875"/>
            <a:ext cx="5943599"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t>Now we have some background and understanding of our government, why we need rules and authority, why we all have responsibilities. Let’s go back to the question of how we make decisions in a democracy.  </a:t>
            </a:r>
            <a:endParaRPr/>
          </a:p>
          <a:p>
            <a:pPr marL="0" lvl="0" indent="0" algn="l" rtl="0">
              <a:spcBef>
                <a:spcPts val="180"/>
              </a:spcBef>
              <a:spcAft>
                <a:spcPts val="0"/>
              </a:spcAft>
              <a:buNone/>
            </a:pPr>
            <a:endParaRPr sz="600"/>
          </a:p>
          <a:p>
            <a:pPr marL="285750" lvl="0" indent="-285750" algn="l" rtl="0">
              <a:spcBef>
                <a:spcPts val="450"/>
              </a:spcBef>
              <a:spcAft>
                <a:spcPts val="0"/>
              </a:spcAft>
              <a:buClr>
                <a:schemeClr val="dk1"/>
              </a:buClr>
              <a:buSzPts val="1500"/>
              <a:buFont typeface="Arial"/>
              <a:buChar char="•"/>
            </a:pPr>
            <a:r>
              <a:rPr lang="en-US" sz="1500"/>
              <a:t>We elect representatives with the authority to make decisions for the community</a:t>
            </a:r>
            <a:endParaRPr/>
          </a:p>
          <a:p>
            <a:pPr marL="285750" lvl="0" indent="-285750" algn="l" rtl="0">
              <a:spcBef>
                <a:spcPts val="450"/>
              </a:spcBef>
              <a:spcAft>
                <a:spcPts val="0"/>
              </a:spcAft>
              <a:buClr>
                <a:schemeClr val="dk1"/>
              </a:buClr>
              <a:buSzPts val="1500"/>
              <a:buFont typeface="Arial"/>
              <a:buChar char="•"/>
            </a:pPr>
            <a:r>
              <a:rPr lang="en-US" sz="1500"/>
              <a:t>They have a responsibility to make decisions for the common good that have a legitimate purpose, are clear, understandable and fair</a:t>
            </a:r>
            <a:endParaRPr/>
          </a:p>
          <a:p>
            <a:pPr marL="285750" lvl="0" indent="-285750" algn="l" rtl="0">
              <a:spcBef>
                <a:spcPts val="450"/>
              </a:spcBef>
              <a:spcAft>
                <a:spcPts val="0"/>
              </a:spcAft>
              <a:buClr>
                <a:schemeClr val="dk1"/>
              </a:buClr>
              <a:buSzPts val="1500"/>
              <a:buFont typeface="Arial"/>
              <a:buChar char="•"/>
            </a:pPr>
            <a:r>
              <a:rPr lang="en-US" sz="1500"/>
              <a:t>Members of the community have the right to express their views</a:t>
            </a:r>
            <a:endParaRPr/>
          </a:p>
          <a:p>
            <a:pPr marL="285750" lvl="0" indent="-285750" algn="l" rtl="0">
              <a:spcBef>
                <a:spcPts val="450"/>
              </a:spcBef>
              <a:spcAft>
                <a:spcPts val="0"/>
              </a:spcAft>
              <a:buClr>
                <a:schemeClr val="dk1"/>
              </a:buClr>
              <a:buSzPts val="1500"/>
              <a:buFont typeface="Arial"/>
              <a:buChar char="•"/>
            </a:pPr>
            <a:r>
              <a:rPr lang="en-US" sz="1500"/>
              <a:t>We share our views with each other and with those in authority</a:t>
            </a:r>
            <a:endParaRPr/>
          </a:p>
          <a:p>
            <a:pPr marL="285750" lvl="0" indent="-285750" algn="l" rtl="0">
              <a:spcBef>
                <a:spcPts val="450"/>
              </a:spcBef>
              <a:spcAft>
                <a:spcPts val="0"/>
              </a:spcAft>
              <a:buClr>
                <a:schemeClr val="dk1"/>
              </a:buClr>
              <a:buSzPts val="1500"/>
              <a:buFont typeface="Arial"/>
              <a:buChar char="•"/>
            </a:pPr>
            <a:r>
              <a:rPr lang="en-US" sz="1500"/>
              <a:t>We respect, listen to and consider other views</a:t>
            </a:r>
            <a:endParaRPr/>
          </a:p>
          <a:p>
            <a:pPr marL="285750" lvl="0" indent="-285750" algn="l" rtl="0">
              <a:spcBef>
                <a:spcPts val="450"/>
              </a:spcBef>
              <a:spcAft>
                <a:spcPts val="0"/>
              </a:spcAft>
              <a:buClr>
                <a:schemeClr val="dk1"/>
              </a:buClr>
              <a:buSzPts val="1500"/>
              <a:buFont typeface="Arial"/>
              <a:buChar char="•"/>
            </a:pPr>
            <a:r>
              <a:rPr lang="en-US" sz="1500"/>
              <a:t>We may form groups to lobby our elected representatives or assemble and protest </a:t>
            </a:r>
            <a:endParaRPr/>
          </a:p>
          <a:p>
            <a:pPr marL="285750" lvl="0" indent="-196850" algn="l" rtl="0">
              <a:spcBef>
                <a:spcPts val="420"/>
              </a:spcBef>
              <a:spcAft>
                <a:spcPts val="0"/>
              </a:spcAft>
              <a:buClr>
                <a:schemeClr val="dk1"/>
              </a:buClr>
              <a:buSzPts val="1400"/>
              <a:buFont typeface="Arial"/>
              <a:buNone/>
            </a:pPr>
            <a:endParaRPr sz="1400"/>
          </a:p>
          <a:p>
            <a:pPr marL="0" lvl="0" indent="0" algn="l" rtl="0">
              <a:spcBef>
                <a:spcPts val="420"/>
              </a:spcBef>
              <a:spcAft>
                <a:spcPts val="0"/>
              </a:spcAft>
              <a:buNone/>
            </a:pPr>
            <a:endParaRPr sz="1400"/>
          </a:p>
          <a:p>
            <a:pPr marL="0" lvl="0" indent="0" algn="l" rtl="0">
              <a:spcBef>
                <a:spcPts val="360"/>
              </a:spcBef>
              <a:spcAft>
                <a:spcPts val="0"/>
              </a:spcAft>
              <a:buNone/>
            </a:pPr>
            <a:endParaRPr/>
          </a:p>
          <a:p>
            <a:pPr marL="0" lvl="0" indent="0" algn="l" rtl="0">
              <a:spcBef>
                <a:spcPts val="360"/>
              </a:spcBef>
              <a:spcAft>
                <a:spcPts val="0"/>
              </a:spcAft>
              <a:buNone/>
            </a:pPr>
            <a:endParaRPr/>
          </a:p>
        </p:txBody>
      </p:sp>
      <p:sp>
        <p:nvSpPr>
          <p:cNvPr id="657" name="Google Shape;657;p71: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72: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65" name="Google Shape;665;p72:notes"/>
          <p:cNvSpPr txBox="1">
            <a:spLocks noGrp="1"/>
          </p:cNvSpPr>
          <p:nvPr>
            <p:ph type="body" idx="1"/>
          </p:nvPr>
        </p:nvSpPr>
        <p:spPr>
          <a:xfrm>
            <a:off x="503237" y="4459286"/>
            <a:ext cx="6096000" cy="4457701"/>
          </a:xfrm>
          <a:prstGeom prst="rect">
            <a:avLst/>
          </a:prstGeom>
          <a:noFill/>
          <a:ln>
            <a:noFill/>
          </a:ln>
        </p:spPr>
        <p:txBody>
          <a:bodyPr spcFirstLastPara="1" wrap="square" lIns="94900" tIns="47450" rIns="94900" bIns="47450" anchor="t" anchorCtr="0">
            <a:noAutofit/>
          </a:bodyPr>
          <a:lstStyle/>
          <a:p>
            <a:pPr marL="0" lvl="0" indent="0" algn="l" rtl="0">
              <a:spcBef>
                <a:spcPts val="360"/>
              </a:spcBef>
              <a:spcAft>
                <a:spcPts val="0"/>
              </a:spcAft>
              <a:buNone/>
            </a:pPr>
            <a:endParaRPr/>
          </a:p>
        </p:txBody>
      </p:sp>
      <p:sp>
        <p:nvSpPr>
          <p:cNvPr id="666" name="Google Shape;666;p72: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73:notes"/>
          <p:cNvSpPr>
            <a:spLocks noGrp="1" noRot="1" noChangeAspect="1"/>
          </p:cNvSpPr>
          <p:nvPr>
            <p:ph type="sldImg" idx="2"/>
          </p:nvPr>
        </p:nvSpPr>
        <p:spPr>
          <a:xfrm>
            <a:off x="1204913" y="731838"/>
            <a:ext cx="4692650" cy="35194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75" name="Google Shape;675;p73:notes"/>
          <p:cNvSpPr txBox="1">
            <a:spLocks noGrp="1"/>
          </p:cNvSpPr>
          <p:nvPr>
            <p:ph type="body" idx="1"/>
          </p:nvPr>
        </p:nvSpPr>
        <p:spPr>
          <a:xfrm>
            <a:off x="198437" y="4460874"/>
            <a:ext cx="6629400" cy="4729163"/>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Clr>
                <a:schemeClr val="dk1"/>
              </a:buClr>
              <a:buSzPts val="1500"/>
              <a:buFont typeface="Arial"/>
              <a:buNone/>
            </a:pPr>
            <a:r>
              <a:rPr lang="en-US" sz="1500">
                <a:latin typeface="Arial"/>
                <a:ea typeface="Arial"/>
                <a:cs typeface="Arial"/>
                <a:sym typeface="Arial"/>
              </a:rPr>
              <a:t>The federal government has exercised some control over voting to counteract the actions by some states to restrict voting by minority groups:</a:t>
            </a:r>
            <a:endParaRPr/>
          </a:p>
          <a:p>
            <a:pPr marL="742950" lvl="1" indent="-285750" algn="l" rtl="0">
              <a:spcBef>
                <a:spcPts val="450"/>
              </a:spcBef>
              <a:spcAft>
                <a:spcPts val="0"/>
              </a:spcAft>
              <a:buClr>
                <a:schemeClr val="dk1"/>
              </a:buClr>
              <a:buSzPts val="1500"/>
              <a:buFont typeface="Noto Sans Symbols"/>
              <a:buChar char="⮚"/>
            </a:pPr>
            <a:r>
              <a:rPr lang="en-US" sz="1500">
                <a:latin typeface="Arial"/>
                <a:ea typeface="Arial"/>
                <a:cs typeface="Arial"/>
                <a:sym typeface="Arial"/>
              </a:rPr>
              <a:t>14</a:t>
            </a:r>
            <a:r>
              <a:rPr lang="en-US" sz="1500" baseline="30000">
                <a:latin typeface="Arial"/>
                <a:ea typeface="Arial"/>
                <a:cs typeface="Arial"/>
                <a:sym typeface="Arial"/>
              </a:rPr>
              <a:t>th</a:t>
            </a:r>
            <a:r>
              <a:rPr lang="en-US" sz="1500">
                <a:latin typeface="Arial"/>
                <a:ea typeface="Arial"/>
                <a:cs typeface="Arial"/>
                <a:sym typeface="Arial"/>
              </a:rPr>
              <a:t> Am. defined birthright citizenship—anyone born in U.S. is a citizen entitled to rights of a citizen. </a:t>
            </a:r>
            <a:endParaRPr/>
          </a:p>
          <a:p>
            <a:pPr marL="742950" lvl="1" indent="-285750" algn="l" rtl="0">
              <a:spcBef>
                <a:spcPts val="1050"/>
              </a:spcBef>
              <a:spcAft>
                <a:spcPts val="0"/>
              </a:spcAft>
              <a:buClr>
                <a:schemeClr val="dk1"/>
              </a:buClr>
              <a:buSzPts val="1500"/>
              <a:buFont typeface="Noto Sans Symbols"/>
              <a:buChar char="⮚"/>
            </a:pPr>
            <a:r>
              <a:rPr lang="en-US" sz="1500">
                <a:latin typeface="Arial"/>
                <a:ea typeface="Arial"/>
                <a:cs typeface="Arial"/>
                <a:sym typeface="Arial"/>
              </a:rPr>
              <a:t>15</a:t>
            </a:r>
            <a:r>
              <a:rPr lang="en-US" sz="1500" baseline="30000">
                <a:latin typeface="Arial"/>
                <a:ea typeface="Arial"/>
                <a:cs typeface="Arial"/>
                <a:sym typeface="Arial"/>
              </a:rPr>
              <a:t>th</a:t>
            </a:r>
            <a:r>
              <a:rPr lang="en-US" sz="1500">
                <a:latin typeface="Arial"/>
                <a:ea typeface="Arial"/>
                <a:cs typeface="Arial"/>
                <a:sym typeface="Arial"/>
              </a:rPr>
              <a:t> Am. prohibited denial of vote “on account of race, color or previous condition of servitude”(1870)</a:t>
            </a:r>
            <a:endParaRPr/>
          </a:p>
          <a:p>
            <a:pPr marL="742950" lvl="1" indent="-285750" algn="l" rtl="0">
              <a:spcBef>
                <a:spcPts val="1050"/>
              </a:spcBef>
              <a:spcAft>
                <a:spcPts val="0"/>
              </a:spcAft>
              <a:buClr>
                <a:schemeClr val="dk1"/>
              </a:buClr>
              <a:buSzPts val="1500"/>
              <a:buFont typeface="Noto Sans Symbols"/>
              <a:buChar char="⮚"/>
            </a:pPr>
            <a:r>
              <a:rPr lang="en-US" sz="1500">
                <a:latin typeface="Arial"/>
                <a:ea typeface="Arial"/>
                <a:cs typeface="Arial"/>
                <a:sym typeface="Arial"/>
              </a:rPr>
              <a:t>19</a:t>
            </a:r>
            <a:r>
              <a:rPr lang="en-US" sz="1500" baseline="30000">
                <a:latin typeface="Arial"/>
                <a:ea typeface="Arial"/>
                <a:cs typeface="Arial"/>
                <a:sym typeface="Arial"/>
              </a:rPr>
              <a:t>th</a:t>
            </a:r>
            <a:r>
              <a:rPr lang="en-US" sz="1500">
                <a:latin typeface="Arial"/>
                <a:ea typeface="Arial"/>
                <a:cs typeface="Arial"/>
                <a:sym typeface="Arial"/>
              </a:rPr>
              <a:t> Am. prohibited denial of vote “on account of sex” (1920)</a:t>
            </a:r>
            <a:endParaRPr/>
          </a:p>
          <a:p>
            <a:pPr marL="742950" lvl="1" indent="-285750" algn="l" rtl="0">
              <a:spcBef>
                <a:spcPts val="1050"/>
              </a:spcBef>
              <a:spcAft>
                <a:spcPts val="0"/>
              </a:spcAft>
              <a:buClr>
                <a:schemeClr val="dk1"/>
              </a:buClr>
              <a:buSzPts val="1500"/>
              <a:buFont typeface="Noto Sans Symbols"/>
              <a:buChar char="⮚"/>
            </a:pPr>
            <a:r>
              <a:rPr lang="en-US" sz="1500">
                <a:latin typeface="Arial"/>
                <a:ea typeface="Arial"/>
                <a:cs typeface="Arial"/>
                <a:sym typeface="Arial"/>
              </a:rPr>
              <a:t>24</a:t>
            </a:r>
            <a:r>
              <a:rPr lang="en-US" sz="1500" baseline="30000">
                <a:latin typeface="Arial"/>
                <a:ea typeface="Arial"/>
                <a:cs typeface="Arial"/>
                <a:sym typeface="Arial"/>
              </a:rPr>
              <a:t>th</a:t>
            </a:r>
            <a:r>
              <a:rPr lang="en-US" sz="1500">
                <a:latin typeface="Arial"/>
                <a:ea typeface="Arial"/>
                <a:cs typeface="Arial"/>
                <a:sym typeface="Arial"/>
              </a:rPr>
              <a:t> Am. prohibited denial of vote “for failure to pay poll tax” (1964) </a:t>
            </a:r>
            <a:endParaRPr/>
          </a:p>
          <a:p>
            <a:pPr marL="742950" lvl="1" indent="-285750" algn="l" rtl="0">
              <a:spcBef>
                <a:spcPts val="1050"/>
              </a:spcBef>
              <a:spcAft>
                <a:spcPts val="0"/>
              </a:spcAft>
              <a:buClr>
                <a:schemeClr val="dk1"/>
              </a:buClr>
              <a:buSzPts val="1500"/>
              <a:buFont typeface="Noto Sans Symbols"/>
              <a:buChar char="⮚"/>
            </a:pPr>
            <a:r>
              <a:rPr lang="en-US" sz="1500">
                <a:latin typeface="Arial"/>
                <a:ea typeface="Arial"/>
                <a:cs typeface="Arial"/>
                <a:sym typeface="Arial"/>
              </a:rPr>
              <a:t>26</a:t>
            </a:r>
            <a:r>
              <a:rPr lang="en-US" sz="1500" baseline="30000">
                <a:latin typeface="Arial"/>
                <a:ea typeface="Arial"/>
                <a:cs typeface="Arial"/>
                <a:sym typeface="Arial"/>
              </a:rPr>
              <a:t>th</a:t>
            </a:r>
            <a:r>
              <a:rPr lang="en-US" sz="1500">
                <a:latin typeface="Arial"/>
                <a:ea typeface="Arial"/>
                <a:cs typeface="Arial"/>
                <a:sym typeface="Arial"/>
              </a:rPr>
              <a:t> Am. prohibited denial of vote to citizens 18  years of age or older (1971) </a:t>
            </a:r>
            <a:endParaRPr/>
          </a:p>
          <a:p>
            <a:pPr marL="742950" lvl="1" indent="-285750" algn="l" rtl="0">
              <a:spcBef>
                <a:spcPts val="1050"/>
              </a:spcBef>
              <a:spcAft>
                <a:spcPts val="0"/>
              </a:spcAft>
              <a:buClr>
                <a:schemeClr val="dk1"/>
              </a:buClr>
              <a:buSzPts val="1500"/>
              <a:buFont typeface="Noto Sans Symbols"/>
              <a:buChar char="⮚"/>
            </a:pPr>
            <a:r>
              <a:rPr lang="en-US" sz="1500">
                <a:latin typeface="Arial"/>
                <a:ea typeface="Arial"/>
                <a:cs typeface="Arial"/>
                <a:sym typeface="Arial"/>
              </a:rPr>
              <a:t>Voting Rights Act of 1965 </a:t>
            </a:r>
            <a:r>
              <a:rPr lang="en-US" sz="1500" b="0" i="0">
                <a:solidFill>
                  <a:srgbClr val="1F1F1F"/>
                </a:solidFill>
                <a:latin typeface="Arial"/>
                <a:ea typeface="Arial"/>
                <a:cs typeface="Arial"/>
                <a:sym typeface="Arial"/>
              </a:rPr>
              <a:t>prohibited states from imposing qualifications or practices to deny the right to vote on account of race and permitted direct federal intervention in the electoral process and prec</a:t>
            </a:r>
            <a:r>
              <a:rPr lang="en-US" sz="1500">
                <a:solidFill>
                  <a:srgbClr val="1F1F1F"/>
                </a:solidFill>
                <a:latin typeface="Arial"/>
                <a:ea typeface="Arial"/>
                <a:cs typeface="Arial"/>
                <a:sym typeface="Arial"/>
              </a:rPr>
              <a:t>learance of new laws in state with history of restricting voting (not in the Constitution—renewed by Congress, but could be changed)</a:t>
            </a:r>
            <a:endParaRPr/>
          </a:p>
          <a:p>
            <a:pPr marL="0" lvl="0" indent="0" algn="l" rtl="0">
              <a:spcBef>
                <a:spcPts val="960"/>
              </a:spcBef>
              <a:spcAft>
                <a:spcPts val="0"/>
              </a:spcAft>
              <a:buNone/>
            </a:pPr>
            <a:endParaRPr/>
          </a:p>
        </p:txBody>
      </p:sp>
      <p:sp>
        <p:nvSpPr>
          <p:cNvPr id="676" name="Google Shape;676;p73: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6" name="Google Shape;136;p9:notes"/>
          <p:cNvSpPr txBox="1">
            <a:spLocks noGrp="1"/>
          </p:cNvSpPr>
          <p:nvPr>
            <p:ph type="body" idx="1"/>
          </p:nvPr>
        </p:nvSpPr>
        <p:spPr>
          <a:xfrm>
            <a:off x="503237" y="4460875"/>
            <a:ext cx="6248399" cy="457676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endParaRPr/>
          </a:p>
          <a:p>
            <a:pPr marL="0" lvl="0" indent="0" algn="l" rtl="0">
              <a:spcBef>
                <a:spcPts val="420"/>
              </a:spcBef>
              <a:spcAft>
                <a:spcPts val="0"/>
              </a:spcAft>
              <a:buNone/>
            </a:pPr>
            <a:r>
              <a:rPr lang="en-US" sz="1400"/>
              <a:t>Here is another way of showing the adjacent benefits of teaching Civic Dispositions and skills. You can see the list of Civic disposition and skills listed . By involving your students in learning these, </a:t>
            </a:r>
            <a:endParaRPr sz="1400"/>
          </a:p>
          <a:p>
            <a:pPr marL="457200" lvl="0" indent="-317500" algn="l" rtl="0">
              <a:spcBef>
                <a:spcPts val="420"/>
              </a:spcBef>
              <a:spcAft>
                <a:spcPts val="0"/>
              </a:spcAft>
              <a:buSzPts val="1400"/>
              <a:buChar char="●"/>
            </a:pPr>
            <a:r>
              <a:rPr lang="en-US" sz="1400"/>
              <a:t>they will be engaged in Social and Emotional skills, such as active listening and self and social awareness and possibly relationship building.</a:t>
            </a:r>
            <a:endParaRPr sz="1400"/>
          </a:p>
          <a:p>
            <a:pPr marL="457200" lvl="0" indent="-317500" algn="l" rtl="0">
              <a:spcBef>
                <a:spcPts val="0"/>
              </a:spcBef>
              <a:spcAft>
                <a:spcPts val="0"/>
              </a:spcAft>
              <a:buSzPts val="1400"/>
              <a:buChar char="●"/>
            </a:pPr>
            <a:r>
              <a:rPr lang="en-US" sz="1400"/>
              <a:t>Students will be using and developing language arts skills like reading, writing, critical thinking and public speaking.</a:t>
            </a:r>
            <a:endParaRPr/>
          </a:p>
          <a:p>
            <a:pPr marL="0" lvl="0" indent="0" algn="l" rtl="0">
              <a:spcBef>
                <a:spcPts val="120"/>
              </a:spcBef>
              <a:spcAft>
                <a:spcPts val="0"/>
              </a:spcAft>
              <a:buNone/>
            </a:pPr>
            <a:endParaRPr sz="400"/>
          </a:p>
          <a:p>
            <a:pPr marL="0" lvl="0" indent="0" algn="l" rtl="0">
              <a:spcBef>
                <a:spcPts val="420"/>
              </a:spcBef>
              <a:spcAft>
                <a:spcPts val="0"/>
              </a:spcAft>
              <a:buNone/>
            </a:pPr>
            <a:r>
              <a:rPr lang="en-US" sz="1400"/>
              <a:t>We’ll look at this again after we provide some background and do some activities that you might use in your classroom.</a:t>
            </a:r>
            <a:endParaRPr/>
          </a:p>
        </p:txBody>
      </p:sp>
      <p:sp>
        <p:nvSpPr>
          <p:cNvPr id="137" name="Google Shape;137;p9: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74: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83" name="Google Shape;683;p74:notes"/>
          <p:cNvSpPr txBox="1">
            <a:spLocks noGrp="1"/>
          </p:cNvSpPr>
          <p:nvPr>
            <p:ph type="body" idx="1"/>
          </p:nvPr>
        </p:nvSpPr>
        <p:spPr>
          <a:xfrm>
            <a:off x="427037" y="4460875"/>
            <a:ext cx="6248399" cy="411956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t>And that is what happened the last few years: </a:t>
            </a:r>
            <a:endParaRPr/>
          </a:p>
          <a:p>
            <a:pPr marL="0" lvl="0" indent="0" algn="l" rtl="0">
              <a:spcBef>
                <a:spcPts val="450"/>
              </a:spcBef>
              <a:spcAft>
                <a:spcPts val="0"/>
              </a:spcAft>
              <a:buNone/>
            </a:pPr>
            <a:r>
              <a:rPr lang="en-US" sz="1500"/>
              <a:t>In 2013, the U.S. Supreme Court decision in </a:t>
            </a:r>
            <a:r>
              <a:rPr lang="en-US" sz="1500" i="1"/>
              <a:t>Shelby County v. Holder </a:t>
            </a:r>
            <a:r>
              <a:rPr lang="en-US" sz="1500"/>
              <a:t>(570 U.S. 529) eliminated the need for states that had discriminated in the past to obtain preclearance from the federal government before making changes in their voting procedures, such as places and times of voting, which might adversely affect minority groups.</a:t>
            </a:r>
            <a:endParaRPr/>
          </a:p>
          <a:p>
            <a:pPr marL="0" lvl="0" indent="0" algn="l" rtl="0">
              <a:spcBef>
                <a:spcPts val="150"/>
              </a:spcBef>
              <a:spcAft>
                <a:spcPts val="0"/>
              </a:spcAft>
              <a:buNone/>
            </a:pPr>
            <a:endParaRPr sz="500"/>
          </a:p>
          <a:p>
            <a:pPr marL="0" lvl="0" indent="0" algn="l" rtl="0">
              <a:spcBef>
                <a:spcPts val="450"/>
              </a:spcBef>
              <a:spcAft>
                <a:spcPts val="0"/>
              </a:spcAft>
              <a:buNone/>
            </a:pPr>
            <a:r>
              <a:rPr lang="en-US" sz="1500"/>
              <a:t>So, several states then limited polling places, times and procedures.  </a:t>
            </a:r>
            <a:endParaRPr/>
          </a:p>
          <a:p>
            <a:pPr marL="0" lvl="0" indent="0" algn="l" rtl="0">
              <a:spcBef>
                <a:spcPts val="180"/>
              </a:spcBef>
              <a:spcAft>
                <a:spcPts val="0"/>
              </a:spcAft>
              <a:buNone/>
            </a:pPr>
            <a:endParaRPr sz="600"/>
          </a:p>
          <a:p>
            <a:pPr marL="0" lvl="0" indent="0" algn="l" rtl="0">
              <a:spcBef>
                <a:spcPts val="450"/>
              </a:spcBef>
              <a:spcAft>
                <a:spcPts val="0"/>
              </a:spcAft>
              <a:buNone/>
            </a:pPr>
            <a:r>
              <a:rPr lang="en-US" sz="1500"/>
              <a:t>They also engaged in gerrymandering, that is, </a:t>
            </a:r>
            <a:r>
              <a:rPr lang="en-US" sz="1500">
                <a:latin typeface="Arial"/>
                <a:ea typeface="Arial"/>
                <a:cs typeface="Arial"/>
                <a:sym typeface="Arial"/>
              </a:rPr>
              <a:t>manipulating the boundaries of an electoral district (esp. State Legislative and Congressional Districts) to favor one party or class—which </a:t>
            </a:r>
            <a:r>
              <a:rPr lang="en-US" sz="1500" b="0" i="0">
                <a:latin typeface="Arial"/>
                <a:ea typeface="Arial"/>
                <a:cs typeface="Arial"/>
                <a:sym typeface="Arial"/>
              </a:rPr>
              <a:t>makes elec­tions less compet­it­ive, in turn making voters feel like their votes don’t matter. We’ve seen this to the absolute extreme in Texas, California, and elsewhere with states redistricting in between the census.</a:t>
            </a:r>
            <a:endParaRPr sz="1500">
              <a:latin typeface="Arial"/>
              <a:ea typeface="Arial"/>
              <a:cs typeface="Arial"/>
              <a:sym typeface="Arial"/>
            </a:endParaRPr>
          </a:p>
          <a:p>
            <a:pPr marL="0" lvl="0" indent="0" algn="l" rtl="0">
              <a:spcBef>
                <a:spcPts val="180"/>
              </a:spcBef>
              <a:spcAft>
                <a:spcPts val="0"/>
              </a:spcAft>
              <a:buNone/>
            </a:pPr>
            <a:endParaRPr sz="600"/>
          </a:p>
        </p:txBody>
      </p:sp>
      <p:sp>
        <p:nvSpPr>
          <p:cNvPr id="684" name="Google Shape;684;p74: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p83: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1" name="Google Shape;691;p83:notes"/>
          <p:cNvSpPr txBox="1">
            <a:spLocks noGrp="1"/>
          </p:cNvSpPr>
          <p:nvPr>
            <p:ph type="body" idx="1"/>
          </p:nvPr>
        </p:nvSpPr>
        <p:spPr>
          <a:xfrm>
            <a:off x="296863" y="4478337"/>
            <a:ext cx="6530974" cy="4711699"/>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All of these levels of government, from school boards to municipalities, counties, state governor an legislators, members of congress and president (but NOT the NJ or federal courts) require public elections.  We are offered the opportunity every year to select who we want to represent us.</a:t>
            </a:r>
            <a:endParaRPr/>
          </a:p>
          <a:p>
            <a:pPr marL="0" lvl="0" indent="0" algn="l" rtl="0">
              <a:spcBef>
                <a:spcPts val="180"/>
              </a:spcBef>
              <a:spcAft>
                <a:spcPts val="0"/>
              </a:spcAft>
              <a:buNone/>
            </a:pPr>
            <a:endParaRPr sz="600"/>
          </a:p>
          <a:p>
            <a:pPr marL="0" lvl="0" indent="0" algn="l" rtl="0">
              <a:spcBef>
                <a:spcPts val="420"/>
              </a:spcBef>
              <a:spcAft>
                <a:spcPts val="0"/>
              </a:spcAft>
              <a:buNone/>
            </a:pPr>
            <a:r>
              <a:rPr lang="en-US" sz="1400"/>
              <a:t>Often, when there are only candidates running for municipal, county and the state legislature on the ballot, turn out is very low.  This is unfortunate. Evidently people do not appreciate how much state and local government influences their lives.</a:t>
            </a:r>
            <a:endParaRPr/>
          </a:p>
          <a:p>
            <a:pPr marL="0" lvl="0" indent="0" algn="l" rtl="0">
              <a:spcBef>
                <a:spcPts val="420"/>
              </a:spcBef>
              <a:spcAft>
                <a:spcPts val="0"/>
              </a:spcAft>
              <a:buNone/>
            </a:pPr>
            <a:r>
              <a:rPr lang="en-US" sz="1400"/>
              <a:t>The Center, the NJ Social Studies Supervisors Association and the NJ Council for the Social Studies offer an opportunity each year for you to involve your students grades 4-12 in a mock election so that they can practice the HABIT of informed voting in every election. The NJ Student Mock Election takes place the last two weeks of October before the actual election in November.  Has anybody participated?</a:t>
            </a:r>
            <a:endParaRPr/>
          </a:p>
          <a:p>
            <a:pPr marL="0" lvl="0" indent="0" algn="l" rtl="0">
              <a:spcBef>
                <a:spcPts val="180"/>
              </a:spcBef>
              <a:spcAft>
                <a:spcPts val="0"/>
              </a:spcAft>
              <a:buNone/>
            </a:pPr>
            <a:endParaRPr sz="600"/>
          </a:p>
          <a:p>
            <a:pPr marL="0" lvl="0" indent="0" algn="l" rtl="0">
              <a:spcBef>
                <a:spcPts val="420"/>
              </a:spcBef>
              <a:spcAft>
                <a:spcPts val="0"/>
              </a:spcAft>
              <a:buNone/>
            </a:pPr>
            <a:r>
              <a:rPr lang="en-US" sz="1400"/>
              <a:t>It is easy to do. And no information about your students is taken. It happens every year the last two weeks of October before the November election.  We hope that you might participate in the future.</a:t>
            </a:r>
            <a:endParaRPr/>
          </a:p>
          <a:p>
            <a:pPr marL="0" lvl="0" indent="0" algn="l" rtl="0">
              <a:spcBef>
                <a:spcPts val="420"/>
              </a:spcBef>
              <a:spcAft>
                <a:spcPts val="0"/>
              </a:spcAft>
              <a:buNone/>
            </a:pPr>
            <a:endParaRPr sz="1400"/>
          </a:p>
          <a:p>
            <a:pPr marL="0" lvl="0" indent="0" algn="l" rtl="0">
              <a:spcBef>
                <a:spcPts val="120"/>
              </a:spcBef>
              <a:spcAft>
                <a:spcPts val="0"/>
              </a:spcAft>
              <a:buNone/>
            </a:pPr>
            <a:endParaRPr sz="400" b="1"/>
          </a:p>
          <a:p>
            <a:pPr marL="0" lvl="0" indent="0" algn="l" rtl="0">
              <a:spcBef>
                <a:spcPts val="360"/>
              </a:spcBef>
              <a:spcAft>
                <a:spcPts val="0"/>
              </a:spcAft>
              <a:buNone/>
            </a:pPr>
            <a:endParaRPr/>
          </a:p>
        </p:txBody>
      </p:sp>
      <p:sp>
        <p:nvSpPr>
          <p:cNvPr id="692" name="Google Shape;692;p83: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71</a:t>
            </a:fld>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p84: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00" name="Google Shape;700;p84:notes"/>
          <p:cNvSpPr txBox="1">
            <a:spLocks noGrp="1"/>
          </p:cNvSpPr>
          <p:nvPr>
            <p:ph type="body" idx="1"/>
          </p:nvPr>
        </p:nvSpPr>
        <p:spPr>
          <a:xfrm>
            <a:off x="503237" y="4460875"/>
            <a:ext cx="6095999"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t>Let’s turn to the concept of responsibility. What is it?  It is more than something we should do. It is also the way we should behave. And it involves things we should NOT do.  Responsibility also means that we ought to ACT in a certain way. Some examples might be respecting the feelings of others or telling the truth. </a:t>
            </a:r>
            <a:endParaRPr/>
          </a:p>
          <a:p>
            <a:pPr marL="0" lvl="0" indent="0" algn="l" rtl="0">
              <a:spcBef>
                <a:spcPts val="180"/>
              </a:spcBef>
              <a:spcAft>
                <a:spcPts val="0"/>
              </a:spcAft>
              <a:buNone/>
            </a:pPr>
            <a:endParaRPr sz="600"/>
          </a:p>
          <a:p>
            <a:pPr marL="0" lvl="0" indent="0" algn="l" rtl="0">
              <a:spcBef>
                <a:spcPts val="450"/>
              </a:spcBef>
              <a:spcAft>
                <a:spcPts val="0"/>
              </a:spcAft>
              <a:buNone/>
            </a:pPr>
            <a:r>
              <a:rPr lang="en-US" sz="1500"/>
              <a:t>Can you give me some other examples?</a:t>
            </a:r>
            <a:endParaRPr/>
          </a:p>
          <a:p>
            <a:pPr marL="0" lvl="0" indent="0" algn="l" rtl="0">
              <a:spcBef>
                <a:spcPts val="180"/>
              </a:spcBef>
              <a:spcAft>
                <a:spcPts val="0"/>
              </a:spcAft>
              <a:buNone/>
            </a:pPr>
            <a:endParaRPr sz="600"/>
          </a:p>
          <a:p>
            <a:pPr marL="0" lvl="0" indent="0" algn="l" rtl="0">
              <a:spcBef>
                <a:spcPts val="450"/>
              </a:spcBef>
              <a:spcAft>
                <a:spcPts val="0"/>
              </a:spcAft>
              <a:buNone/>
            </a:pPr>
            <a:r>
              <a:rPr lang="en-US" sz="1500"/>
              <a:t>You might ask your students for some examples, like doing homework, cleaning their room, putting toys away, feeding a pet, or other chores assigned by a parent or teacher.</a:t>
            </a:r>
            <a:endParaRPr/>
          </a:p>
          <a:p>
            <a:pPr marL="0" lvl="0" indent="0" algn="l" rtl="0">
              <a:spcBef>
                <a:spcPts val="180"/>
              </a:spcBef>
              <a:spcAft>
                <a:spcPts val="0"/>
              </a:spcAft>
              <a:buNone/>
            </a:pPr>
            <a:endParaRPr sz="600"/>
          </a:p>
          <a:p>
            <a:pPr marL="0" lvl="0" indent="0" algn="l" rtl="0">
              <a:spcBef>
                <a:spcPts val="450"/>
              </a:spcBef>
              <a:spcAft>
                <a:spcPts val="0"/>
              </a:spcAft>
              <a:buNone/>
            </a:pPr>
            <a:r>
              <a:rPr lang="en-US" sz="1500"/>
              <a:t>Again, your K-2 students might be asked to draw examples.</a:t>
            </a:r>
            <a:endParaRPr sz="1500"/>
          </a:p>
          <a:p>
            <a:pPr marL="0" lvl="0" indent="0" algn="l" rtl="0">
              <a:spcBef>
                <a:spcPts val="180"/>
              </a:spcBef>
              <a:spcAft>
                <a:spcPts val="0"/>
              </a:spcAft>
              <a:buNone/>
            </a:pPr>
            <a:endParaRPr sz="600"/>
          </a:p>
          <a:p>
            <a:pPr marL="0" lvl="0" indent="0" algn="l" rtl="0">
              <a:spcBef>
                <a:spcPts val="450"/>
              </a:spcBef>
              <a:spcAft>
                <a:spcPts val="0"/>
              </a:spcAft>
              <a:buNone/>
            </a:pPr>
            <a:r>
              <a:rPr lang="en-US" sz="1500"/>
              <a:t>Understanding why we have responsibilities and how we get them helps children to develop positive civic attitudes or dispositions…</a:t>
            </a:r>
            <a:endParaRPr/>
          </a:p>
          <a:p>
            <a:pPr marL="0" lvl="0" indent="0" algn="l" rtl="0">
              <a:spcBef>
                <a:spcPts val="360"/>
              </a:spcBef>
              <a:spcAft>
                <a:spcPts val="0"/>
              </a:spcAft>
              <a:buNone/>
            </a:pPr>
            <a:endParaRPr/>
          </a:p>
        </p:txBody>
      </p:sp>
      <p:sp>
        <p:nvSpPr>
          <p:cNvPr id="701" name="Google Shape;701;p84: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85: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10" name="Google Shape;710;p85:notes"/>
          <p:cNvSpPr txBox="1">
            <a:spLocks noGrp="1"/>
          </p:cNvSpPr>
          <p:nvPr>
            <p:ph type="body" idx="1"/>
          </p:nvPr>
        </p:nvSpPr>
        <p:spPr>
          <a:xfrm>
            <a:off x="503237" y="4460875"/>
            <a:ext cx="6248399" cy="4648200"/>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t>Ok, so Responsibility is a duty. It is something we ought to do. How do we get responsibilities?</a:t>
            </a:r>
            <a:endParaRPr/>
          </a:p>
          <a:p>
            <a:pPr marL="0" lvl="0" indent="0" algn="l" rtl="0">
              <a:spcBef>
                <a:spcPts val="120"/>
              </a:spcBef>
              <a:spcAft>
                <a:spcPts val="0"/>
              </a:spcAft>
              <a:buNone/>
            </a:pPr>
            <a:endParaRPr sz="400"/>
          </a:p>
          <a:p>
            <a:pPr marL="0" lvl="0" indent="0" algn="l" rtl="0">
              <a:spcBef>
                <a:spcPts val="450"/>
              </a:spcBef>
              <a:spcAft>
                <a:spcPts val="0"/>
              </a:spcAft>
              <a:buNone/>
            </a:pPr>
            <a:r>
              <a:rPr lang="en-US" sz="1500"/>
              <a:t>We get responsibilities by:</a:t>
            </a:r>
            <a:endParaRPr/>
          </a:p>
          <a:p>
            <a:pPr marL="647700" lvl="1" indent="-169863" algn="l" rtl="0">
              <a:spcBef>
                <a:spcPts val="450"/>
              </a:spcBef>
              <a:spcAft>
                <a:spcPts val="0"/>
              </a:spcAft>
              <a:buClr>
                <a:schemeClr val="dk1"/>
              </a:buClr>
              <a:buSzPts val="1500"/>
              <a:buFont typeface="Arial"/>
              <a:buChar char="•"/>
            </a:pPr>
            <a:r>
              <a:rPr lang="en-US" sz="1500"/>
              <a:t>making promises, </a:t>
            </a:r>
            <a:endParaRPr/>
          </a:p>
          <a:p>
            <a:pPr marL="647700" lvl="1" indent="-169863" algn="l" rtl="0">
              <a:spcBef>
                <a:spcPts val="450"/>
              </a:spcBef>
              <a:spcAft>
                <a:spcPts val="0"/>
              </a:spcAft>
              <a:buClr>
                <a:schemeClr val="dk1"/>
              </a:buClr>
              <a:buSzPts val="1500"/>
              <a:buFont typeface="Arial"/>
              <a:buChar char="•"/>
            </a:pPr>
            <a:r>
              <a:rPr lang="en-US" sz="1500"/>
              <a:t>other people telling us what to do, </a:t>
            </a:r>
            <a:endParaRPr/>
          </a:p>
          <a:p>
            <a:pPr marL="647700" lvl="1" indent="-169863" algn="l" rtl="0">
              <a:spcBef>
                <a:spcPts val="450"/>
              </a:spcBef>
              <a:spcAft>
                <a:spcPts val="0"/>
              </a:spcAft>
              <a:buClr>
                <a:schemeClr val="dk1"/>
              </a:buClr>
              <a:buSzPts val="1500"/>
              <a:buFont typeface="Arial"/>
              <a:buChar char="•"/>
            </a:pPr>
            <a:r>
              <a:rPr lang="en-US" sz="1500"/>
              <a:t>our job, </a:t>
            </a:r>
            <a:endParaRPr/>
          </a:p>
          <a:p>
            <a:pPr marL="647700" lvl="1" indent="-169863" algn="l" rtl="0">
              <a:spcBef>
                <a:spcPts val="450"/>
              </a:spcBef>
              <a:spcAft>
                <a:spcPts val="0"/>
              </a:spcAft>
              <a:buClr>
                <a:schemeClr val="dk1"/>
              </a:buClr>
              <a:buSzPts val="1500"/>
              <a:buFont typeface="Arial"/>
              <a:buChar char="•"/>
            </a:pPr>
            <a:r>
              <a:rPr lang="en-US" sz="1500"/>
              <a:t>rules that we should follow or </a:t>
            </a:r>
            <a:endParaRPr/>
          </a:p>
          <a:p>
            <a:pPr marL="647700" lvl="1" indent="-169863" algn="l" rtl="0">
              <a:spcBef>
                <a:spcPts val="450"/>
              </a:spcBef>
              <a:spcAft>
                <a:spcPts val="0"/>
              </a:spcAft>
              <a:buClr>
                <a:schemeClr val="dk1"/>
              </a:buClr>
              <a:buSzPts val="1500"/>
              <a:buFont typeface="Arial"/>
              <a:buChar char="•"/>
            </a:pPr>
            <a:r>
              <a:rPr lang="en-US" sz="1500"/>
              <a:t>beliefs about what’s right and wrong.</a:t>
            </a:r>
            <a:endParaRPr/>
          </a:p>
          <a:p>
            <a:pPr marL="647700" lvl="1" indent="-74613" algn="l" rtl="0">
              <a:spcBef>
                <a:spcPts val="450"/>
              </a:spcBef>
              <a:spcAft>
                <a:spcPts val="0"/>
              </a:spcAft>
              <a:buClr>
                <a:schemeClr val="dk1"/>
              </a:buClr>
              <a:buSzPts val="1500"/>
              <a:buFont typeface="Arial"/>
              <a:buNone/>
            </a:pPr>
            <a:endParaRPr sz="1500"/>
          </a:p>
          <a:p>
            <a:pPr marL="647700" lvl="1" indent="-169863" algn="l" rtl="0">
              <a:spcBef>
                <a:spcPts val="450"/>
              </a:spcBef>
              <a:spcAft>
                <a:spcPts val="0"/>
              </a:spcAft>
              <a:buClr>
                <a:schemeClr val="dk1"/>
              </a:buClr>
              <a:buSzPts val="1500"/>
              <a:buFont typeface="Arial"/>
              <a:buChar char="•"/>
            </a:pPr>
            <a:r>
              <a:rPr lang="en-US" sz="1500"/>
              <a:t>Similar to how we get authority…</a:t>
            </a:r>
            <a:endParaRPr/>
          </a:p>
          <a:p>
            <a:pPr marL="0" lvl="0" indent="0" algn="l" rtl="0">
              <a:spcBef>
                <a:spcPts val="120"/>
              </a:spcBef>
              <a:spcAft>
                <a:spcPts val="0"/>
              </a:spcAft>
              <a:buNone/>
            </a:pPr>
            <a:endParaRPr sz="400"/>
          </a:p>
          <a:p>
            <a:pPr marL="0" lvl="0" indent="0" algn="l" rtl="0">
              <a:spcBef>
                <a:spcPts val="360"/>
              </a:spcBef>
              <a:spcAft>
                <a:spcPts val="0"/>
              </a:spcAft>
              <a:buNone/>
            </a:pPr>
            <a:endParaRPr/>
          </a:p>
        </p:txBody>
      </p:sp>
      <p:sp>
        <p:nvSpPr>
          <p:cNvPr id="711" name="Google Shape;711;p85: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73</a:t>
            </a:fld>
            <a:endParaRPr sz="1200">
              <a:solidFill>
                <a:schemeClr val="dk1"/>
              </a:solidFill>
              <a:latin typeface="Arial"/>
              <a:ea typeface="Arial"/>
              <a:cs typeface="Arial"/>
              <a:sym typeface="Aria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p86: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18" name="Google Shape;718;p86:notes"/>
          <p:cNvSpPr txBox="1">
            <a:spLocks noGrp="1"/>
          </p:cNvSpPr>
          <p:nvPr>
            <p:ph type="body" idx="1"/>
          </p:nvPr>
        </p:nvSpPr>
        <p:spPr>
          <a:xfrm>
            <a:off x="711200" y="43846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t>What are some benefits and costs of a responsibility?</a:t>
            </a:r>
            <a:endParaRPr/>
          </a:p>
          <a:p>
            <a:pPr marL="0" lvl="0" indent="0" algn="l" rtl="0">
              <a:spcBef>
                <a:spcPts val="180"/>
              </a:spcBef>
              <a:spcAft>
                <a:spcPts val="0"/>
              </a:spcAft>
              <a:buNone/>
            </a:pPr>
            <a:endParaRPr sz="600"/>
          </a:p>
          <a:p>
            <a:pPr marL="0" lvl="0" indent="0" algn="l" rtl="0">
              <a:spcBef>
                <a:spcPts val="450"/>
              </a:spcBef>
              <a:spcAft>
                <a:spcPts val="0"/>
              </a:spcAft>
              <a:buNone/>
            </a:pPr>
            <a:r>
              <a:rPr lang="en-US" sz="1500"/>
              <a:t>When you carry out your responsibilities, good things happen. When you do your homework, you learn and you feel proud of your work.</a:t>
            </a:r>
            <a:endParaRPr/>
          </a:p>
          <a:p>
            <a:pPr marL="0" lvl="0" indent="0" algn="l" rtl="0">
              <a:spcBef>
                <a:spcPts val="180"/>
              </a:spcBef>
              <a:spcAft>
                <a:spcPts val="0"/>
              </a:spcAft>
              <a:buNone/>
            </a:pPr>
            <a:endParaRPr sz="600"/>
          </a:p>
          <a:p>
            <a:pPr marL="0" lvl="0" indent="0" algn="l" rtl="0">
              <a:spcBef>
                <a:spcPts val="450"/>
              </a:spcBef>
              <a:spcAft>
                <a:spcPts val="0"/>
              </a:spcAft>
              <a:buNone/>
            </a:pPr>
            <a:r>
              <a:rPr lang="en-US" sz="1500"/>
              <a:t>But, when you don’t carry out your responsibilities, other things happen. You don’t learn. You don’t feel proud about yourself.</a:t>
            </a:r>
            <a:endParaRPr/>
          </a:p>
          <a:p>
            <a:pPr marL="0" lvl="0" indent="0" algn="l" rtl="0">
              <a:spcBef>
                <a:spcPts val="180"/>
              </a:spcBef>
              <a:spcAft>
                <a:spcPts val="0"/>
              </a:spcAft>
              <a:buNone/>
            </a:pPr>
            <a:endParaRPr sz="600"/>
          </a:p>
          <a:p>
            <a:pPr marL="0" lvl="0" indent="0" algn="l" rtl="0">
              <a:spcBef>
                <a:spcPts val="450"/>
              </a:spcBef>
              <a:spcAft>
                <a:spcPts val="0"/>
              </a:spcAft>
              <a:buNone/>
            </a:pPr>
            <a:r>
              <a:rPr lang="en-US" sz="1500"/>
              <a:t>Pretty simple. Pretty basic. Pretty important—even at the kindergarten level!</a:t>
            </a:r>
            <a:endParaRPr/>
          </a:p>
        </p:txBody>
      </p:sp>
      <p:sp>
        <p:nvSpPr>
          <p:cNvPr id="719" name="Google Shape;719;p86: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74</a:t>
            </a:fld>
            <a:endParaRPr sz="1200">
              <a:solidFill>
                <a:schemeClr val="dk1"/>
              </a:solidFill>
              <a:latin typeface="Arial"/>
              <a:ea typeface="Arial"/>
              <a:cs typeface="Arial"/>
              <a:sym typeface="Aria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87: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26" name="Google Shape;726;p87:notes"/>
          <p:cNvSpPr txBox="1">
            <a:spLocks noGrp="1"/>
          </p:cNvSpPr>
          <p:nvPr>
            <p:ph type="body" idx="1"/>
          </p:nvPr>
        </p:nvSpPr>
        <p:spPr>
          <a:xfrm>
            <a:off x="503237" y="4384675"/>
            <a:ext cx="6213476" cy="4724400"/>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latin typeface="Arial"/>
                <a:ea typeface="Arial"/>
                <a:cs typeface="Arial"/>
                <a:sym typeface="Arial"/>
              </a:rPr>
              <a:t>There’s a wonderful little lesson in Foundations of Democracy about responsibility featuring Harriet Tubman, who was born into slavery in Maryland before the Civil War but escaped. Tubman became a “conductor” on the Underground Railroad, making more than 13 trips into the Deep South to bring more than 70 (some say 300) slaves to freedom in the North. Some believed that she was an outlaw and there was a reward for her capture and arrest.</a:t>
            </a:r>
            <a:endParaRPr/>
          </a:p>
          <a:p>
            <a:pPr marL="0" lvl="0" indent="0" algn="l" rtl="0">
              <a:spcBef>
                <a:spcPts val="150"/>
              </a:spcBef>
              <a:spcAft>
                <a:spcPts val="0"/>
              </a:spcAft>
              <a:buNone/>
            </a:pPr>
            <a:endParaRPr sz="500">
              <a:latin typeface="Arial"/>
              <a:ea typeface="Arial"/>
              <a:cs typeface="Arial"/>
              <a:sym typeface="Arial"/>
            </a:endParaRPr>
          </a:p>
          <a:p>
            <a:pPr marL="0" lvl="0" indent="0" algn="l" rtl="0">
              <a:spcBef>
                <a:spcPts val="450"/>
              </a:spcBef>
              <a:spcAft>
                <a:spcPts val="0"/>
              </a:spcAft>
              <a:buNone/>
            </a:pPr>
            <a:r>
              <a:rPr lang="en-US" sz="1500">
                <a:latin typeface="Arial"/>
                <a:ea typeface="Arial"/>
                <a:cs typeface="Arial"/>
                <a:sym typeface="Arial"/>
              </a:rPr>
              <a:t>In addition to a great history lesson about an exceedingly brave woman, Tubman’s story let’s children consider the costs and benefits of the responsibilities that she undertook.</a:t>
            </a:r>
            <a:endParaRPr/>
          </a:p>
          <a:p>
            <a:pPr marL="0" lvl="0" indent="0" algn="l" rtl="0">
              <a:spcBef>
                <a:spcPts val="150"/>
              </a:spcBef>
              <a:spcAft>
                <a:spcPts val="0"/>
              </a:spcAft>
              <a:buNone/>
            </a:pPr>
            <a:endParaRPr sz="500">
              <a:latin typeface="Arial"/>
              <a:ea typeface="Arial"/>
              <a:cs typeface="Arial"/>
              <a:sym typeface="Arial"/>
            </a:endParaRPr>
          </a:p>
          <a:p>
            <a:pPr marL="290036" lvl="0" indent="-290036" algn="l" rtl="0">
              <a:spcBef>
                <a:spcPts val="450"/>
              </a:spcBef>
              <a:spcAft>
                <a:spcPts val="0"/>
              </a:spcAft>
              <a:buClr>
                <a:schemeClr val="dk1"/>
              </a:buClr>
              <a:buSzPts val="1500"/>
              <a:buFont typeface="Arial"/>
              <a:buChar char="•"/>
            </a:pPr>
            <a:r>
              <a:rPr lang="en-US" sz="1500">
                <a:latin typeface="Arial"/>
                <a:ea typeface="Arial"/>
                <a:cs typeface="Arial"/>
                <a:sym typeface="Arial"/>
              </a:rPr>
              <a:t>What were the costs and benefits for herself and others of carrying out these responsibilities? </a:t>
            </a:r>
            <a:endParaRPr/>
          </a:p>
          <a:p>
            <a:pPr marL="174022" lvl="0" indent="-142272" algn="l" rtl="0">
              <a:spcBef>
                <a:spcPts val="150"/>
              </a:spcBef>
              <a:spcAft>
                <a:spcPts val="0"/>
              </a:spcAft>
              <a:buClr>
                <a:schemeClr val="dk1"/>
              </a:buClr>
              <a:buSzPts val="500"/>
              <a:buFont typeface="Arial"/>
              <a:buNone/>
            </a:pPr>
            <a:endParaRPr sz="500">
              <a:latin typeface="Arial"/>
              <a:ea typeface="Arial"/>
              <a:cs typeface="Arial"/>
              <a:sym typeface="Arial"/>
            </a:endParaRPr>
          </a:p>
          <a:p>
            <a:pPr marL="290036" lvl="0" indent="-290036" algn="l" rtl="0">
              <a:spcBef>
                <a:spcPts val="450"/>
              </a:spcBef>
              <a:spcAft>
                <a:spcPts val="0"/>
              </a:spcAft>
              <a:buClr>
                <a:schemeClr val="dk1"/>
              </a:buClr>
              <a:buSzPts val="1500"/>
              <a:buFont typeface="Arial"/>
              <a:buChar char="•"/>
            </a:pPr>
            <a:r>
              <a:rPr lang="en-US" sz="1500">
                <a:latin typeface="Arial"/>
                <a:ea typeface="Arial"/>
                <a:cs typeface="Arial"/>
                <a:sym typeface="Arial"/>
              </a:rPr>
              <a:t>Which costs and benefits do you think were most important and why?</a:t>
            </a:r>
            <a:endParaRPr/>
          </a:p>
          <a:p>
            <a:pPr marL="174022" lvl="0" indent="-142272" algn="l" rtl="0">
              <a:spcBef>
                <a:spcPts val="150"/>
              </a:spcBef>
              <a:spcAft>
                <a:spcPts val="0"/>
              </a:spcAft>
              <a:buClr>
                <a:schemeClr val="dk1"/>
              </a:buClr>
              <a:buSzPts val="500"/>
              <a:buFont typeface="Arial"/>
              <a:buNone/>
            </a:pPr>
            <a:endParaRPr sz="500">
              <a:latin typeface="Arial"/>
              <a:ea typeface="Arial"/>
              <a:cs typeface="Arial"/>
              <a:sym typeface="Arial"/>
            </a:endParaRPr>
          </a:p>
          <a:p>
            <a:pPr marL="290036" lvl="0" indent="-290036" algn="l" rtl="0">
              <a:spcBef>
                <a:spcPts val="450"/>
              </a:spcBef>
              <a:spcAft>
                <a:spcPts val="0"/>
              </a:spcAft>
              <a:buClr>
                <a:schemeClr val="dk1"/>
              </a:buClr>
              <a:buSzPts val="1500"/>
              <a:buFont typeface="Arial"/>
              <a:buChar char="•"/>
            </a:pPr>
            <a:r>
              <a:rPr lang="en-US" sz="1500">
                <a:latin typeface="Arial"/>
                <a:ea typeface="Arial"/>
                <a:cs typeface="Arial"/>
                <a:sym typeface="Arial"/>
              </a:rPr>
              <a:t>Would you have done what Harriet Tubman did? Why or why not?</a:t>
            </a:r>
            <a:endParaRPr/>
          </a:p>
          <a:p>
            <a:pPr marL="0" lvl="0" indent="0" algn="l" rtl="0">
              <a:spcBef>
                <a:spcPts val="450"/>
              </a:spcBef>
              <a:spcAft>
                <a:spcPts val="0"/>
              </a:spcAft>
              <a:buNone/>
            </a:pPr>
            <a:r>
              <a:rPr lang="en-US" sz="1500">
                <a:latin typeface="Arial"/>
                <a:ea typeface="Arial"/>
                <a:cs typeface="Arial"/>
                <a:sym typeface="Arial"/>
              </a:rPr>
              <a:t>This also connects civics with the Amistad and Holocaust mandates.</a:t>
            </a:r>
            <a:endParaRPr/>
          </a:p>
          <a:p>
            <a:pPr marL="0" lvl="0" indent="0" algn="l" rtl="0">
              <a:spcBef>
                <a:spcPts val="360"/>
              </a:spcBef>
              <a:spcAft>
                <a:spcPts val="0"/>
              </a:spcAft>
              <a:buNone/>
            </a:pPr>
            <a:endParaRPr>
              <a:latin typeface="Arial"/>
              <a:ea typeface="Arial"/>
              <a:cs typeface="Arial"/>
              <a:sym typeface="Arial"/>
            </a:endParaRPr>
          </a:p>
        </p:txBody>
      </p:sp>
      <p:sp>
        <p:nvSpPr>
          <p:cNvPr id="727" name="Google Shape;727;p87: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75</a:t>
            </a:fld>
            <a:endParaRPr sz="1200">
              <a:solidFill>
                <a:schemeClr val="dk1"/>
              </a:solidFill>
              <a:latin typeface="Arial"/>
              <a:ea typeface="Arial"/>
              <a:cs typeface="Arial"/>
              <a:sym typeface="Aria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88: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34" name="Google Shape;734;p88:notes"/>
          <p:cNvSpPr txBox="1">
            <a:spLocks noGrp="1"/>
          </p:cNvSpPr>
          <p:nvPr>
            <p:ph type="body" idx="1"/>
          </p:nvPr>
        </p:nvSpPr>
        <p:spPr>
          <a:xfrm>
            <a:off x="711200" y="4460875"/>
            <a:ext cx="5964237" cy="404336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Clr>
                <a:schemeClr val="dk1"/>
              </a:buClr>
              <a:buSzPts val="1500"/>
              <a:buFont typeface="Arial"/>
              <a:buNone/>
            </a:pPr>
            <a:r>
              <a:rPr lang="en-US" sz="1500"/>
              <a:t>Those people in positions of AUTHORITY have certain  RESPONSIBILITIES because of their positions.</a:t>
            </a:r>
            <a:endParaRPr/>
          </a:p>
          <a:p>
            <a:pPr marL="285750" lvl="0" indent="-234950" algn="l" rtl="0">
              <a:spcBef>
                <a:spcPts val="240"/>
              </a:spcBef>
              <a:spcAft>
                <a:spcPts val="0"/>
              </a:spcAft>
              <a:buClr>
                <a:schemeClr val="dk1"/>
              </a:buClr>
              <a:buSzPts val="800"/>
              <a:buFont typeface="Arial"/>
              <a:buNone/>
            </a:pPr>
            <a:endParaRPr sz="800"/>
          </a:p>
          <a:p>
            <a:pPr marL="285750" lvl="0" indent="-285750" algn="l" rtl="0">
              <a:spcBef>
                <a:spcPts val="450"/>
              </a:spcBef>
              <a:spcAft>
                <a:spcPts val="0"/>
              </a:spcAft>
              <a:buClr>
                <a:schemeClr val="dk1"/>
              </a:buClr>
              <a:buSzPts val="1500"/>
              <a:buFont typeface="Arial"/>
              <a:buChar char="•"/>
            </a:pPr>
            <a:r>
              <a:rPr lang="en-US" sz="1500">
                <a:latin typeface="Arial"/>
                <a:ea typeface="Arial"/>
                <a:cs typeface="Arial"/>
                <a:sym typeface="Arial"/>
              </a:rPr>
              <a:t>Leaders have an obligation to make fair decisions following due process (fair procedures)</a:t>
            </a:r>
            <a:endParaRPr/>
          </a:p>
          <a:p>
            <a:pPr marL="285750" lvl="0" indent="-234950" algn="l" rtl="0">
              <a:spcBef>
                <a:spcPts val="240"/>
              </a:spcBef>
              <a:spcAft>
                <a:spcPts val="0"/>
              </a:spcAft>
              <a:buClr>
                <a:schemeClr val="dk1"/>
              </a:buClr>
              <a:buSzPts val="800"/>
              <a:buFont typeface="Arial"/>
              <a:buNone/>
            </a:pPr>
            <a:endParaRPr sz="800">
              <a:latin typeface="Arial"/>
              <a:ea typeface="Arial"/>
              <a:cs typeface="Arial"/>
              <a:sym typeface="Arial"/>
            </a:endParaRPr>
          </a:p>
          <a:p>
            <a:pPr marL="285750" lvl="0" indent="-285750" algn="l" rtl="0">
              <a:spcBef>
                <a:spcPts val="450"/>
              </a:spcBef>
              <a:spcAft>
                <a:spcPts val="0"/>
              </a:spcAft>
              <a:buClr>
                <a:schemeClr val="dk1"/>
              </a:buClr>
              <a:buSzPts val="1500"/>
              <a:buFont typeface="Arial"/>
              <a:buChar char="•"/>
            </a:pPr>
            <a:r>
              <a:rPr lang="en-US" sz="1500">
                <a:latin typeface="Arial"/>
                <a:ea typeface="Arial"/>
                <a:cs typeface="Arial"/>
                <a:sym typeface="Arial"/>
              </a:rPr>
              <a:t>I want to consider the concept of </a:t>
            </a:r>
            <a:r>
              <a:rPr lang="en-US" sz="1500" b="1">
                <a:latin typeface="Arial"/>
                <a:ea typeface="Arial"/>
                <a:cs typeface="Arial"/>
                <a:sym typeface="Arial"/>
              </a:rPr>
              <a:t>Civic virtue</a:t>
            </a:r>
            <a:r>
              <a:rPr lang="en-US" sz="1500">
                <a:latin typeface="Arial"/>
                <a:ea typeface="Arial"/>
                <a:cs typeface="Arial"/>
                <a:sym typeface="Arial"/>
              </a:rPr>
              <a:t>: basically putting the good of the community (the common good) ahead of your own personal or political interests</a:t>
            </a:r>
            <a:endParaRPr/>
          </a:p>
          <a:p>
            <a:pPr marL="285750" lvl="0" indent="-234950" algn="l" rtl="0">
              <a:spcBef>
                <a:spcPts val="240"/>
              </a:spcBef>
              <a:spcAft>
                <a:spcPts val="0"/>
              </a:spcAft>
              <a:buClr>
                <a:schemeClr val="dk1"/>
              </a:buClr>
              <a:buSzPts val="800"/>
              <a:buFont typeface="Arial"/>
              <a:buNone/>
            </a:pPr>
            <a:endParaRPr sz="800">
              <a:latin typeface="Arial"/>
              <a:ea typeface="Arial"/>
              <a:cs typeface="Arial"/>
              <a:sym typeface="Arial"/>
            </a:endParaRPr>
          </a:p>
          <a:p>
            <a:pPr marL="285750" lvl="0" indent="-285750" algn="l" rtl="0">
              <a:spcBef>
                <a:spcPts val="450"/>
              </a:spcBef>
              <a:spcAft>
                <a:spcPts val="0"/>
              </a:spcAft>
              <a:buClr>
                <a:schemeClr val="dk1"/>
              </a:buClr>
              <a:buSzPts val="1500"/>
              <a:buFont typeface="Arial"/>
              <a:buChar char="•"/>
            </a:pPr>
            <a:r>
              <a:rPr lang="en-US" sz="1500">
                <a:latin typeface="Arial"/>
                <a:ea typeface="Arial"/>
                <a:cs typeface="Arial"/>
                <a:sym typeface="Arial"/>
              </a:rPr>
              <a:t>What would be an example of civic virtue:  George Washington</a:t>
            </a:r>
            <a:endParaRPr/>
          </a:p>
          <a:p>
            <a:pPr marL="742950" lvl="1" indent="-285750" algn="l" rtl="0">
              <a:spcBef>
                <a:spcPts val="450"/>
              </a:spcBef>
              <a:spcAft>
                <a:spcPts val="0"/>
              </a:spcAft>
              <a:buClr>
                <a:schemeClr val="dk1"/>
              </a:buClr>
              <a:buSzPts val="1500"/>
              <a:buFont typeface="Arial"/>
              <a:buChar char="•"/>
            </a:pPr>
            <a:r>
              <a:rPr lang="en-US" sz="1500"/>
              <a:t>Why? </a:t>
            </a:r>
            <a:r>
              <a:rPr lang="en-US" sz="1500">
                <a:latin typeface="Arial"/>
                <a:ea typeface="Arial"/>
                <a:cs typeface="Arial"/>
                <a:sym typeface="Arial"/>
              </a:rPr>
              <a:t>Other examples?</a:t>
            </a:r>
            <a:endParaRPr/>
          </a:p>
          <a:p>
            <a:pPr marL="285750" lvl="0" indent="-285750" algn="l" rtl="0">
              <a:spcBef>
                <a:spcPts val="450"/>
              </a:spcBef>
              <a:spcAft>
                <a:spcPts val="0"/>
              </a:spcAft>
              <a:buClr>
                <a:schemeClr val="dk1"/>
              </a:buClr>
              <a:buSzPts val="1500"/>
              <a:buFont typeface="Arial"/>
              <a:buChar char="•"/>
            </a:pPr>
            <a:r>
              <a:rPr lang="en-US" sz="1500">
                <a:latin typeface="Arial"/>
                <a:ea typeface="Arial"/>
                <a:cs typeface="Arial"/>
                <a:sym typeface="Arial"/>
              </a:rPr>
              <a:t>ASK: Why is civic virtue important in a democracy?</a:t>
            </a:r>
            <a:endParaRPr/>
          </a:p>
          <a:p>
            <a:pPr marL="0" lvl="0" indent="0" algn="l" rtl="0">
              <a:spcBef>
                <a:spcPts val="450"/>
              </a:spcBef>
              <a:spcAft>
                <a:spcPts val="0"/>
              </a:spcAft>
              <a:buNone/>
            </a:pPr>
            <a:endParaRPr sz="1500">
              <a:latin typeface="Arial"/>
              <a:ea typeface="Arial"/>
              <a:cs typeface="Arial"/>
              <a:sym typeface="Arial"/>
            </a:endParaRPr>
          </a:p>
        </p:txBody>
      </p:sp>
      <p:sp>
        <p:nvSpPr>
          <p:cNvPr id="735" name="Google Shape;735;p88: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g3c991631991_0_694:notes"/>
          <p:cNvSpPr>
            <a:spLocks noGrp="1" noRot="1" noChangeAspect="1"/>
          </p:cNvSpPr>
          <p:nvPr>
            <p:ph type="sldImg" idx="2"/>
          </p:nvPr>
        </p:nvSpPr>
        <p:spPr>
          <a:xfrm>
            <a:off x="1209675" y="704850"/>
            <a:ext cx="4692600" cy="3519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43" name="Google Shape;743;g3c991631991_0_694:notes"/>
          <p:cNvSpPr txBox="1">
            <a:spLocks noGrp="1"/>
          </p:cNvSpPr>
          <p:nvPr>
            <p:ph type="body" idx="1"/>
          </p:nvPr>
        </p:nvSpPr>
        <p:spPr>
          <a:xfrm>
            <a:off x="711200" y="4460875"/>
            <a:ext cx="5964300" cy="4043400"/>
          </a:xfrm>
          <a:prstGeom prst="rect">
            <a:avLst/>
          </a:prstGeom>
          <a:noFill/>
          <a:ln>
            <a:noFill/>
          </a:ln>
        </p:spPr>
        <p:txBody>
          <a:bodyPr spcFirstLastPara="1" wrap="square" lIns="94900" tIns="47450" rIns="94900" bIns="47450" anchor="t" anchorCtr="0">
            <a:noAutofit/>
          </a:bodyPr>
          <a:lstStyle/>
          <a:p>
            <a:pPr marL="0" lvl="0" indent="0" algn="l" rtl="0">
              <a:spcBef>
                <a:spcPts val="450"/>
              </a:spcBef>
              <a:spcAft>
                <a:spcPts val="0"/>
              </a:spcAft>
              <a:buNone/>
            </a:pPr>
            <a:endParaRPr sz="1500">
              <a:latin typeface="Arial"/>
              <a:ea typeface="Arial"/>
              <a:cs typeface="Arial"/>
              <a:sym typeface="Arial"/>
            </a:endParaRPr>
          </a:p>
        </p:txBody>
      </p:sp>
      <p:sp>
        <p:nvSpPr>
          <p:cNvPr id="744" name="Google Shape;744;g3c991631991_0_694:notes"/>
          <p:cNvSpPr txBox="1">
            <a:spLocks noGrp="1"/>
          </p:cNvSpPr>
          <p:nvPr>
            <p:ph type="sldNum" idx="12"/>
          </p:nvPr>
        </p:nvSpPr>
        <p:spPr>
          <a:xfrm>
            <a:off x="4022725" y="8916988"/>
            <a:ext cx="3078300" cy="4698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89: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56" name="Google Shape;756;p89: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lnSpc>
                <a:spcPct val="90000"/>
              </a:lnSpc>
              <a:spcBef>
                <a:spcPts val="0"/>
              </a:spcBef>
              <a:spcAft>
                <a:spcPts val="0"/>
              </a:spcAft>
              <a:buNone/>
            </a:pPr>
            <a:r>
              <a:rPr lang="en-US" sz="1500"/>
              <a:t>Another important question about responsibility arises when something goes wrong and we want to determine  WHO is responsible? </a:t>
            </a:r>
            <a:endParaRPr/>
          </a:p>
          <a:p>
            <a:pPr marL="0" lvl="0" indent="0" algn="l" rtl="0">
              <a:lnSpc>
                <a:spcPct val="90000"/>
              </a:lnSpc>
              <a:spcBef>
                <a:spcPts val="150"/>
              </a:spcBef>
              <a:spcAft>
                <a:spcPts val="0"/>
              </a:spcAft>
              <a:buNone/>
            </a:pPr>
            <a:endParaRPr sz="500"/>
          </a:p>
          <a:p>
            <a:pPr marL="0" lvl="0" indent="0" algn="l" rtl="0">
              <a:lnSpc>
                <a:spcPct val="90000"/>
              </a:lnSpc>
              <a:spcBef>
                <a:spcPts val="450"/>
              </a:spcBef>
              <a:spcAft>
                <a:spcPts val="0"/>
              </a:spcAft>
              <a:buNone/>
            </a:pPr>
            <a:r>
              <a:rPr lang="en-US" sz="1500"/>
              <a:t>Why do we want to know who was responsible for something that happened?</a:t>
            </a:r>
            <a:endParaRPr/>
          </a:p>
          <a:p>
            <a:pPr marL="116015" lvl="0" indent="0" algn="l" rtl="0">
              <a:lnSpc>
                <a:spcPct val="90000"/>
              </a:lnSpc>
              <a:spcBef>
                <a:spcPts val="150"/>
              </a:spcBef>
              <a:spcAft>
                <a:spcPts val="0"/>
              </a:spcAft>
              <a:buNone/>
            </a:pPr>
            <a:endParaRPr sz="500"/>
          </a:p>
          <a:p>
            <a:pPr marL="742950" lvl="1" indent="-285750" algn="l" rtl="0">
              <a:lnSpc>
                <a:spcPct val="90000"/>
              </a:lnSpc>
              <a:spcBef>
                <a:spcPts val="450"/>
              </a:spcBef>
              <a:spcAft>
                <a:spcPts val="0"/>
              </a:spcAft>
              <a:buClr>
                <a:schemeClr val="dk1"/>
              </a:buClr>
              <a:buSzPts val="1500"/>
              <a:buFont typeface="Noto Sans Symbols"/>
              <a:buChar char="▪"/>
            </a:pPr>
            <a:r>
              <a:rPr lang="en-US" sz="1500"/>
              <a:t>We want people to act responsibly.</a:t>
            </a:r>
            <a:endParaRPr/>
          </a:p>
          <a:p>
            <a:pPr marL="628650" lvl="1" indent="-133350" algn="l" rtl="0">
              <a:lnSpc>
                <a:spcPct val="90000"/>
              </a:lnSpc>
              <a:spcBef>
                <a:spcPts val="180"/>
              </a:spcBef>
              <a:spcAft>
                <a:spcPts val="0"/>
              </a:spcAft>
              <a:buClr>
                <a:schemeClr val="dk1"/>
              </a:buClr>
              <a:buSzPts val="600"/>
              <a:buFont typeface="Noto Sans Symbols"/>
              <a:buNone/>
            </a:pPr>
            <a:endParaRPr sz="600"/>
          </a:p>
          <a:p>
            <a:pPr marL="742950" lvl="1" indent="-285750" algn="l" rtl="0">
              <a:lnSpc>
                <a:spcPct val="90000"/>
              </a:lnSpc>
              <a:spcBef>
                <a:spcPts val="450"/>
              </a:spcBef>
              <a:spcAft>
                <a:spcPts val="0"/>
              </a:spcAft>
              <a:buClr>
                <a:schemeClr val="dk1"/>
              </a:buClr>
              <a:buSzPts val="1500"/>
              <a:buFont typeface="Noto Sans Symbols"/>
              <a:buChar char="▪"/>
            </a:pPr>
            <a:r>
              <a:rPr lang="en-US" sz="1500"/>
              <a:t>We reward people for doing good things (reduction in your insurance) and penalize than for acting irresponsibly (e.g., an oil spill, a train accident, etc.)</a:t>
            </a:r>
            <a:endParaRPr/>
          </a:p>
          <a:p>
            <a:pPr marL="0" lvl="0" indent="0" algn="l" rtl="0">
              <a:lnSpc>
                <a:spcPct val="90000"/>
              </a:lnSpc>
              <a:spcBef>
                <a:spcPts val="150"/>
              </a:spcBef>
              <a:spcAft>
                <a:spcPts val="0"/>
              </a:spcAft>
              <a:buClr>
                <a:schemeClr val="dk1"/>
              </a:buClr>
              <a:buSzPts val="500"/>
              <a:buFont typeface="Noto Sans Symbols"/>
              <a:buNone/>
            </a:pPr>
            <a:endParaRPr sz="500"/>
          </a:p>
          <a:p>
            <a:pPr marL="0" lvl="0" indent="0" algn="l" rtl="0">
              <a:lnSpc>
                <a:spcPct val="90000"/>
              </a:lnSpc>
              <a:spcBef>
                <a:spcPts val="450"/>
              </a:spcBef>
              <a:spcAft>
                <a:spcPts val="0"/>
              </a:spcAft>
              <a:buNone/>
            </a:pPr>
            <a:r>
              <a:rPr lang="en-US" sz="1500">
                <a:latin typeface="Arial"/>
                <a:ea typeface="Arial"/>
                <a:cs typeface="Arial"/>
                <a:sym typeface="Arial"/>
              </a:rPr>
              <a:t>So, what ideas might be useful in deciding who is responsible?</a:t>
            </a:r>
            <a:endParaRPr/>
          </a:p>
          <a:p>
            <a:pPr marL="0" lvl="0" indent="0" algn="l" rtl="0">
              <a:spcBef>
                <a:spcPts val="360"/>
              </a:spcBef>
              <a:spcAft>
                <a:spcPts val="0"/>
              </a:spcAft>
              <a:buNone/>
            </a:pPr>
            <a:endParaRPr>
              <a:latin typeface="Comic Sans MS"/>
              <a:ea typeface="Comic Sans MS"/>
              <a:cs typeface="Comic Sans MS"/>
              <a:sym typeface="Comic Sans MS"/>
            </a:endParaRPr>
          </a:p>
          <a:p>
            <a:pPr marL="0" lvl="0" indent="0" algn="l" rtl="0">
              <a:spcBef>
                <a:spcPts val="360"/>
              </a:spcBef>
              <a:spcAft>
                <a:spcPts val="0"/>
              </a:spcAft>
              <a:buNone/>
            </a:pPr>
            <a:endParaRPr>
              <a:latin typeface="Comic Sans MS"/>
              <a:ea typeface="Comic Sans MS"/>
              <a:cs typeface="Comic Sans MS"/>
              <a:sym typeface="Comic Sans MS"/>
            </a:endParaRPr>
          </a:p>
          <a:p>
            <a:pPr marL="0" lvl="0" indent="0" algn="l" rtl="0">
              <a:spcBef>
                <a:spcPts val="360"/>
              </a:spcBef>
              <a:spcAft>
                <a:spcPts val="0"/>
              </a:spcAft>
              <a:buNone/>
            </a:pPr>
            <a:endParaRPr>
              <a:latin typeface="Arial"/>
              <a:ea typeface="Arial"/>
              <a:cs typeface="Arial"/>
              <a:sym typeface="Arial"/>
            </a:endParaRPr>
          </a:p>
          <a:p>
            <a:pPr marL="0" lvl="0" indent="0" algn="l" rtl="0">
              <a:spcBef>
                <a:spcPts val="360"/>
              </a:spcBef>
              <a:spcAft>
                <a:spcPts val="0"/>
              </a:spcAft>
              <a:buNone/>
            </a:pPr>
            <a:endParaRPr>
              <a:latin typeface="Arial"/>
              <a:ea typeface="Arial"/>
              <a:cs typeface="Arial"/>
              <a:sym typeface="Arial"/>
            </a:endParaRPr>
          </a:p>
        </p:txBody>
      </p:sp>
      <p:sp>
        <p:nvSpPr>
          <p:cNvPr id="757" name="Google Shape;757;p89: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78</a:t>
            </a:fld>
            <a:endParaRPr sz="1200">
              <a:solidFill>
                <a:schemeClr val="dk1"/>
              </a:solidFill>
              <a:latin typeface="Arial"/>
              <a:ea typeface="Arial"/>
              <a:cs typeface="Arial"/>
              <a:sym typeface="Aria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90: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64" name="Google Shape;764;p90:notes"/>
          <p:cNvSpPr txBox="1">
            <a:spLocks noGrp="1"/>
          </p:cNvSpPr>
          <p:nvPr>
            <p:ph type="body" idx="1"/>
          </p:nvPr>
        </p:nvSpPr>
        <p:spPr>
          <a:xfrm>
            <a:off x="552450" y="4460875"/>
            <a:ext cx="6076950" cy="4416425"/>
          </a:xfrm>
          <a:prstGeom prst="rect">
            <a:avLst/>
          </a:prstGeom>
          <a:noFill/>
          <a:ln>
            <a:noFill/>
          </a:ln>
        </p:spPr>
        <p:txBody>
          <a:bodyPr spcFirstLastPara="1" wrap="square" lIns="94900" tIns="47450" rIns="94900" bIns="47450" anchor="t" anchorCtr="0">
            <a:noAutofit/>
          </a:bodyPr>
          <a:lstStyle/>
          <a:p>
            <a:pPr marL="0" lvl="0" indent="0" algn="l" rtl="0">
              <a:lnSpc>
                <a:spcPct val="90000"/>
              </a:lnSpc>
              <a:spcBef>
                <a:spcPts val="0"/>
              </a:spcBef>
              <a:spcAft>
                <a:spcPts val="0"/>
              </a:spcAft>
              <a:buNone/>
            </a:pPr>
            <a:r>
              <a:rPr lang="en-US" sz="1500"/>
              <a:t>The Foundations of Democracy materials utilize intellectual tool charts to understand responsibility. In determining who is responsible for an event, they ask your students to CONSIDER:</a:t>
            </a:r>
            <a:endParaRPr/>
          </a:p>
          <a:p>
            <a:pPr marL="622138" lvl="0" indent="-571338" algn="l" rtl="0">
              <a:lnSpc>
                <a:spcPct val="90000"/>
              </a:lnSpc>
              <a:spcBef>
                <a:spcPts val="240"/>
              </a:spcBef>
              <a:spcAft>
                <a:spcPts val="0"/>
              </a:spcAft>
              <a:buClr>
                <a:schemeClr val="dk1"/>
              </a:buClr>
              <a:buSzPts val="800"/>
              <a:buFont typeface="Arial"/>
              <a:buNone/>
            </a:pPr>
            <a:endParaRPr sz="800"/>
          </a:p>
          <a:p>
            <a:pPr marL="622138" lvl="0" indent="-622138" algn="l" rtl="0">
              <a:lnSpc>
                <a:spcPct val="90000"/>
              </a:lnSpc>
              <a:spcBef>
                <a:spcPts val="450"/>
              </a:spcBef>
              <a:spcAft>
                <a:spcPts val="0"/>
              </a:spcAft>
              <a:buClr>
                <a:schemeClr val="dk1"/>
              </a:buClr>
              <a:buSzPts val="1500"/>
              <a:buFont typeface="Arial"/>
              <a:buAutoNum type="arabicPeriod"/>
            </a:pPr>
            <a:r>
              <a:rPr lang="en-US" sz="1500"/>
              <a:t>WHAT is the event or situation?</a:t>
            </a:r>
            <a:endParaRPr/>
          </a:p>
          <a:p>
            <a:pPr marL="622138" lvl="0" indent="-622138" algn="l" rtl="0">
              <a:lnSpc>
                <a:spcPct val="90000"/>
              </a:lnSpc>
              <a:spcBef>
                <a:spcPts val="450"/>
              </a:spcBef>
              <a:spcAft>
                <a:spcPts val="0"/>
              </a:spcAft>
              <a:buClr>
                <a:schemeClr val="dk1"/>
              </a:buClr>
              <a:buSzPts val="1500"/>
              <a:buFont typeface="Arial"/>
              <a:buAutoNum type="arabicPeriod"/>
            </a:pPr>
            <a:r>
              <a:rPr lang="en-US" sz="1500"/>
              <a:t>WHO are the persons who might be considered responsible?</a:t>
            </a:r>
            <a:endParaRPr/>
          </a:p>
          <a:p>
            <a:pPr marL="622138" lvl="0" indent="-622138" algn="l" rtl="0">
              <a:lnSpc>
                <a:spcPct val="90000"/>
              </a:lnSpc>
              <a:spcBef>
                <a:spcPts val="450"/>
              </a:spcBef>
              <a:spcAft>
                <a:spcPts val="0"/>
              </a:spcAft>
              <a:buClr>
                <a:schemeClr val="dk1"/>
              </a:buClr>
              <a:buSzPts val="1500"/>
              <a:buFont typeface="Arial"/>
              <a:buAutoNum type="arabicPeriod"/>
            </a:pPr>
            <a:r>
              <a:rPr lang="en-US" sz="1500"/>
              <a:t>HOW might each person be considered to have CAUSED the situation?</a:t>
            </a:r>
            <a:endParaRPr/>
          </a:p>
          <a:p>
            <a:pPr marL="622138" lvl="0" indent="-622138" algn="l" rtl="0">
              <a:lnSpc>
                <a:spcPct val="90000"/>
              </a:lnSpc>
              <a:spcBef>
                <a:spcPts val="450"/>
              </a:spcBef>
              <a:spcAft>
                <a:spcPts val="0"/>
              </a:spcAft>
              <a:buClr>
                <a:schemeClr val="dk1"/>
              </a:buClr>
              <a:buSzPts val="1500"/>
              <a:buFont typeface="Arial"/>
              <a:buAutoNum type="arabicPeriod"/>
            </a:pPr>
            <a:r>
              <a:rPr lang="en-US" sz="1500" b="1"/>
              <a:t>What was the person’s state of mind? Intent? Carelessness? Knowledge o what might happen?</a:t>
            </a:r>
            <a:endParaRPr/>
          </a:p>
          <a:p>
            <a:pPr marL="622138" lvl="0" indent="-622138" algn="l" rtl="0">
              <a:lnSpc>
                <a:spcPct val="90000"/>
              </a:lnSpc>
              <a:spcBef>
                <a:spcPts val="450"/>
              </a:spcBef>
              <a:spcAft>
                <a:spcPts val="0"/>
              </a:spcAft>
              <a:buClr>
                <a:schemeClr val="dk1"/>
              </a:buClr>
              <a:buSzPts val="1500"/>
              <a:buFont typeface="Arial"/>
              <a:buAutoNum type="arabicPeriod"/>
            </a:pPr>
            <a:r>
              <a:rPr lang="en-US" sz="1500"/>
              <a:t>Did the person lack control?</a:t>
            </a:r>
            <a:endParaRPr/>
          </a:p>
          <a:p>
            <a:pPr marL="622138" lvl="0" indent="-622138" algn="l" rtl="0">
              <a:lnSpc>
                <a:spcPct val="90000"/>
              </a:lnSpc>
              <a:spcBef>
                <a:spcPts val="450"/>
              </a:spcBef>
              <a:spcAft>
                <a:spcPts val="0"/>
              </a:spcAft>
              <a:buClr>
                <a:schemeClr val="dk1"/>
              </a:buClr>
              <a:buSzPts val="1500"/>
              <a:buFont typeface="Arial"/>
              <a:buAutoNum type="arabicPeriod"/>
            </a:pPr>
            <a:r>
              <a:rPr lang="en-US" sz="1500"/>
              <a:t>Did the person have a duty to act differently?</a:t>
            </a:r>
            <a:endParaRPr/>
          </a:p>
          <a:p>
            <a:pPr marL="622138" lvl="0" indent="-622138" algn="l" rtl="0">
              <a:lnSpc>
                <a:spcPct val="90000"/>
              </a:lnSpc>
              <a:spcBef>
                <a:spcPts val="450"/>
              </a:spcBef>
              <a:spcAft>
                <a:spcPts val="0"/>
              </a:spcAft>
              <a:buClr>
                <a:schemeClr val="dk1"/>
              </a:buClr>
              <a:buSzPts val="1500"/>
              <a:buFont typeface="Arial"/>
              <a:buAutoNum type="arabicPeriod"/>
            </a:pPr>
            <a:r>
              <a:rPr lang="en-US" sz="1500"/>
              <a:t>What important values or interests, if any, help explain the persons’ behavior?</a:t>
            </a:r>
            <a:endParaRPr/>
          </a:p>
          <a:p>
            <a:pPr marL="622138" lvl="0" indent="-622138" algn="l" rtl="0">
              <a:lnSpc>
                <a:spcPct val="90000"/>
              </a:lnSpc>
              <a:spcBef>
                <a:spcPts val="450"/>
              </a:spcBef>
              <a:spcAft>
                <a:spcPts val="0"/>
              </a:spcAft>
              <a:buClr>
                <a:schemeClr val="dk1"/>
              </a:buClr>
              <a:buSzPts val="1500"/>
              <a:buFont typeface="Arial"/>
              <a:buAutoNum type="arabicPeriod"/>
            </a:pPr>
            <a:r>
              <a:rPr lang="en-US" sz="1500"/>
              <a:t>And then to conclude: Who do you think is responsible for this event or situation? Why?</a:t>
            </a:r>
            <a:endParaRPr/>
          </a:p>
          <a:p>
            <a:pPr marL="622138" lvl="0" indent="-533238" algn="l" rtl="0">
              <a:lnSpc>
                <a:spcPct val="90000"/>
              </a:lnSpc>
              <a:spcBef>
                <a:spcPts val="420"/>
              </a:spcBef>
              <a:spcAft>
                <a:spcPts val="0"/>
              </a:spcAft>
              <a:buClr>
                <a:schemeClr val="dk1"/>
              </a:buClr>
              <a:buSzPts val="1400"/>
              <a:buFont typeface="Arial"/>
              <a:buNone/>
            </a:pPr>
            <a:endParaRPr sz="1400"/>
          </a:p>
          <a:p>
            <a:pPr marL="0" lvl="0" indent="0" algn="l" rtl="0">
              <a:spcBef>
                <a:spcPts val="360"/>
              </a:spcBef>
              <a:spcAft>
                <a:spcPts val="0"/>
              </a:spcAft>
              <a:buNone/>
            </a:pPr>
            <a:r>
              <a:rPr lang="en-US"/>
              <a:t>	.</a:t>
            </a:r>
            <a:endParaRPr/>
          </a:p>
        </p:txBody>
      </p:sp>
      <p:sp>
        <p:nvSpPr>
          <p:cNvPr id="765" name="Google Shape;765;p90: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79</a:t>
            </a:fld>
            <a:endParaRPr sz="1200">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0: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9" name="Google Shape;149;p10:notes"/>
          <p:cNvSpPr txBox="1">
            <a:spLocks noGrp="1"/>
          </p:cNvSpPr>
          <p:nvPr>
            <p:ph type="body" idx="1"/>
          </p:nvPr>
        </p:nvSpPr>
        <p:spPr>
          <a:xfrm>
            <a:off x="463550" y="4460875"/>
            <a:ext cx="6288087" cy="4570413"/>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  </a:t>
            </a:r>
            <a:endParaRPr/>
          </a:p>
          <a:p>
            <a:pPr marL="0" lvl="0" indent="0" algn="l" rtl="0">
              <a:spcBef>
                <a:spcPts val="0"/>
              </a:spcBef>
              <a:spcAft>
                <a:spcPts val="0"/>
              </a:spcAft>
              <a:buNone/>
            </a:pPr>
            <a:r>
              <a:rPr lang="en-US" sz="1400"/>
              <a:t>We’ve aggregated the many performance expectations within the Social Studies standards into nine core civics concepts:</a:t>
            </a:r>
            <a:endParaRPr/>
          </a:p>
          <a:p>
            <a:pPr marL="0" lvl="0" indent="0" algn="l" rtl="0">
              <a:spcBef>
                <a:spcPts val="0"/>
              </a:spcBef>
              <a:spcAft>
                <a:spcPts val="0"/>
              </a:spcAft>
              <a:buNone/>
            </a:pPr>
            <a:endParaRPr sz="400"/>
          </a:p>
          <a:p>
            <a:pPr marL="233326" lvl="0" indent="-233326" algn="l" rtl="0">
              <a:spcBef>
                <a:spcPts val="0"/>
              </a:spcBef>
              <a:spcAft>
                <a:spcPts val="0"/>
              </a:spcAft>
              <a:buClr>
                <a:schemeClr val="dk1"/>
              </a:buClr>
              <a:buSzPts val="1400"/>
              <a:buFont typeface="Calibri"/>
              <a:buAutoNum type="arabicPeriod"/>
            </a:pPr>
            <a:r>
              <a:rPr lang="en-US" sz="1400"/>
              <a:t>Community</a:t>
            </a:r>
            <a:endParaRPr/>
          </a:p>
          <a:p>
            <a:pPr marL="233326" lvl="0" indent="-233326" algn="l" rtl="0">
              <a:spcBef>
                <a:spcPts val="0"/>
              </a:spcBef>
              <a:spcAft>
                <a:spcPts val="0"/>
              </a:spcAft>
              <a:buClr>
                <a:schemeClr val="dk1"/>
              </a:buClr>
              <a:buSzPts val="1400"/>
              <a:buFont typeface="Calibri"/>
              <a:buAutoNum type="arabicPeriod"/>
            </a:pPr>
            <a:r>
              <a:rPr lang="en-US" sz="1400"/>
              <a:t>Common Good</a:t>
            </a:r>
            <a:endParaRPr/>
          </a:p>
          <a:p>
            <a:pPr marL="233326" lvl="0" indent="-233326" algn="l" rtl="0">
              <a:spcBef>
                <a:spcPts val="0"/>
              </a:spcBef>
              <a:spcAft>
                <a:spcPts val="0"/>
              </a:spcAft>
              <a:buClr>
                <a:schemeClr val="dk1"/>
              </a:buClr>
              <a:buSzPts val="1400"/>
              <a:buFont typeface="Calibri"/>
              <a:buAutoNum type="arabicPeriod"/>
            </a:pPr>
            <a:r>
              <a:rPr lang="en-US" sz="1400"/>
              <a:t>Rules and Laws</a:t>
            </a:r>
            <a:endParaRPr/>
          </a:p>
          <a:p>
            <a:pPr marL="233326" lvl="0" indent="-233326" algn="l" rtl="0">
              <a:spcBef>
                <a:spcPts val="0"/>
              </a:spcBef>
              <a:spcAft>
                <a:spcPts val="0"/>
              </a:spcAft>
              <a:buClr>
                <a:schemeClr val="dk1"/>
              </a:buClr>
              <a:buSzPts val="1400"/>
              <a:buFont typeface="Calibri"/>
              <a:buAutoNum type="arabicPeriod"/>
            </a:pPr>
            <a:r>
              <a:rPr lang="en-US" sz="1400"/>
              <a:t>Authority/Government</a:t>
            </a:r>
            <a:endParaRPr/>
          </a:p>
          <a:p>
            <a:pPr marL="233326" lvl="0" indent="-233326" algn="l" rtl="0">
              <a:spcBef>
                <a:spcPts val="0"/>
              </a:spcBef>
              <a:spcAft>
                <a:spcPts val="0"/>
              </a:spcAft>
              <a:buClr>
                <a:schemeClr val="dk1"/>
              </a:buClr>
              <a:buSzPts val="1400"/>
              <a:buFont typeface="Calibri"/>
              <a:buAutoNum type="arabicPeriod"/>
            </a:pPr>
            <a:r>
              <a:rPr lang="en-US" sz="1400"/>
              <a:t>Responsibility</a:t>
            </a:r>
            <a:endParaRPr/>
          </a:p>
          <a:p>
            <a:pPr marL="233326" lvl="0" indent="-233326" algn="l" rtl="0">
              <a:spcBef>
                <a:spcPts val="0"/>
              </a:spcBef>
              <a:spcAft>
                <a:spcPts val="0"/>
              </a:spcAft>
              <a:buClr>
                <a:schemeClr val="dk1"/>
              </a:buClr>
              <a:buSzPts val="1400"/>
              <a:buFont typeface="Calibri"/>
              <a:buAutoNum type="arabicPeriod"/>
            </a:pPr>
            <a:r>
              <a:rPr lang="en-US" sz="1400"/>
              <a:t>Fairness</a:t>
            </a:r>
            <a:endParaRPr/>
          </a:p>
          <a:p>
            <a:pPr marL="233326" lvl="0" indent="-233326" algn="l" rtl="0">
              <a:spcBef>
                <a:spcPts val="0"/>
              </a:spcBef>
              <a:spcAft>
                <a:spcPts val="0"/>
              </a:spcAft>
              <a:buClr>
                <a:schemeClr val="dk1"/>
              </a:buClr>
              <a:buSzPts val="1400"/>
              <a:buFont typeface="Calibri"/>
              <a:buAutoNum type="arabicPeriod"/>
            </a:pPr>
            <a:r>
              <a:rPr lang="en-US" sz="1400"/>
              <a:t>Decision-making</a:t>
            </a:r>
            <a:endParaRPr/>
          </a:p>
          <a:p>
            <a:pPr marL="233326" lvl="0" indent="-233326" algn="l" rtl="0">
              <a:spcBef>
                <a:spcPts val="0"/>
              </a:spcBef>
              <a:spcAft>
                <a:spcPts val="0"/>
              </a:spcAft>
              <a:buClr>
                <a:schemeClr val="dk1"/>
              </a:buClr>
              <a:buSzPts val="1400"/>
              <a:buFont typeface="Calibri"/>
              <a:buAutoNum type="arabicPeriod"/>
            </a:pPr>
            <a:r>
              <a:rPr lang="en-US" sz="1400"/>
              <a:t>The role of the citizen</a:t>
            </a:r>
            <a:endParaRPr/>
          </a:p>
          <a:p>
            <a:pPr marL="233326" lvl="0" indent="-233326" algn="l" rtl="0">
              <a:spcBef>
                <a:spcPts val="0"/>
              </a:spcBef>
              <a:spcAft>
                <a:spcPts val="0"/>
              </a:spcAft>
              <a:buClr>
                <a:schemeClr val="dk1"/>
              </a:buClr>
              <a:buSzPts val="1400"/>
              <a:buFont typeface="Calibri"/>
              <a:buAutoNum type="arabicPeriod"/>
            </a:pPr>
            <a:r>
              <a:rPr lang="en-US" sz="1400"/>
              <a:t>Conclude with American Values</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US"/>
              <a:t>T</a:t>
            </a:r>
            <a:r>
              <a:rPr lang="en-US" sz="1400"/>
              <a:t>hese 9 core civics concepts will guide over the next few hours as we share resources, activities and lessons you can share with your students. We’ll email the whole ppt to you need to take extensive notes!  </a:t>
            </a:r>
            <a:endParaRPr/>
          </a:p>
        </p:txBody>
      </p:sp>
      <p:sp>
        <p:nvSpPr>
          <p:cNvPr id="150" name="Google Shape;150;p10: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8</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Google Shape;771;p91: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72" name="Google Shape;772;p91:notes"/>
          <p:cNvSpPr txBox="1">
            <a:spLocks noGrp="1"/>
          </p:cNvSpPr>
          <p:nvPr>
            <p:ph type="body" idx="1"/>
          </p:nvPr>
        </p:nvSpPr>
        <p:spPr>
          <a:xfrm>
            <a:off x="274638" y="4460875"/>
            <a:ext cx="6477000" cy="4456113"/>
          </a:xfrm>
          <a:prstGeom prst="rect">
            <a:avLst/>
          </a:prstGeom>
          <a:noFill/>
          <a:ln>
            <a:noFill/>
          </a:ln>
        </p:spPr>
        <p:txBody>
          <a:bodyPr spcFirstLastPara="1" wrap="square" lIns="94900" tIns="47450" rIns="94900" bIns="47450" anchor="t" anchorCtr="0">
            <a:noAutofit/>
          </a:bodyPr>
          <a:lstStyle/>
          <a:p>
            <a:pPr marL="0" lvl="0" indent="0" algn="l" rtl="0">
              <a:lnSpc>
                <a:spcPct val="90000"/>
              </a:lnSpc>
              <a:spcBef>
                <a:spcPts val="0"/>
              </a:spcBef>
              <a:spcAft>
                <a:spcPts val="0"/>
              </a:spcAft>
              <a:buClr>
                <a:schemeClr val="dk1"/>
              </a:buClr>
              <a:buSzPts val="1400"/>
              <a:buFont typeface="Noto Sans Symbols"/>
              <a:buNone/>
            </a:pPr>
            <a:r>
              <a:rPr lang="en-US" sz="1400"/>
              <a:t> Another civics lesson from Dr. Seuss: </a:t>
            </a:r>
            <a:r>
              <a:rPr lang="en-US" sz="1400" i="1"/>
              <a:t>The Lorax. </a:t>
            </a:r>
            <a:r>
              <a:rPr lang="en-US" sz="1400"/>
              <a:t>It asks about our responsibility for damaging the environment. It is also available as a video—but you need to get the original one. READ:</a:t>
            </a:r>
            <a:endParaRPr/>
          </a:p>
          <a:p>
            <a:pPr marL="0" lvl="0" indent="0" algn="l" rtl="0">
              <a:lnSpc>
                <a:spcPct val="90000"/>
              </a:lnSpc>
              <a:spcBef>
                <a:spcPts val="180"/>
              </a:spcBef>
              <a:spcAft>
                <a:spcPts val="0"/>
              </a:spcAft>
              <a:buClr>
                <a:schemeClr val="dk1"/>
              </a:buClr>
              <a:buSzPts val="600"/>
              <a:buFont typeface="Noto Sans Symbols"/>
              <a:buNone/>
            </a:pPr>
            <a:endParaRPr sz="600"/>
          </a:p>
          <a:p>
            <a:pPr marL="291627" lvl="0" indent="-291627" algn="l" rtl="0">
              <a:lnSpc>
                <a:spcPct val="90000"/>
              </a:lnSpc>
              <a:spcBef>
                <a:spcPts val="420"/>
              </a:spcBef>
              <a:spcAft>
                <a:spcPts val="0"/>
              </a:spcAft>
              <a:buClr>
                <a:schemeClr val="dk1"/>
              </a:buClr>
              <a:buSzPts val="1400"/>
              <a:buFont typeface="Arial"/>
              <a:buChar char="•"/>
            </a:pPr>
            <a:r>
              <a:rPr lang="en-US" sz="1400"/>
              <a:t>The Lorax tells the story to a young boy about how the Onceler found beautiful truffala trees and started to cut them down until he had cut them all down, polluting the air and the water in the process.</a:t>
            </a:r>
            <a:endParaRPr/>
          </a:p>
          <a:p>
            <a:pPr marL="0" lvl="0" indent="0" algn="l" rtl="0">
              <a:lnSpc>
                <a:spcPct val="90000"/>
              </a:lnSpc>
              <a:spcBef>
                <a:spcPts val="180"/>
              </a:spcBef>
              <a:spcAft>
                <a:spcPts val="0"/>
              </a:spcAft>
              <a:buNone/>
            </a:pPr>
            <a:r>
              <a:rPr lang="en-US" sz="600"/>
              <a:t>  </a:t>
            </a:r>
            <a:endParaRPr/>
          </a:p>
          <a:p>
            <a:pPr marL="291627" lvl="0" indent="-291627" algn="l" rtl="0">
              <a:lnSpc>
                <a:spcPct val="90000"/>
              </a:lnSpc>
              <a:spcBef>
                <a:spcPts val="420"/>
              </a:spcBef>
              <a:spcAft>
                <a:spcPts val="0"/>
              </a:spcAft>
              <a:buClr>
                <a:schemeClr val="dk1"/>
              </a:buClr>
              <a:buSzPts val="1400"/>
              <a:buFont typeface="Arial"/>
              <a:buChar char="•"/>
            </a:pPr>
            <a:r>
              <a:rPr lang="en-US" sz="1400"/>
              <a:t>The Barbaloot Bears no longer had no truffula fruit to eat, the Humming Fish couldn’t sing with the polluted air and the Swomee-Swans couldn’t swim in the polluted water. The Lorax came to speak for the trees and tells the boy:”unless someone like you care a whole awful lot, nothing is going to get better. It’s not”</a:t>
            </a:r>
            <a:endParaRPr/>
          </a:p>
          <a:p>
            <a:pPr marL="0" lvl="0" indent="0" algn="l" rtl="0">
              <a:lnSpc>
                <a:spcPct val="90000"/>
              </a:lnSpc>
              <a:spcBef>
                <a:spcPts val="180"/>
              </a:spcBef>
              <a:spcAft>
                <a:spcPts val="0"/>
              </a:spcAft>
              <a:buNone/>
            </a:pPr>
            <a:endParaRPr sz="600"/>
          </a:p>
          <a:p>
            <a:pPr marL="291627" lvl="0" indent="-291627" algn="l" rtl="0">
              <a:lnSpc>
                <a:spcPct val="90000"/>
              </a:lnSpc>
              <a:spcBef>
                <a:spcPts val="420"/>
              </a:spcBef>
              <a:spcAft>
                <a:spcPts val="0"/>
              </a:spcAft>
              <a:buClr>
                <a:schemeClr val="dk1"/>
              </a:buClr>
              <a:buSzPts val="1400"/>
              <a:buFont typeface="Arial"/>
              <a:buChar char="•"/>
            </a:pPr>
            <a:r>
              <a:rPr lang="en-US" sz="1400"/>
              <a:t>For K-2 there are finger puppets! You might ask your students for various ways in which we can  protect the environment.  </a:t>
            </a:r>
            <a:endParaRPr/>
          </a:p>
          <a:p>
            <a:pPr marL="174977" lvl="0" indent="-136877" algn="l" rtl="0">
              <a:lnSpc>
                <a:spcPct val="90000"/>
              </a:lnSpc>
              <a:spcBef>
                <a:spcPts val="180"/>
              </a:spcBef>
              <a:spcAft>
                <a:spcPts val="0"/>
              </a:spcAft>
              <a:buClr>
                <a:schemeClr val="dk1"/>
              </a:buClr>
              <a:buSzPts val="600"/>
              <a:buFont typeface="Arial"/>
              <a:buNone/>
            </a:pPr>
            <a:endParaRPr sz="600"/>
          </a:p>
          <a:p>
            <a:pPr marL="291627" lvl="0" indent="-291627" algn="l" rtl="0">
              <a:lnSpc>
                <a:spcPct val="90000"/>
              </a:lnSpc>
              <a:spcBef>
                <a:spcPts val="420"/>
              </a:spcBef>
              <a:spcAft>
                <a:spcPts val="0"/>
              </a:spcAft>
              <a:buClr>
                <a:schemeClr val="dk1"/>
              </a:buClr>
              <a:buSzPts val="1400"/>
              <a:buFont typeface="Arial"/>
              <a:buChar char="•"/>
            </a:pPr>
            <a:r>
              <a:rPr lang="en-US" sz="1400"/>
              <a:t>You can inquire if we have any laws to protect the environment? Or if we have any governmental agencies designed to protect the environment?  Do we? What would it be? They might answer—with or without some prodding—the EPA (Environmental Protection Agency) or DEP (The NJ Dept. of Environmental Protection)</a:t>
            </a:r>
            <a:endParaRPr/>
          </a:p>
          <a:p>
            <a:pPr marL="291627" lvl="0" indent="-253527" algn="l" rtl="0">
              <a:lnSpc>
                <a:spcPct val="90000"/>
              </a:lnSpc>
              <a:spcBef>
                <a:spcPts val="180"/>
              </a:spcBef>
              <a:spcAft>
                <a:spcPts val="0"/>
              </a:spcAft>
              <a:buClr>
                <a:schemeClr val="dk1"/>
              </a:buClr>
              <a:buSzPts val="600"/>
              <a:buFont typeface="Arial"/>
              <a:buNone/>
            </a:pPr>
            <a:endParaRPr sz="600"/>
          </a:p>
          <a:p>
            <a:pPr marL="291627" lvl="0" indent="-202727" algn="l" rtl="0">
              <a:lnSpc>
                <a:spcPct val="90000"/>
              </a:lnSpc>
              <a:spcBef>
                <a:spcPts val="420"/>
              </a:spcBef>
              <a:spcAft>
                <a:spcPts val="0"/>
              </a:spcAft>
              <a:buClr>
                <a:schemeClr val="dk1"/>
              </a:buClr>
              <a:buSzPts val="1400"/>
              <a:buFont typeface="Arial"/>
              <a:buNone/>
            </a:pPr>
            <a:endParaRPr sz="1400"/>
          </a:p>
          <a:p>
            <a:pPr marL="291627" lvl="0" indent="-253527" algn="l" rtl="0">
              <a:lnSpc>
                <a:spcPct val="90000"/>
              </a:lnSpc>
              <a:spcBef>
                <a:spcPts val="180"/>
              </a:spcBef>
              <a:spcAft>
                <a:spcPts val="0"/>
              </a:spcAft>
              <a:buClr>
                <a:schemeClr val="dk1"/>
              </a:buClr>
              <a:buSzPts val="600"/>
              <a:buFont typeface="Arial"/>
              <a:buNone/>
            </a:pPr>
            <a:endParaRPr sz="600"/>
          </a:p>
          <a:p>
            <a:pPr marL="0" lvl="0" indent="0" algn="l" rtl="0">
              <a:spcBef>
                <a:spcPts val="360"/>
              </a:spcBef>
              <a:spcAft>
                <a:spcPts val="0"/>
              </a:spcAft>
              <a:buNone/>
            </a:pPr>
            <a:endParaRPr/>
          </a:p>
        </p:txBody>
      </p:sp>
      <p:sp>
        <p:nvSpPr>
          <p:cNvPr id="773" name="Google Shape;773;p91: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80</a:t>
            </a:fld>
            <a:endParaRPr sz="1200">
              <a:solidFill>
                <a:schemeClr val="dk1"/>
              </a:solidFill>
              <a:latin typeface="Arial"/>
              <a:ea typeface="Arial"/>
              <a:cs typeface="Arial"/>
              <a:sym typeface="Aria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p92: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81</a:t>
            </a:fld>
            <a:endParaRPr sz="1200">
              <a:solidFill>
                <a:schemeClr val="dk1"/>
              </a:solidFill>
              <a:latin typeface="Arial"/>
              <a:ea typeface="Arial"/>
              <a:cs typeface="Arial"/>
              <a:sym typeface="Arial"/>
            </a:endParaRPr>
          </a:p>
        </p:txBody>
      </p:sp>
      <p:sp>
        <p:nvSpPr>
          <p:cNvPr id="780" name="Google Shape;780;p92: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81" name="Google Shape;781;p92:notes"/>
          <p:cNvSpPr txBox="1">
            <a:spLocks noGrp="1"/>
          </p:cNvSpPr>
          <p:nvPr>
            <p:ph type="body" idx="1"/>
          </p:nvPr>
        </p:nvSpPr>
        <p:spPr>
          <a:xfrm>
            <a:off x="312737" y="4313237"/>
            <a:ext cx="6477000" cy="4876800"/>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 One possibility is to hold hearing about the damage the </a:t>
            </a:r>
            <a:r>
              <a:rPr lang="en-US" sz="1400">
                <a:solidFill>
                  <a:srgbClr val="0C0C0C"/>
                </a:solidFill>
              </a:rPr>
              <a:t>Once-ler has done to the environment. I did this with a third grade class in Westfield and it was a lot of fun and we had a great discussion. The directions are included online. Have students count off by sixes and assign the following roles:</a:t>
            </a:r>
            <a:endParaRPr/>
          </a:p>
          <a:p>
            <a:pPr marL="640080" lvl="1" indent="0" algn="l" rtl="0">
              <a:spcBef>
                <a:spcPts val="0"/>
              </a:spcBef>
              <a:spcAft>
                <a:spcPts val="0"/>
              </a:spcAft>
              <a:buNone/>
            </a:pPr>
            <a:r>
              <a:rPr lang="en-US" sz="1400">
                <a:solidFill>
                  <a:srgbClr val="0C0C0C"/>
                </a:solidFill>
              </a:rPr>
              <a:t>1s = The Lorax </a:t>
            </a:r>
            <a:endParaRPr/>
          </a:p>
          <a:p>
            <a:pPr marL="640080" lvl="1" indent="0" algn="l" rtl="0">
              <a:spcBef>
                <a:spcPts val="0"/>
              </a:spcBef>
              <a:spcAft>
                <a:spcPts val="0"/>
              </a:spcAft>
              <a:buNone/>
            </a:pPr>
            <a:r>
              <a:rPr lang="en-US" sz="1400">
                <a:solidFill>
                  <a:srgbClr val="0C0C0C"/>
                </a:solidFill>
              </a:rPr>
              <a:t>2s = Brown Bar-ba-loots</a:t>
            </a:r>
            <a:endParaRPr/>
          </a:p>
          <a:p>
            <a:pPr marL="640080" lvl="1" indent="0" algn="l" rtl="0">
              <a:spcBef>
                <a:spcPts val="0"/>
              </a:spcBef>
              <a:spcAft>
                <a:spcPts val="0"/>
              </a:spcAft>
              <a:buNone/>
            </a:pPr>
            <a:r>
              <a:rPr lang="en-US" sz="1400">
                <a:solidFill>
                  <a:srgbClr val="0C0C0C"/>
                </a:solidFill>
              </a:rPr>
              <a:t>3s = Humming Fish</a:t>
            </a:r>
            <a:endParaRPr/>
          </a:p>
          <a:p>
            <a:pPr marL="640080" lvl="1" indent="0" algn="l" rtl="0">
              <a:spcBef>
                <a:spcPts val="0"/>
              </a:spcBef>
              <a:spcAft>
                <a:spcPts val="0"/>
              </a:spcAft>
              <a:buNone/>
            </a:pPr>
            <a:r>
              <a:rPr lang="en-US" sz="1400">
                <a:solidFill>
                  <a:srgbClr val="0C0C0C"/>
                </a:solidFill>
              </a:rPr>
              <a:t>4s = Swomee-Swans </a:t>
            </a:r>
            <a:endParaRPr/>
          </a:p>
          <a:p>
            <a:pPr marL="640080" lvl="1" indent="0" algn="l" rtl="0">
              <a:spcBef>
                <a:spcPts val="0"/>
              </a:spcBef>
              <a:spcAft>
                <a:spcPts val="0"/>
              </a:spcAft>
              <a:buNone/>
            </a:pPr>
            <a:r>
              <a:rPr lang="en-US" sz="1400">
                <a:solidFill>
                  <a:srgbClr val="0C0C0C"/>
                </a:solidFill>
              </a:rPr>
              <a:t>5s = The Once-ler</a:t>
            </a:r>
            <a:endParaRPr sz="1400">
              <a:solidFill>
                <a:srgbClr val="0C0C0C"/>
              </a:solidFill>
            </a:endParaRPr>
          </a:p>
          <a:p>
            <a:pPr marL="640080" lvl="1" indent="0" algn="l" rtl="0">
              <a:spcBef>
                <a:spcPts val="0"/>
              </a:spcBef>
              <a:spcAft>
                <a:spcPts val="0"/>
              </a:spcAft>
              <a:buNone/>
            </a:pPr>
            <a:r>
              <a:rPr lang="en-US" sz="1400">
                <a:solidFill>
                  <a:srgbClr val="0C0C0C"/>
                </a:solidFill>
              </a:rPr>
              <a:t>6s = The EPA Commissioners</a:t>
            </a:r>
            <a:endParaRPr/>
          </a:p>
          <a:p>
            <a:pPr marL="0" lvl="0" indent="0" algn="l" rtl="0">
              <a:spcBef>
                <a:spcPts val="0"/>
              </a:spcBef>
              <a:spcAft>
                <a:spcPts val="0"/>
              </a:spcAft>
              <a:buNone/>
            </a:pPr>
            <a:endParaRPr sz="400">
              <a:solidFill>
                <a:srgbClr val="0C0C0C"/>
              </a:solidFill>
            </a:endParaRPr>
          </a:p>
          <a:p>
            <a:pPr marL="0" lvl="0" indent="0" algn="l" rtl="0">
              <a:spcBef>
                <a:spcPts val="0"/>
              </a:spcBef>
              <a:spcAft>
                <a:spcPts val="0"/>
              </a:spcAft>
              <a:buNone/>
            </a:pPr>
            <a:r>
              <a:rPr lang="en-US" sz="1400">
                <a:solidFill>
                  <a:srgbClr val="0C0C0C"/>
                </a:solidFill>
              </a:rPr>
              <a:t>Prepare for the hearing:The witnesses (everyone but the EPA commissioners) prepare a statement from the perspective of its members:</a:t>
            </a:r>
            <a:endParaRPr/>
          </a:p>
          <a:p>
            <a:pPr marL="868680" lvl="1" indent="-457200" algn="l" rtl="0">
              <a:spcBef>
                <a:spcPts val="0"/>
              </a:spcBef>
              <a:spcAft>
                <a:spcPts val="0"/>
              </a:spcAft>
              <a:buClr>
                <a:srgbClr val="800000"/>
              </a:buClr>
              <a:buSzPts val="1400"/>
              <a:buFont typeface="Noto Sans Symbols"/>
              <a:buChar char="✔"/>
            </a:pPr>
            <a:r>
              <a:rPr lang="en-US" sz="1400">
                <a:solidFill>
                  <a:srgbClr val="0C0C0C"/>
                </a:solidFill>
              </a:rPr>
              <a:t>A statement of the problem</a:t>
            </a:r>
            <a:endParaRPr/>
          </a:p>
          <a:p>
            <a:pPr marL="868680" lvl="1" indent="-457200" algn="l" rtl="0">
              <a:spcBef>
                <a:spcPts val="0"/>
              </a:spcBef>
              <a:spcAft>
                <a:spcPts val="0"/>
              </a:spcAft>
              <a:buClr>
                <a:srgbClr val="800000"/>
              </a:buClr>
              <a:buSzPts val="1400"/>
              <a:buFont typeface="Noto Sans Symbols"/>
              <a:buChar char="✔"/>
            </a:pPr>
            <a:r>
              <a:rPr lang="en-US" sz="1400">
                <a:solidFill>
                  <a:srgbClr val="0C0C0C"/>
                </a:solidFill>
              </a:rPr>
              <a:t>Details about how the group has been injured</a:t>
            </a:r>
            <a:endParaRPr/>
          </a:p>
          <a:p>
            <a:pPr marL="868680" lvl="1" indent="-457200" algn="l" rtl="0">
              <a:spcBef>
                <a:spcPts val="0"/>
              </a:spcBef>
              <a:spcAft>
                <a:spcPts val="0"/>
              </a:spcAft>
              <a:buClr>
                <a:srgbClr val="800000"/>
              </a:buClr>
              <a:buSzPts val="1400"/>
              <a:buFont typeface="Noto Sans Symbols"/>
              <a:buChar char="✔"/>
            </a:pPr>
            <a:r>
              <a:rPr lang="en-US" sz="1400">
                <a:solidFill>
                  <a:srgbClr val="0C0C0C"/>
                </a:solidFill>
              </a:rPr>
              <a:t>A request for some relief or improvement of the situation</a:t>
            </a:r>
            <a:endParaRPr/>
          </a:p>
          <a:p>
            <a:pPr marL="0" lvl="0" indent="0" algn="l" rtl="0">
              <a:spcBef>
                <a:spcPts val="0"/>
              </a:spcBef>
              <a:spcAft>
                <a:spcPts val="0"/>
              </a:spcAft>
              <a:buNone/>
            </a:pPr>
            <a:r>
              <a:rPr lang="en-US" sz="1400">
                <a:solidFill>
                  <a:srgbClr val="0C0C0C"/>
                </a:solidFill>
              </a:rPr>
              <a:t>The EPA Commissioner prepare questions to ask the injured parties and select a chief commissioner.</a:t>
            </a:r>
            <a:endParaRPr/>
          </a:p>
          <a:p>
            <a:pPr marL="0" lvl="0" indent="0" algn="l" rtl="0">
              <a:spcBef>
                <a:spcPts val="0"/>
              </a:spcBef>
              <a:spcAft>
                <a:spcPts val="0"/>
              </a:spcAft>
              <a:buNone/>
            </a:pPr>
            <a:endParaRPr sz="400">
              <a:latin typeface="Arial"/>
              <a:ea typeface="Arial"/>
              <a:cs typeface="Arial"/>
              <a:sym typeface="Arial"/>
            </a:endParaRPr>
          </a:p>
          <a:p>
            <a:pPr marL="0" lvl="0" indent="0" algn="l" rtl="0">
              <a:spcBef>
                <a:spcPts val="0"/>
              </a:spcBef>
              <a:spcAft>
                <a:spcPts val="0"/>
              </a:spcAft>
              <a:buNone/>
            </a:pPr>
            <a:r>
              <a:rPr lang="en-US" sz="1400">
                <a:latin typeface="Arial"/>
                <a:ea typeface="Arial"/>
                <a:cs typeface="Arial"/>
                <a:sym typeface="Arial"/>
              </a:rPr>
              <a:t>Afterwards, look at all of the possible solutions and, going back to our ideas about what makes a good rule, evaluate whether they are fair, clear and workable. The Lorax, who wants to protect the environment, suggests to the boy at the end of the book that we are ALL responsible for the environment.</a:t>
            </a:r>
            <a:endParaRPr/>
          </a:p>
          <a:p>
            <a:pPr marL="0" lvl="0" indent="0" algn="l" rtl="0">
              <a:spcBef>
                <a:spcPts val="0"/>
              </a:spcBef>
              <a:spcAft>
                <a:spcPts val="0"/>
              </a:spcAft>
              <a:buNone/>
            </a:pPr>
            <a:endParaRPr sz="800">
              <a:latin typeface="Arial"/>
              <a:ea typeface="Arial"/>
              <a:cs typeface="Arial"/>
              <a:sym typeface="Arial"/>
            </a:endParaRPr>
          </a:p>
          <a:p>
            <a:pPr marL="0" lvl="0" indent="0" algn="l" rtl="0">
              <a:spcBef>
                <a:spcPts val="420"/>
              </a:spcBef>
              <a:spcAft>
                <a:spcPts val="0"/>
              </a:spcAft>
              <a:buNone/>
            </a:pPr>
            <a:endParaRPr sz="1400">
              <a:latin typeface="Arial"/>
              <a:ea typeface="Arial"/>
              <a:cs typeface="Arial"/>
              <a:sym typeface="Arial"/>
            </a:endParaRPr>
          </a:p>
          <a:p>
            <a:pPr marL="0" lvl="0" indent="0" algn="l" rtl="0">
              <a:spcBef>
                <a:spcPts val="420"/>
              </a:spcBef>
              <a:spcAft>
                <a:spcPts val="0"/>
              </a:spcAft>
              <a:buNone/>
            </a:pPr>
            <a:endParaRPr sz="1400">
              <a:latin typeface="Arial"/>
              <a:ea typeface="Arial"/>
              <a:cs typeface="Arial"/>
              <a:sym typeface="Arial"/>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93: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88" name="Google Shape;788;p93:notes"/>
          <p:cNvSpPr txBox="1">
            <a:spLocks noGrp="1"/>
          </p:cNvSpPr>
          <p:nvPr>
            <p:ph type="body" idx="1"/>
          </p:nvPr>
        </p:nvSpPr>
        <p:spPr>
          <a:xfrm>
            <a:off x="236538" y="4268788"/>
            <a:ext cx="6629400" cy="4692650"/>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latin typeface="Arial"/>
                <a:ea typeface="Arial"/>
                <a:cs typeface="Arial"/>
                <a:sym typeface="Arial"/>
              </a:rPr>
              <a:t>We keep saying that the goal of teaching civics is to have informed, engaged citizens.  Who is a citizen?  This is pretty straightforward:</a:t>
            </a:r>
            <a:endParaRPr/>
          </a:p>
          <a:p>
            <a:pPr marL="348044" lvl="0" indent="-348044" algn="l" rtl="0">
              <a:spcBef>
                <a:spcPts val="420"/>
              </a:spcBef>
              <a:spcAft>
                <a:spcPts val="0"/>
              </a:spcAft>
              <a:buClr>
                <a:schemeClr val="dk1"/>
              </a:buClr>
              <a:buSzPts val="1400"/>
              <a:buFont typeface="Arial"/>
              <a:buAutoNum type="arabicPeriod"/>
            </a:pPr>
            <a:r>
              <a:rPr lang="en-US" sz="1400">
                <a:latin typeface="Arial"/>
                <a:ea typeface="Arial"/>
                <a:cs typeface="Arial"/>
                <a:sym typeface="Arial"/>
              </a:rPr>
              <a:t>Someone born in the U.S. or to parents born in the U.S. OR </a:t>
            </a:r>
            <a:endParaRPr/>
          </a:p>
          <a:p>
            <a:pPr marL="348044" lvl="0" indent="-348044" algn="l" rtl="0">
              <a:spcBef>
                <a:spcPts val="420"/>
              </a:spcBef>
              <a:spcAft>
                <a:spcPts val="0"/>
              </a:spcAft>
              <a:buClr>
                <a:schemeClr val="dk1"/>
              </a:buClr>
              <a:buSzPts val="1400"/>
              <a:buFont typeface="Arial"/>
              <a:buAutoNum type="arabicPeriod"/>
            </a:pPr>
            <a:r>
              <a:rPr lang="en-US" sz="1400">
                <a:latin typeface="Arial"/>
                <a:ea typeface="Arial"/>
                <a:cs typeface="Arial"/>
                <a:sym typeface="Arial"/>
              </a:rPr>
              <a:t>Someone who was born elsewhere but is at least 18 years old, was lawfully admitted to the US, has resided in the US for at least five years and has become a naturalized citizen by passing a test on the Constitution and history of the United States.</a:t>
            </a:r>
            <a:endParaRPr/>
          </a:p>
          <a:p>
            <a:pPr marL="348044" lvl="0" indent="-348044" algn="l" rtl="0">
              <a:spcBef>
                <a:spcPts val="420"/>
              </a:spcBef>
              <a:spcAft>
                <a:spcPts val="0"/>
              </a:spcAft>
              <a:buClr>
                <a:schemeClr val="dk1"/>
              </a:buClr>
              <a:buSzPts val="1400"/>
              <a:buFont typeface="Arial"/>
              <a:buAutoNum type="arabicPeriod"/>
            </a:pPr>
            <a:r>
              <a:rPr lang="en-US" sz="1400">
                <a:latin typeface="Arial"/>
                <a:ea typeface="Arial"/>
                <a:cs typeface="Arial"/>
                <a:sym typeface="Arial"/>
              </a:rPr>
              <a:t>Resident aliens live here but have not become naturalized citizens.</a:t>
            </a:r>
            <a:endParaRPr/>
          </a:p>
          <a:p>
            <a:pPr marL="0" lvl="0" indent="0" algn="l" rtl="0">
              <a:spcBef>
                <a:spcPts val="420"/>
              </a:spcBef>
              <a:spcAft>
                <a:spcPts val="0"/>
              </a:spcAft>
              <a:buNone/>
            </a:pPr>
            <a:r>
              <a:rPr lang="en-US" sz="1400"/>
              <a:t>4.    </a:t>
            </a:r>
            <a:r>
              <a:rPr lang="en-US" sz="1400" u="sng"/>
              <a:t>How do immigrants who are resident aliens become naturalized citizens?       </a:t>
            </a:r>
            <a:r>
              <a:rPr lang="en-US" sz="1400"/>
              <a:t>You must be:</a:t>
            </a:r>
            <a:endParaRPr/>
          </a:p>
          <a:p>
            <a:pPr marL="457200" lvl="1" indent="-88900" algn="l" rtl="0">
              <a:spcBef>
                <a:spcPts val="420"/>
              </a:spcBef>
              <a:spcAft>
                <a:spcPts val="0"/>
              </a:spcAft>
              <a:buClr>
                <a:srgbClr val="800000"/>
              </a:buClr>
              <a:buSzPts val="1400"/>
              <a:buFont typeface="Noto Sans Symbols"/>
              <a:buChar char="✔"/>
            </a:pPr>
            <a:r>
              <a:rPr lang="en-US" sz="1400"/>
              <a:t>at least 18 years old</a:t>
            </a:r>
            <a:endParaRPr/>
          </a:p>
          <a:p>
            <a:pPr marL="457200" lvl="1" indent="-88900" algn="l" rtl="0">
              <a:spcBef>
                <a:spcPts val="420"/>
              </a:spcBef>
              <a:spcAft>
                <a:spcPts val="0"/>
              </a:spcAft>
              <a:buClr>
                <a:srgbClr val="800000"/>
              </a:buClr>
              <a:buSzPts val="1400"/>
              <a:buFont typeface="Noto Sans Symbols"/>
              <a:buChar char="✔"/>
            </a:pPr>
            <a:r>
              <a:rPr lang="en-US" sz="1400"/>
              <a:t>Lawfully admitted to the U.S. for permanent residence</a:t>
            </a:r>
            <a:endParaRPr/>
          </a:p>
          <a:p>
            <a:pPr marL="457200" lvl="1" indent="-88900" algn="l" rtl="0">
              <a:spcBef>
                <a:spcPts val="420"/>
              </a:spcBef>
              <a:spcAft>
                <a:spcPts val="0"/>
              </a:spcAft>
              <a:buClr>
                <a:srgbClr val="800000"/>
              </a:buClr>
              <a:buSzPts val="1400"/>
              <a:buFont typeface="Noto Sans Symbols"/>
              <a:buChar char="✔"/>
            </a:pPr>
            <a:r>
              <a:rPr lang="en-US" sz="1400"/>
              <a:t>Have resided continuously in the U.S. for at least five years </a:t>
            </a:r>
            <a:endParaRPr/>
          </a:p>
          <a:p>
            <a:pPr marL="457200" lvl="1" indent="-88900" algn="l" rtl="0">
              <a:spcBef>
                <a:spcPts val="420"/>
              </a:spcBef>
              <a:spcAft>
                <a:spcPts val="0"/>
              </a:spcAft>
              <a:buClr>
                <a:srgbClr val="800000"/>
              </a:buClr>
              <a:buSzPts val="1400"/>
              <a:buFont typeface="Noto Sans Symbols"/>
              <a:buChar char="✔"/>
            </a:pPr>
            <a:r>
              <a:rPr lang="en-US" sz="1400"/>
              <a:t>Have photos and fingerprints taken </a:t>
            </a:r>
            <a:endParaRPr/>
          </a:p>
          <a:p>
            <a:pPr marL="457200" lvl="1" indent="-88900" algn="l" rtl="0">
              <a:spcBef>
                <a:spcPts val="420"/>
              </a:spcBef>
              <a:spcAft>
                <a:spcPts val="0"/>
              </a:spcAft>
              <a:buClr>
                <a:srgbClr val="800000"/>
              </a:buClr>
              <a:buSzPts val="1400"/>
              <a:buFont typeface="Noto Sans Symbols"/>
              <a:buChar char="✔"/>
            </a:pPr>
            <a:r>
              <a:rPr lang="en-US" sz="1400"/>
              <a:t>pay a fee and take a citizenship exam and </a:t>
            </a:r>
            <a:endParaRPr/>
          </a:p>
          <a:p>
            <a:pPr marL="457200" lvl="1" indent="-88900" algn="l" rtl="0">
              <a:spcBef>
                <a:spcPts val="420"/>
              </a:spcBef>
              <a:spcAft>
                <a:spcPts val="0"/>
              </a:spcAft>
              <a:buClr>
                <a:srgbClr val="800000"/>
              </a:buClr>
              <a:buSzPts val="1400"/>
              <a:buFont typeface="Noto Sans Symbols"/>
              <a:buChar char="✔"/>
            </a:pPr>
            <a:r>
              <a:rPr lang="en-US" sz="1400"/>
              <a:t>take an oath of allegiance at a public ceremony</a:t>
            </a:r>
            <a:endParaRPr/>
          </a:p>
          <a:p>
            <a:pPr marL="348044" lvl="0" indent="-259144" algn="l" rtl="0">
              <a:spcBef>
                <a:spcPts val="420"/>
              </a:spcBef>
              <a:spcAft>
                <a:spcPts val="0"/>
              </a:spcAft>
              <a:buClr>
                <a:schemeClr val="dk1"/>
              </a:buClr>
              <a:buSzPts val="1400"/>
              <a:buFont typeface="Arial"/>
              <a:buNone/>
            </a:pPr>
            <a:endParaRPr sz="1400">
              <a:latin typeface="Arial"/>
              <a:ea typeface="Arial"/>
              <a:cs typeface="Arial"/>
              <a:sym typeface="Arial"/>
            </a:endParaRPr>
          </a:p>
          <a:p>
            <a:pPr marL="0" lvl="0" indent="0" algn="l" rtl="0">
              <a:spcBef>
                <a:spcPts val="180"/>
              </a:spcBef>
              <a:spcAft>
                <a:spcPts val="0"/>
              </a:spcAft>
              <a:buNone/>
            </a:pPr>
            <a:endParaRPr sz="600">
              <a:latin typeface="Arial"/>
              <a:ea typeface="Arial"/>
              <a:cs typeface="Arial"/>
              <a:sym typeface="Arial"/>
            </a:endParaRPr>
          </a:p>
        </p:txBody>
      </p:sp>
      <p:sp>
        <p:nvSpPr>
          <p:cNvPr id="789" name="Google Shape;789;p93: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82</a:t>
            </a:fld>
            <a:endParaRPr sz="1200">
              <a:solidFill>
                <a:schemeClr val="dk1"/>
              </a:solidFill>
              <a:latin typeface="Arial"/>
              <a:ea typeface="Arial"/>
              <a:cs typeface="Arial"/>
              <a:sym typeface="Arial"/>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94: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98" name="Google Shape;798;p94:notes"/>
          <p:cNvSpPr txBox="1">
            <a:spLocks noGrp="1"/>
          </p:cNvSpPr>
          <p:nvPr>
            <p:ph type="body" idx="1"/>
          </p:nvPr>
        </p:nvSpPr>
        <p:spPr>
          <a:xfrm>
            <a:off x="711200" y="4460875"/>
            <a:ext cx="5680075" cy="4043362"/>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t>What responsibilities go along with the rights of being a citizen:</a:t>
            </a:r>
            <a:endParaRPr/>
          </a:p>
          <a:p>
            <a:pPr marL="0" lvl="0" indent="0" algn="l" rtl="0">
              <a:spcBef>
                <a:spcPts val="180"/>
              </a:spcBef>
              <a:spcAft>
                <a:spcPts val="0"/>
              </a:spcAft>
              <a:buNone/>
            </a:pPr>
            <a:endParaRPr sz="600"/>
          </a:p>
          <a:p>
            <a:pPr marL="0" lvl="0" indent="0" algn="l" rtl="0">
              <a:spcBef>
                <a:spcPts val="450"/>
              </a:spcBef>
              <a:spcAft>
                <a:spcPts val="0"/>
              </a:spcAft>
              <a:buNone/>
            </a:pPr>
            <a:r>
              <a:rPr lang="en-US" sz="1500"/>
              <a:t>You must:</a:t>
            </a:r>
            <a:endParaRPr/>
          </a:p>
          <a:p>
            <a:pPr marL="171450" lvl="0" indent="-171450" algn="l" rtl="0">
              <a:spcBef>
                <a:spcPts val="450"/>
              </a:spcBef>
              <a:spcAft>
                <a:spcPts val="0"/>
              </a:spcAft>
              <a:buClr>
                <a:schemeClr val="dk1"/>
              </a:buClr>
              <a:buSzPts val="1500"/>
              <a:buFont typeface="Arial"/>
              <a:buChar char="•"/>
            </a:pPr>
            <a:r>
              <a:rPr lang="en-US" sz="1500"/>
              <a:t>Obey the laws</a:t>
            </a:r>
            <a:endParaRPr/>
          </a:p>
          <a:p>
            <a:pPr marL="171450" lvl="0" indent="-171450" algn="l" rtl="0">
              <a:spcBef>
                <a:spcPts val="450"/>
              </a:spcBef>
              <a:spcAft>
                <a:spcPts val="0"/>
              </a:spcAft>
              <a:buClr>
                <a:schemeClr val="dk1"/>
              </a:buClr>
              <a:buSzPts val="1500"/>
              <a:buFont typeface="Arial"/>
              <a:buChar char="•"/>
            </a:pPr>
            <a:r>
              <a:rPr lang="en-US" sz="1500"/>
              <a:t>Pay taxes</a:t>
            </a:r>
            <a:endParaRPr/>
          </a:p>
          <a:p>
            <a:pPr marL="171450" lvl="0" indent="-171450" algn="l" rtl="0">
              <a:spcBef>
                <a:spcPts val="450"/>
              </a:spcBef>
              <a:spcAft>
                <a:spcPts val="0"/>
              </a:spcAft>
              <a:buClr>
                <a:schemeClr val="dk1"/>
              </a:buClr>
              <a:buSzPts val="1500"/>
              <a:buFont typeface="Arial"/>
              <a:buChar char="•"/>
            </a:pPr>
            <a:r>
              <a:rPr lang="en-US" sz="1500"/>
              <a:t>Serve on a jury when called</a:t>
            </a:r>
            <a:endParaRPr/>
          </a:p>
          <a:p>
            <a:pPr marL="171450" lvl="0" indent="-171450" algn="l" rtl="0">
              <a:spcBef>
                <a:spcPts val="450"/>
              </a:spcBef>
              <a:spcAft>
                <a:spcPts val="0"/>
              </a:spcAft>
              <a:buClr>
                <a:schemeClr val="dk1"/>
              </a:buClr>
              <a:buSzPts val="1500"/>
              <a:buFont typeface="Arial"/>
              <a:buChar char="•"/>
            </a:pPr>
            <a:r>
              <a:rPr lang="en-US" sz="1500"/>
              <a:t>Vote</a:t>
            </a:r>
            <a:endParaRPr/>
          </a:p>
          <a:p>
            <a:pPr marL="171450" lvl="0" indent="-171450" algn="l" rtl="0">
              <a:spcBef>
                <a:spcPts val="450"/>
              </a:spcBef>
              <a:spcAft>
                <a:spcPts val="0"/>
              </a:spcAft>
              <a:buClr>
                <a:schemeClr val="dk1"/>
              </a:buClr>
              <a:buSzPts val="1500"/>
              <a:buFont typeface="Arial"/>
              <a:buChar char="•"/>
            </a:pPr>
            <a:r>
              <a:rPr lang="en-US" sz="1500"/>
              <a:t>Hold elected representatives accountable.</a:t>
            </a:r>
            <a:endParaRPr/>
          </a:p>
          <a:p>
            <a:pPr marL="171450" lvl="0" indent="-133350" algn="l" rtl="0">
              <a:spcBef>
                <a:spcPts val="180"/>
              </a:spcBef>
              <a:spcAft>
                <a:spcPts val="0"/>
              </a:spcAft>
              <a:buClr>
                <a:schemeClr val="dk1"/>
              </a:buClr>
              <a:buSzPts val="600"/>
              <a:buFont typeface="Arial"/>
              <a:buNone/>
            </a:pPr>
            <a:endParaRPr sz="600"/>
          </a:p>
          <a:p>
            <a:pPr marL="171450" lvl="0" indent="-171450" algn="l" rtl="0">
              <a:spcBef>
                <a:spcPts val="450"/>
              </a:spcBef>
              <a:spcAft>
                <a:spcPts val="0"/>
              </a:spcAft>
              <a:buClr>
                <a:schemeClr val="dk1"/>
              </a:buClr>
              <a:buSzPts val="1500"/>
              <a:buFont typeface="Arial"/>
              <a:buChar char="•"/>
            </a:pPr>
            <a:r>
              <a:rPr lang="en-US" sz="1500"/>
              <a:t>Anything else? Any other responsibilities citizenship should have? We never seem to ask questions like this. And asking them when our students are young is the way to instill positive dispositions about what citizens should do.</a:t>
            </a:r>
            <a:endParaRPr/>
          </a:p>
          <a:p>
            <a:pPr marL="171450" lvl="0" indent="-95250" algn="l" rtl="0">
              <a:spcBef>
                <a:spcPts val="360"/>
              </a:spcBef>
              <a:spcAft>
                <a:spcPts val="0"/>
              </a:spcAft>
              <a:buClr>
                <a:schemeClr val="dk1"/>
              </a:buClr>
              <a:buSzPts val="1200"/>
              <a:buFont typeface="Arial"/>
              <a:buNone/>
            </a:pPr>
            <a:endParaRPr/>
          </a:p>
          <a:p>
            <a:pPr marL="171450" lvl="0" indent="-95250" algn="l" rtl="0">
              <a:spcBef>
                <a:spcPts val="360"/>
              </a:spcBef>
              <a:spcAft>
                <a:spcPts val="0"/>
              </a:spcAft>
              <a:buClr>
                <a:schemeClr val="dk1"/>
              </a:buClr>
              <a:buSzPts val="1200"/>
              <a:buFont typeface="Arial"/>
              <a:buNone/>
            </a:pPr>
            <a:endParaRPr/>
          </a:p>
          <a:p>
            <a:pPr marL="171450" lvl="0" indent="-95250" algn="l" rtl="0">
              <a:spcBef>
                <a:spcPts val="360"/>
              </a:spcBef>
              <a:spcAft>
                <a:spcPts val="0"/>
              </a:spcAft>
              <a:buClr>
                <a:schemeClr val="dk1"/>
              </a:buClr>
              <a:buSzPts val="1200"/>
              <a:buFont typeface="Arial"/>
              <a:buNone/>
            </a:pPr>
            <a:endParaRPr/>
          </a:p>
        </p:txBody>
      </p:sp>
      <p:sp>
        <p:nvSpPr>
          <p:cNvPr id="799" name="Google Shape;799;p94: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83</a:t>
            </a:fld>
            <a:endParaRPr sz="1200">
              <a:solidFill>
                <a:schemeClr val="dk1"/>
              </a:solidFill>
              <a:latin typeface="Arial"/>
              <a:ea typeface="Arial"/>
              <a:cs typeface="Arial"/>
              <a:sym typeface="Arial"/>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g3942a831e0f_0_95:notes"/>
          <p:cNvSpPr>
            <a:spLocks noGrp="1" noRot="1" noChangeAspect="1"/>
          </p:cNvSpPr>
          <p:nvPr>
            <p:ph type="sldImg" idx="2"/>
          </p:nvPr>
        </p:nvSpPr>
        <p:spPr>
          <a:xfrm>
            <a:off x="1209675" y="704850"/>
            <a:ext cx="4692600" cy="3519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06" name="Google Shape;806;g3942a831e0f_0_95:notes"/>
          <p:cNvSpPr txBox="1">
            <a:spLocks noGrp="1"/>
          </p:cNvSpPr>
          <p:nvPr>
            <p:ph type="body" idx="1"/>
          </p:nvPr>
        </p:nvSpPr>
        <p:spPr>
          <a:xfrm>
            <a:off x="711200" y="4460875"/>
            <a:ext cx="5680200" cy="4224300"/>
          </a:xfrm>
          <a:prstGeom prst="rect">
            <a:avLst/>
          </a:prstGeom>
          <a:noFill/>
          <a:ln>
            <a:noFill/>
          </a:ln>
        </p:spPr>
        <p:txBody>
          <a:bodyPr spcFirstLastPara="1" wrap="square" lIns="94900" tIns="47450" rIns="94900" bIns="47450" anchor="t" anchorCtr="0">
            <a:noAutofit/>
          </a:bodyPr>
          <a:lstStyle/>
          <a:p>
            <a:pPr marL="0" lvl="0" indent="0" algn="l" rtl="0">
              <a:spcBef>
                <a:spcPts val="480"/>
              </a:spcBef>
              <a:spcAft>
                <a:spcPts val="0"/>
              </a:spcAft>
              <a:buNone/>
            </a:pPr>
            <a:endParaRPr/>
          </a:p>
        </p:txBody>
      </p:sp>
      <p:sp>
        <p:nvSpPr>
          <p:cNvPr id="807" name="Google Shape;807;g3942a831e0f_0_95:notes"/>
          <p:cNvSpPr txBox="1">
            <a:spLocks noGrp="1"/>
          </p:cNvSpPr>
          <p:nvPr>
            <p:ph type="sldNum" idx="12"/>
          </p:nvPr>
        </p:nvSpPr>
        <p:spPr>
          <a:xfrm>
            <a:off x="4022725" y="8916988"/>
            <a:ext cx="3078300" cy="4698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g3c991631991_0_0:notes"/>
          <p:cNvSpPr>
            <a:spLocks noGrp="1" noRot="1" noChangeAspect="1"/>
          </p:cNvSpPr>
          <p:nvPr>
            <p:ph type="sldImg" idx="2"/>
          </p:nvPr>
        </p:nvSpPr>
        <p:spPr>
          <a:xfrm>
            <a:off x="1204913" y="703263"/>
            <a:ext cx="4692600" cy="352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9" name="Google Shape;819;g3c991631991_0_0:notes"/>
          <p:cNvSpPr txBox="1">
            <a:spLocks noGrp="1"/>
          </p:cNvSpPr>
          <p:nvPr>
            <p:ph type="body" idx="1"/>
          </p:nvPr>
        </p:nvSpPr>
        <p:spPr>
          <a:xfrm>
            <a:off x="356032" y="4224338"/>
            <a:ext cx="6390300" cy="5023500"/>
          </a:xfrm>
          <a:prstGeom prst="rect">
            <a:avLst/>
          </a:prstGeom>
          <a:noFill/>
          <a:ln>
            <a:noFill/>
          </a:ln>
        </p:spPr>
        <p:txBody>
          <a:bodyPr spcFirstLastPara="1" wrap="square" lIns="93900" tIns="46925" rIns="93900" bIns="469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a:latin typeface="Arial"/>
              <a:ea typeface="Arial"/>
              <a:cs typeface="Arial"/>
              <a:sym typeface="Arial"/>
            </a:endParaRPr>
          </a:p>
        </p:txBody>
      </p:sp>
      <p:sp>
        <p:nvSpPr>
          <p:cNvPr id="820" name="Google Shape;820;g3c991631991_0_0:notes"/>
          <p:cNvSpPr txBox="1">
            <a:spLocks noGrp="1"/>
          </p:cNvSpPr>
          <p:nvPr>
            <p:ph type="sldNum" idx="12"/>
          </p:nvPr>
        </p:nvSpPr>
        <p:spPr>
          <a:xfrm>
            <a:off x="4023503" y="8916878"/>
            <a:ext cx="3077700" cy="469500"/>
          </a:xfrm>
          <a:prstGeom prst="rect">
            <a:avLst/>
          </a:prstGeom>
          <a:noFill/>
          <a:ln>
            <a:noFill/>
          </a:ln>
        </p:spPr>
        <p:txBody>
          <a:bodyPr spcFirstLastPara="1" wrap="square" lIns="93900" tIns="46925" rIns="93900" bIns="469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Times New Roman"/>
                <a:ea typeface="Times New Roman"/>
                <a:cs typeface="Times New Roman"/>
                <a:sym typeface="Times New Roman"/>
              </a:rPr>
              <a:t>85</a:t>
            </a:fld>
            <a:endParaRPr sz="12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g3c991631991_0_82:notes"/>
          <p:cNvSpPr>
            <a:spLocks noGrp="1" noRot="1" noChangeAspect="1"/>
          </p:cNvSpPr>
          <p:nvPr>
            <p:ph type="sldImg" idx="2"/>
          </p:nvPr>
        </p:nvSpPr>
        <p:spPr>
          <a:xfrm>
            <a:off x="1203325" y="703263"/>
            <a:ext cx="4695900" cy="352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6" name="Google Shape;826;g3c991631991_0_82:notes"/>
          <p:cNvSpPr txBox="1">
            <a:spLocks noGrp="1"/>
          </p:cNvSpPr>
          <p:nvPr>
            <p:ph type="body" idx="1"/>
          </p:nvPr>
        </p:nvSpPr>
        <p:spPr>
          <a:xfrm>
            <a:off x="710248" y="4459526"/>
            <a:ext cx="5682000" cy="4224900"/>
          </a:xfrm>
          <a:prstGeom prst="rect">
            <a:avLst/>
          </a:prstGeom>
          <a:noFill/>
          <a:ln>
            <a:noFill/>
          </a:ln>
        </p:spPr>
        <p:txBody>
          <a:bodyPr spcFirstLastPara="1" wrap="square" lIns="94200" tIns="47100" rIns="94200" bIns="47100" anchor="t" anchorCtr="0">
            <a:noAutofit/>
          </a:bodyPr>
          <a:lstStyle/>
          <a:p>
            <a:pPr marL="685800" marR="0" lvl="0" indent="0" algn="l" rtl="0">
              <a:lnSpc>
                <a:spcPct val="100000"/>
              </a:lnSpc>
              <a:spcBef>
                <a:spcPts val="0"/>
              </a:spcBef>
              <a:spcAft>
                <a:spcPts val="0"/>
              </a:spcAft>
              <a:buSzPts val="1400"/>
              <a:buNone/>
            </a:pPr>
            <a:endParaRPr/>
          </a:p>
        </p:txBody>
      </p:sp>
      <p:sp>
        <p:nvSpPr>
          <p:cNvPr id="827" name="Google Shape;827;g3c991631991_0_82:notes"/>
          <p:cNvSpPr txBox="1">
            <a:spLocks noGrp="1"/>
          </p:cNvSpPr>
          <p:nvPr>
            <p:ph type="sldNum" idx="12"/>
          </p:nvPr>
        </p:nvSpPr>
        <p:spPr>
          <a:xfrm>
            <a:off x="4023093" y="8917422"/>
            <a:ext cx="3077700" cy="469500"/>
          </a:xfrm>
          <a:prstGeom prst="rect">
            <a:avLst/>
          </a:prstGeom>
          <a:noFill/>
          <a:ln>
            <a:noFill/>
          </a:ln>
        </p:spPr>
        <p:txBody>
          <a:bodyPr spcFirstLastPara="1" wrap="square" lIns="94200" tIns="47100" rIns="94200" bIns="471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86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g3c991631991_0_166:notes"/>
          <p:cNvSpPr>
            <a:spLocks noGrp="1" noRot="1" noChangeAspect="1"/>
          </p:cNvSpPr>
          <p:nvPr>
            <p:ph type="sldImg" idx="2"/>
          </p:nvPr>
        </p:nvSpPr>
        <p:spPr>
          <a:xfrm>
            <a:off x="385763" y="852488"/>
            <a:ext cx="6253200" cy="469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5" name="Google Shape;835;g3c991631991_0_166:notes"/>
          <p:cNvSpPr txBox="1">
            <a:spLocks noGrp="1"/>
          </p:cNvSpPr>
          <p:nvPr>
            <p:ph type="body" idx="1"/>
          </p:nvPr>
        </p:nvSpPr>
        <p:spPr>
          <a:xfrm>
            <a:off x="464494" y="5770502"/>
            <a:ext cx="6095700" cy="2941200"/>
          </a:xfrm>
          <a:prstGeom prst="rect">
            <a:avLst/>
          </a:prstGeom>
          <a:noFill/>
          <a:ln>
            <a:noFill/>
          </a:ln>
        </p:spPr>
        <p:txBody>
          <a:bodyPr spcFirstLastPara="1" wrap="square" lIns="94425" tIns="47200" rIns="94425" bIns="47200" anchor="t" anchorCtr="0">
            <a:noAutofit/>
          </a:bodyPr>
          <a:lstStyle/>
          <a:p>
            <a:pPr marL="0" lvl="0" indent="0" algn="l" rtl="0">
              <a:lnSpc>
                <a:spcPct val="100000"/>
              </a:lnSpc>
              <a:spcBef>
                <a:spcPts val="360"/>
              </a:spcBef>
              <a:spcAft>
                <a:spcPts val="0"/>
              </a:spcAft>
              <a:buSzPts val="1400"/>
              <a:buNone/>
            </a:pPr>
            <a:r>
              <a:rPr lang="en-US" sz="1400">
                <a:latin typeface="Arial"/>
                <a:ea typeface="Arial"/>
                <a:cs typeface="Arial"/>
                <a:sym typeface="Arial"/>
              </a:rPr>
              <a:t>Another way that you can use th</a:t>
            </a:r>
            <a:r>
              <a:rPr lang="en-US" sz="1400"/>
              <a:t>e</a:t>
            </a:r>
            <a:r>
              <a:rPr lang="en-US" sz="1400">
                <a:latin typeface="Arial"/>
                <a:ea typeface="Arial"/>
                <a:cs typeface="Arial"/>
                <a:sym typeface="Arial"/>
              </a:rPr>
              <a:t> background about free expression and about the responsibilities of citizens is by involving your students in a simulated legislative hearing.  One of the classroom strategies involving students in democratic practices that I really like is a simulated legislative or congressional hearing.  </a:t>
            </a:r>
            <a:endParaRPr sz="1400">
              <a:latin typeface="Arial"/>
              <a:ea typeface="Arial"/>
              <a:cs typeface="Arial"/>
              <a:sym typeface="Arial"/>
            </a:endParaRPr>
          </a:p>
          <a:p>
            <a:pPr marL="0" lvl="0" indent="0" algn="l" rtl="0">
              <a:lnSpc>
                <a:spcPct val="115000"/>
              </a:lnSpc>
              <a:spcBef>
                <a:spcPts val="400"/>
              </a:spcBef>
              <a:spcAft>
                <a:spcPts val="0"/>
              </a:spcAft>
              <a:buSzPts val="1100"/>
              <a:buNone/>
            </a:pPr>
            <a:endParaRPr sz="800">
              <a:latin typeface="Arial"/>
              <a:ea typeface="Arial"/>
              <a:cs typeface="Arial"/>
              <a:sym typeface="Arial"/>
            </a:endParaRPr>
          </a:p>
          <a:p>
            <a:pPr marL="0" lvl="0" indent="0" algn="l" rtl="0">
              <a:lnSpc>
                <a:spcPct val="115000"/>
              </a:lnSpc>
              <a:spcBef>
                <a:spcPts val="400"/>
              </a:spcBef>
              <a:spcAft>
                <a:spcPts val="0"/>
              </a:spcAft>
              <a:buSzPts val="1100"/>
              <a:buNone/>
            </a:pPr>
            <a:r>
              <a:rPr lang="en-US" sz="1400">
                <a:latin typeface="Arial"/>
                <a:ea typeface="Arial"/>
                <a:cs typeface="Arial"/>
                <a:sym typeface="Arial"/>
              </a:rPr>
              <a:t>Students act as constitutional or policy experts and testify before a State Legislative or Congressional Committee on issues relating to the Constitution or a current controversial topic.</a:t>
            </a:r>
            <a:endParaRPr sz="1400">
              <a:latin typeface="Arial"/>
              <a:ea typeface="Arial"/>
              <a:cs typeface="Arial"/>
              <a:sym typeface="Arial"/>
            </a:endParaRPr>
          </a:p>
          <a:p>
            <a:pPr marL="0" lvl="0" indent="0" algn="l" rtl="0">
              <a:lnSpc>
                <a:spcPct val="115000"/>
              </a:lnSpc>
              <a:spcBef>
                <a:spcPts val="400"/>
              </a:spcBef>
              <a:spcAft>
                <a:spcPts val="0"/>
              </a:spcAft>
              <a:buSzPts val="1100"/>
              <a:buNone/>
            </a:pPr>
            <a:r>
              <a:rPr lang="en-US" sz="1500">
                <a:latin typeface="Georgia"/>
                <a:ea typeface="Georgia"/>
                <a:cs typeface="Georgia"/>
                <a:sym typeface="Georgia"/>
              </a:rPr>
              <a:t> </a:t>
            </a:r>
            <a:endParaRPr sz="1500">
              <a:latin typeface="Georgia"/>
              <a:ea typeface="Georgia"/>
              <a:cs typeface="Georgia"/>
              <a:sym typeface="Georgia"/>
            </a:endParaRPr>
          </a:p>
          <a:p>
            <a:pPr marL="0" lvl="0" indent="0" algn="l" rtl="0">
              <a:lnSpc>
                <a:spcPct val="100000"/>
              </a:lnSpc>
              <a:spcBef>
                <a:spcPts val="360"/>
              </a:spcBef>
              <a:spcAft>
                <a:spcPts val="0"/>
              </a:spcAft>
              <a:buSzPts val="1400"/>
              <a:buNone/>
            </a:pPr>
            <a:endParaRPr sz="1500">
              <a:latin typeface="Arial"/>
              <a:ea typeface="Arial"/>
              <a:cs typeface="Arial"/>
              <a:sym typeface="Arial"/>
            </a:endParaRPr>
          </a:p>
          <a:p>
            <a:pPr marL="0" lvl="0" indent="0" algn="l" rtl="0">
              <a:lnSpc>
                <a:spcPct val="100000"/>
              </a:lnSpc>
              <a:spcBef>
                <a:spcPts val="360"/>
              </a:spcBef>
              <a:spcAft>
                <a:spcPts val="0"/>
              </a:spcAft>
              <a:buSzPts val="1400"/>
              <a:buNone/>
            </a:pPr>
            <a:endParaRPr sz="800">
              <a:latin typeface="Arial"/>
              <a:ea typeface="Arial"/>
              <a:cs typeface="Arial"/>
              <a:sym typeface="Arial"/>
            </a:endParaRPr>
          </a:p>
          <a:p>
            <a:pPr marL="0" lvl="0" indent="0" algn="l" rtl="0">
              <a:lnSpc>
                <a:spcPct val="100000"/>
              </a:lnSpc>
              <a:spcBef>
                <a:spcPts val="360"/>
              </a:spcBef>
              <a:spcAft>
                <a:spcPts val="0"/>
              </a:spcAft>
              <a:buSzPts val="1400"/>
              <a:buNone/>
            </a:pPr>
            <a:endParaRPr sz="1500">
              <a:latin typeface="Arial"/>
              <a:ea typeface="Arial"/>
              <a:cs typeface="Arial"/>
              <a:sym typeface="Arial"/>
            </a:endParaRPr>
          </a:p>
        </p:txBody>
      </p:sp>
      <p:sp>
        <p:nvSpPr>
          <p:cNvPr id="836" name="Google Shape;836;g3c991631991_0_166:notes"/>
          <p:cNvSpPr txBox="1">
            <a:spLocks noGrp="1"/>
          </p:cNvSpPr>
          <p:nvPr>
            <p:ph type="sldNum" idx="12"/>
          </p:nvPr>
        </p:nvSpPr>
        <p:spPr>
          <a:xfrm>
            <a:off x="3052692" y="11879854"/>
            <a:ext cx="2335200" cy="623100"/>
          </a:xfrm>
          <a:prstGeom prst="rect">
            <a:avLst/>
          </a:prstGeom>
          <a:noFill/>
          <a:ln>
            <a:noFill/>
          </a:ln>
        </p:spPr>
        <p:txBody>
          <a:bodyPr spcFirstLastPara="1" wrap="square" lIns="94425" tIns="47200" rIns="94425" bIns="472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87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g3c991631991_0_249:notes"/>
          <p:cNvSpPr>
            <a:spLocks noGrp="1" noRot="1" noChangeAspect="1"/>
          </p:cNvSpPr>
          <p:nvPr>
            <p:ph type="sldImg" idx="2"/>
          </p:nvPr>
        </p:nvSpPr>
        <p:spPr>
          <a:xfrm>
            <a:off x="47057" y="3260"/>
            <a:ext cx="6477300" cy="4816500"/>
          </a:xfrm>
          <a:custGeom>
            <a:avLst/>
            <a:gdLst/>
            <a:ahLst/>
            <a:cxnLst/>
            <a:rect l="l" t="t" r="r" b="b"/>
            <a:pathLst>
              <a:path w="120000" h="120000" extrusionOk="0">
                <a:moveTo>
                  <a:pt x="0" y="0"/>
                </a:moveTo>
                <a:lnTo>
                  <a:pt x="120000" y="0"/>
                </a:lnTo>
                <a:lnTo>
                  <a:pt x="120000" y="120000"/>
                </a:lnTo>
                <a:lnTo>
                  <a:pt x="0" y="120000"/>
                </a:lnTo>
                <a:close/>
              </a:path>
            </a:pathLst>
          </a:custGeom>
          <a:noFill/>
          <a:ln w="13125" cap="flat" cmpd="sng">
            <a:solidFill>
              <a:srgbClr val="000000"/>
            </a:solidFill>
            <a:prstDash val="solid"/>
            <a:round/>
            <a:headEnd type="none" w="sm" len="sm"/>
            <a:tailEnd type="none" w="sm" len="sm"/>
          </a:ln>
        </p:spPr>
      </p:sp>
      <p:sp>
        <p:nvSpPr>
          <p:cNvPr id="843" name="Google Shape;843;g3c991631991_0_249:notes"/>
          <p:cNvSpPr txBox="1">
            <a:spLocks noGrp="1"/>
          </p:cNvSpPr>
          <p:nvPr>
            <p:ph type="body" idx="1"/>
          </p:nvPr>
        </p:nvSpPr>
        <p:spPr>
          <a:xfrm>
            <a:off x="242524" y="4911775"/>
            <a:ext cx="6478800" cy="4339500"/>
          </a:xfrm>
          <a:prstGeom prst="rect">
            <a:avLst/>
          </a:prstGeom>
          <a:noFill/>
          <a:ln>
            <a:noFill/>
          </a:ln>
        </p:spPr>
        <p:txBody>
          <a:bodyPr spcFirstLastPara="1" wrap="square" lIns="97500" tIns="48750" rIns="97500" bIns="48750" anchor="t" anchorCtr="0">
            <a:noAutofit/>
          </a:bodyPr>
          <a:lstStyle/>
          <a:p>
            <a:pPr marL="0" lvl="0" indent="0" algn="l" rtl="0">
              <a:lnSpc>
                <a:spcPct val="100000"/>
              </a:lnSpc>
              <a:spcBef>
                <a:spcPts val="400"/>
              </a:spcBef>
              <a:spcAft>
                <a:spcPts val="0"/>
              </a:spcAft>
              <a:buClr>
                <a:schemeClr val="dk1"/>
              </a:buClr>
              <a:buSzPts val="1400"/>
              <a:buFont typeface="Arial"/>
              <a:buNone/>
            </a:pPr>
            <a:r>
              <a:rPr lang="en-US" sz="1500" b="1"/>
              <a:t>The structure of the simulated legislative hearing is pretty clear.</a:t>
            </a:r>
            <a:endParaRPr sz="1500" b="1"/>
          </a:p>
          <a:p>
            <a:pPr marL="0" lvl="0" indent="0" algn="l" rtl="0">
              <a:lnSpc>
                <a:spcPct val="100000"/>
              </a:lnSpc>
              <a:spcBef>
                <a:spcPts val="400"/>
              </a:spcBef>
              <a:spcAft>
                <a:spcPts val="0"/>
              </a:spcAft>
              <a:buClr>
                <a:schemeClr val="dk1"/>
              </a:buClr>
              <a:buSzPts val="1400"/>
              <a:buFont typeface="Arial"/>
              <a:buNone/>
            </a:pPr>
            <a:r>
              <a:rPr lang="en-US" sz="1500" b="1"/>
              <a:t>Students “testify” as experts in their area of Constitutional law in an opening statement that is a maximum of 4 minutes running time.</a:t>
            </a:r>
            <a:endParaRPr sz="1500" b="1"/>
          </a:p>
          <a:p>
            <a:pPr marL="0" lvl="0" indent="0" algn="l" rtl="0">
              <a:lnSpc>
                <a:spcPct val="100000"/>
              </a:lnSpc>
              <a:spcBef>
                <a:spcPts val="400"/>
              </a:spcBef>
              <a:spcAft>
                <a:spcPts val="0"/>
              </a:spcAft>
              <a:buClr>
                <a:schemeClr val="dk1"/>
              </a:buClr>
              <a:buSzPts val="1400"/>
              <a:buFont typeface="Arial"/>
              <a:buNone/>
            </a:pPr>
            <a:r>
              <a:rPr lang="en-US" sz="1500" b="1"/>
              <a:t>Students then field questions from a “congressional committee” for a running time of 6-8 minutes running time </a:t>
            </a:r>
            <a:endParaRPr sz="1500" b="1"/>
          </a:p>
        </p:txBody>
      </p:sp>
      <p:sp>
        <p:nvSpPr>
          <p:cNvPr id="844" name="Google Shape;844;g3c991631991_0_249:notes"/>
          <p:cNvSpPr txBox="1">
            <a:spLocks noGrp="1"/>
          </p:cNvSpPr>
          <p:nvPr>
            <p:ph type="sldNum" idx="12"/>
          </p:nvPr>
        </p:nvSpPr>
        <p:spPr>
          <a:xfrm>
            <a:off x="3161515" y="12197475"/>
            <a:ext cx="2418300" cy="639900"/>
          </a:xfrm>
          <a:prstGeom prst="rect">
            <a:avLst/>
          </a:prstGeom>
          <a:noFill/>
          <a:ln>
            <a:noFill/>
          </a:ln>
        </p:spPr>
        <p:txBody>
          <a:bodyPr spcFirstLastPara="1" wrap="square" lIns="97500" tIns="48750" rIns="97500" bIns="487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88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g3c991631991_0_335:notes"/>
          <p:cNvSpPr>
            <a:spLocks noGrp="1" noRot="1" noChangeAspect="1"/>
          </p:cNvSpPr>
          <p:nvPr>
            <p:ph type="sldImg" idx="2"/>
          </p:nvPr>
        </p:nvSpPr>
        <p:spPr>
          <a:xfrm>
            <a:off x="425450" y="290513"/>
            <a:ext cx="6249900" cy="4689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4" name="Google Shape;854;g3c991631991_0_335:notes"/>
          <p:cNvSpPr txBox="1">
            <a:spLocks noGrp="1"/>
          </p:cNvSpPr>
          <p:nvPr>
            <p:ph type="body" idx="1"/>
          </p:nvPr>
        </p:nvSpPr>
        <p:spPr>
          <a:xfrm>
            <a:off x="425450" y="5270627"/>
            <a:ext cx="6249900" cy="3686400"/>
          </a:xfrm>
          <a:prstGeom prst="rect">
            <a:avLst/>
          </a:prstGeom>
          <a:noFill/>
          <a:ln>
            <a:noFill/>
          </a:ln>
        </p:spPr>
        <p:txBody>
          <a:bodyPr spcFirstLastPara="1" wrap="square" lIns="94425" tIns="47200" rIns="94425" bIns="47200" anchor="t" anchorCtr="0">
            <a:noAutofit/>
          </a:bodyPr>
          <a:lstStyle/>
          <a:p>
            <a:pPr marL="0" lvl="0" indent="0" algn="l" rtl="0">
              <a:lnSpc>
                <a:spcPct val="100000"/>
              </a:lnSpc>
              <a:spcBef>
                <a:spcPts val="0"/>
              </a:spcBef>
              <a:spcAft>
                <a:spcPts val="0"/>
              </a:spcAft>
              <a:buSzPts val="1100"/>
              <a:buNone/>
            </a:pPr>
            <a:r>
              <a:rPr lang="en-US" sz="1400">
                <a:latin typeface="Arial"/>
                <a:ea typeface="Arial"/>
                <a:cs typeface="Arial"/>
                <a:sym typeface="Arial"/>
              </a:rPr>
              <a:t>The </a:t>
            </a:r>
            <a:r>
              <a:rPr lang="en-US" sz="1400" i="1">
                <a:latin typeface="Arial"/>
                <a:ea typeface="Arial"/>
                <a:cs typeface="Arial"/>
                <a:sym typeface="Arial"/>
              </a:rPr>
              <a:t>We the People </a:t>
            </a:r>
            <a:r>
              <a:rPr lang="en-US" sz="1400">
                <a:latin typeface="Arial"/>
                <a:ea typeface="Arial"/>
                <a:cs typeface="Arial"/>
                <a:sym typeface="Arial"/>
              </a:rPr>
              <a:t>Teacher’s Guide includes a series of questions that you might use with your upper elementary students  </a:t>
            </a:r>
            <a:endParaRPr sz="1400">
              <a:latin typeface="Arial"/>
              <a:ea typeface="Arial"/>
              <a:cs typeface="Arial"/>
              <a:sym typeface="Arial"/>
            </a:endParaRPr>
          </a:p>
          <a:p>
            <a:pPr marL="285750" lvl="0" indent="-285750" algn="l" rtl="0">
              <a:lnSpc>
                <a:spcPct val="100000"/>
              </a:lnSpc>
              <a:spcBef>
                <a:spcPts val="0"/>
              </a:spcBef>
              <a:spcAft>
                <a:spcPts val="0"/>
              </a:spcAft>
              <a:buSzPts val="1100"/>
              <a:buFont typeface="Arial"/>
              <a:buChar char="•"/>
            </a:pPr>
            <a:r>
              <a:rPr lang="en-US" sz="1400"/>
              <a:t>Here is the one about free speech and half of you will work on this. HAND IT OUT.</a:t>
            </a:r>
            <a:endParaRPr sz="1400">
              <a:latin typeface="Arial"/>
              <a:ea typeface="Arial"/>
              <a:cs typeface="Arial"/>
              <a:sym typeface="Arial"/>
            </a:endParaRPr>
          </a:p>
          <a:p>
            <a:pPr marL="0" lvl="0" indent="0" algn="l" rtl="0">
              <a:lnSpc>
                <a:spcPct val="100000"/>
              </a:lnSpc>
              <a:spcBef>
                <a:spcPts val="0"/>
              </a:spcBef>
              <a:spcAft>
                <a:spcPts val="0"/>
              </a:spcAft>
              <a:buSzPts val="1100"/>
              <a:buNone/>
            </a:pPr>
            <a:endParaRPr sz="1400">
              <a:latin typeface="Arial"/>
              <a:ea typeface="Arial"/>
              <a:cs typeface="Arial"/>
              <a:sym typeface="Arial"/>
            </a:endParaRPr>
          </a:p>
          <a:p>
            <a:pPr marL="0" lvl="0" indent="0" algn="l" rtl="0">
              <a:lnSpc>
                <a:spcPct val="100000"/>
              </a:lnSpc>
              <a:spcBef>
                <a:spcPts val="0"/>
              </a:spcBef>
              <a:spcAft>
                <a:spcPts val="0"/>
              </a:spcAft>
              <a:buSzPts val="1100"/>
              <a:buNone/>
            </a:pPr>
            <a:endParaRPr sz="1400">
              <a:latin typeface="Arial"/>
              <a:ea typeface="Arial"/>
              <a:cs typeface="Arial"/>
              <a:sym typeface="Arial"/>
            </a:endParaRPr>
          </a:p>
        </p:txBody>
      </p:sp>
      <p:sp>
        <p:nvSpPr>
          <p:cNvPr id="855" name="Google Shape;855;g3c991631991_0_335:notes"/>
          <p:cNvSpPr txBox="1">
            <a:spLocks noGrp="1"/>
          </p:cNvSpPr>
          <p:nvPr>
            <p:ph type="sldNum" idx="12"/>
          </p:nvPr>
        </p:nvSpPr>
        <p:spPr>
          <a:xfrm>
            <a:off x="3052692" y="11879854"/>
            <a:ext cx="2335200" cy="623100"/>
          </a:xfrm>
          <a:prstGeom prst="rect">
            <a:avLst/>
          </a:prstGeom>
          <a:noFill/>
          <a:ln>
            <a:noFill/>
          </a:ln>
        </p:spPr>
        <p:txBody>
          <a:bodyPr spcFirstLastPara="1" wrap="square" lIns="94425" tIns="47200" rIns="94425" bIns="472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89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1: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57" name="Google Shape;157;p11: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360"/>
              </a:spcBef>
              <a:spcAft>
                <a:spcPts val="0"/>
              </a:spcAft>
              <a:buNone/>
            </a:pPr>
            <a:endParaRPr/>
          </a:p>
        </p:txBody>
      </p:sp>
      <p:sp>
        <p:nvSpPr>
          <p:cNvPr id="158" name="Google Shape;158;p11: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g3c991631991_0_417:notes"/>
          <p:cNvSpPr>
            <a:spLocks noGrp="1" noRot="1" noChangeAspect="1"/>
          </p:cNvSpPr>
          <p:nvPr>
            <p:ph type="sldImg" idx="2"/>
          </p:nvPr>
        </p:nvSpPr>
        <p:spPr>
          <a:xfrm>
            <a:off x="425450" y="290513"/>
            <a:ext cx="6249900" cy="4689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1" name="Google Shape;861;g3c991631991_0_417:notes"/>
          <p:cNvSpPr txBox="1">
            <a:spLocks noGrp="1"/>
          </p:cNvSpPr>
          <p:nvPr>
            <p:ph type="body" idx="1"/>
          </p:nvPr>
        </p:nvSpPr>
        <p:spPr>
          <a:xfrm>
            <a:off x="425450" y="5270627"/>
            <a:ext cx="6249900" cy="3686400"/>
          </a:xfrm>
          <a:prstGeom prst="rect">
            <a:avLst/>
          </a:prstGeom>
          <a:noFill/>
          <a:ln>
            <a:noFill/>
          </a:ln>
        </p:spPr>
        <p:txBody>
          <a:bodyPr spcFirstLastPara="1" wrap="square" lIns="94425" tIns="47200" rIns="94425" bIns="47200" anchor="t" anchorCtr="0">
            <a:noAutofit/>
          </a:bodyPr>
          <a:lstStyle/>
          <a:p>
            <a:pPr marL="0" lvl="0" indent="0" algn="l" rtl="0">
              <a:lnSpc>
                <a:spcPct val="100000"/>
              </a:lnSpc>
              <a:spcBef>
                <a:spcPts val="0"/>
              </a:spcBef>
              <a:spcAft>
                <a:spcPts val="0"/>
              </a:spcAft>
              <a:buSzPts val="1100"/>
              <a:buNone/>
            </a:pPr>
            <a:r>
              <a:rPr lang="en-US" sz="1400">
                <a:latin typeface="Arial"/>
                <a:ea typeface="Arial"/>
                <a:cs typeface="Arial"/>
                <a:sym typeface="Arial"/>
              </a:rPr>
              <a:t>Here</a:t>
            </a:r>
            <a:r>
              <a:rPr lang="en-US" sz="1400"/>
              <a:t>’s another series of question about the responsibilities of citizenship. Half of you will work on this topic.</a:t>
            </a:r>
            <a:r>
              <a:rPr lang="en-US" sz="1400">
                <a:latin typeface="Arial"/>
                <a:ea typeface="Arial"/>
                <a:cs typeface="Arial"/>
                <a:sym typeface="Arial"/>
              </a:rPr>
              <a:t> (HAND IT OUT) </a:t>
            </a:r>
            <a:endParaRPr sz="1400">
              <a:latin typeface="Arial"/>
              <a:ea typeface="Arial"/>
              <a:cs typeface="Arial"/>
              <a:sym typeface="Arial"/>
            </a:endParaRPr>
          </a:p>
          <a:p>
            <a:pPr marL="0" lvl="0" indent="0" algn="l" rtl="0">
              <a:lnSpc>
                <a:spcPct val="100000"/>
              </a:lnSpc>
              <a:spcBef>
                <a:spcPts val="0"/>
              </a:spcBef>
              <a:spcAft>
                <a:spcPts val="0"/>
              </a:spcAft>
              <a:buSzPts val="1100"/>
              <a:buNone/>
            </a:pPr>
            <a:endParaRPr sz="1400">
              <a:latin typeface="Arial"/>
              <a:ea typeface="Arial"/>
              <a:cs typeface="Arial"/>
              <a:sym typeface="Arial"/>
            </a:endParaRPr>
          </a:p>
        </p:txBody>
      </p:sp>
      <p:sp>
        <p:nvSpPr>
          <p:cNvPr id="862" name="Google Shape;862;g3c991631991_0_417:notes"/>
          <p:cNvSpPr txBox="1">
            <a:spLocks noGrp="1"/>
          </p:cNvSpPr>
          <p:nvPr>
            <p:ph type="sldNum" idx="12"/>
          </p:nvPr>
        </p:nvSpPr>
        <p:spPr>
          <a:xfrm>
            <a:off x="3052692" y="11879854"/>
            <a:ext cx="2335200" cy="623100"/>
          </a:xfrm>
          <a:prstGeom prst="rect">
            <a:avLst/>
          </a:prstGeom>
          <a:noFill/>
          <a:ln>
            <a:noFill/>
          </a:ln>
        </p:spPr>
        <p:txBody>
          <a:bodyPr spcFirstLastPara="1" wrap="square" lIns="94425" tIns="47200" rIns="94425" bIns="472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g3c991631991_0_423:notes"/>
          <p:cNvSpPr>
            <a:spLocks noGrp="1" noRot="1" noChangeAspect="1"/>
          </p:cNvSpPr>
          <p:nvPr>
            <p:ph type="sldImg" idx="2"/>
          </p:nvPr>
        </p:nvSpPr>
        <p:spPr>
          <a:xfrm>
            <a:off x="1247464" y="722066"/>
            <a:ext cx="4860900" cy="3615300"/>
          </a:xfrm>
          <a:custGeom>
            <a:avLst/>
            <a:gdLst/>
            <a:ahLst/>
            <a:cxnLst/>
            <a:rect l="l" t="t" r="r" b="b"/>
            <a:pathLst>
              <a:path w="120000" h="120000" extrusionOk="0">
                <a:moveTo>
                  <a:pt x="0" y="0"/>
                </a:moveTo>
                <a:lnTo>
                  <a:pt x="120000" y="0"/>
                </a:lnTo>
                <a:lnTo>
                  <a:pt x="120000" y="120000"/>
                </a:lnTo>
                <a:lnTo>
                  <a:pt x="0" y="120000"/>
                </a:lnTo>
                <a:close/>
              </a:path>
            </a:pathLst>
          </a:custGeom>
          <a:noFill/>
          <a:ln w="13125" cap="flat" cmpd="sng">
            <a:solidFill>
              <a:srgbClr val="000000"/>
            </a:solidFill>
            <a:prstDash val="solid"/>
            <a:round/>
            <a:headEnd type="none" w="sm" len="sm"/>
            <a:tailEnd type="none" w="sm" len="sm"/>
          </a:ln>
        </p:spPr>
      </p:sp>
      <p:sp>
        <p:nvSpPr>
          <p:cNvPr id="868" name="Google Shape;868;g3c991631991_0_423:notes"/>
          <p:cNvSpPr txBox="1">
            <a:spLocks noGrp="1"/>
          </p:cNvSpPr>
          <p:nvPr>
            <p:ph type="body" idx="1"/>
          </p:nvPr>
        </p:nvSpPr>
        <p:spPr>
          <a:xfrm>
            <a:off x="437328" y="4578755"/>
            <a:ext cx="6295500" cy="4420500"/>
          </a:xfrm>
          <a:prstGeom prst="rect">
            <a:avLst/>
          </a:prstGeom>
          <a:noFill/>
          <a:ln>
            <a:noFill/>
          </a:ln>
        </p:spPr>
        <p:txBody>
          <a:bodyPr spcFirstLastPara="1" wrap="square" lIns="97275" tIns="48650" rIns="97275" bIns="4865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a:solidFill>
                  <a:srgbClr val="000000"/>
                </a:solidFill>
              </a:rPr>
              <a:t>PREPARATION: </a:t>
            </a:r>
            <a:r>
              <a:rPr lang="en-US" sz="1400" b="1" i="0" u="none" strike="noStrike" cap="none">
                <a:solidFill>
                  <a:srgbClr val="000000"/>
                </a:solidFill>
                <a:latin typeface="Arial"/>
                <a:ea typeface="Arial"/>
                <a:cs typeface="Arial"/>
                <a:sym typeface="Arial"/>
              </a:rPr>
              <a:t>How Can You Prepare your students for a Simulated Hearing?  </a:t>
            </a:r>
            <a:r>
              <a:rPr lang="en-US" sz="1400" b="0" i="0" u="none" strike="noStrike" cap="none">
                <a:solidFill>
                  <a:srgbClr val="000000"/>
                </a:solidFill>
                <a:latin typeface="Arial"/>
                <a:ea typeface="Arial"/>
                <a:cs typeface="Arial"/>
                <a:sym typeface="Arial"/>
              </a:rPr>
              <a:t>In your groups:</a:t>
            </a: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342900" lvl="0" indent="-349250" algn="l" rtl="0">
              <a:lnSpc>
                <a:spcPct val="100000"/>
              </a:lnSpc>
              <a:spcBef>
                <a:spcPts val="0"/>
              </a:spcBef>
              <a:spcAft>
                <a:spcPts val="0"/>
              </a:spcAft>
              <a:buClr>
                <a:schemeClr val="dk1"/>
              </a:buClr>
              <a:buSzPts val="1700"/>
              <a:buFont typeface="Arial"/>
              <a:buAutoNum type="arabicPeriod"/>
            </a:pPr>
            <a:r>
              <a:rPr lang="en-US" sz="1400"/>
              <a:t>First step is to take time to consider the questions. </a:t>
            </a:r>
            <a:endParaRPr sz="1400">
              <a:solidFill>
                <a:srgbClr val="000000"/>
              </a:solidFill>
            </a:endParaRPr>
          </a:p>
          <a:p>
            <a:pPr marL="342900" lvl="0" indent="-349250" algn="l" rtl="0">
              <a:lnSpc>
                <a:spcPct val="100000"/>
              </a:lnSpc>
              <a:spcBef>
                <a:spcPts val="0"/>
              </a:spcBef>
              <a:spcAft>
                <a:spcPts val="0"/>
              </a:spcAft>
              <a:buClr>
                <a:schemeClr val="dk1"/>
              </a:buClr>
              <a:buSzPts val="1700"/>
              <a:buFont typeface="Arial"/>
              <a:buAutoNum type="arabicPeriod"/>
            </a:pPr>
            <a:r>
              <a:rPr lang="en-US" sz="1400">
                <a:solidFill>
                  <a:srgbClr val="000000"/>
                </a:solidFill>
              </a:rPr>
              <a:t>After</a:t>
            </a:r>
            <a:r>
              <a:rPr lang="en-US" sz="1400" b="0" i="0" u="none" strike="noStrike" cap="none">
                <a:solidFill>
                  <a:srgbClr val="000000"/>
                </a:solidFill>
                <a:latin typeface="Arial"/>
                <a:ea typeface="Arial"/>
                <a:cs typeface="Arial"/>
                <a:sym typeface="Arial"/>
              </a:rPr>
              <a:t> carefully looking at the questions and delegating primary responsibility for each part of the question.  </a:t>
            </a:r>
            <a:endParaRPr sz="1400" b="0" i="0" u="none" strike="noStrike" cap="none">
              <a:solidFill>
                <a:srgbClr val="000000"/>
              </a:solidFill>
              <a:latin typeface="Arial"/>
              <a:ea typeface="Arial"/>
              <a:cs typeface="Arial"/>
              <a:sym typeface="Arial"/>
            </a:endParaRPr>
          </a:p>
          <a:p>
            <a:pPr marL="342900" lvl="0" indent="-349250" algn="l" rtl="0">
              <a:lnSpc>
                <a:spcPct val="100000"/>
              </a:lnSpc>
              <a:spcBef>
                <a:spcPts val="0"/>
              </a:spcBef>
              <a:spcAft>
                <a:spcPts val="0"/>
              </a:spcAft>
              <a:buClr>
                <a:srgbClr val="000000"/>
              </a:buClr>
              <a:buSzPts val="1700"/>
              <a:buFont typeface="Arial"/>
              <a:buAutoNum type="arabicPeriod"/>
            </a:pPr>
            <a:r>
              <a:rPr lang="en-US" sz="1400" b="0" i="0" u="none" strike="noStrike" cap="none">
                <a:solidFill>
                  <a:srgbClr val="000000"/>
                </a:solidFill>
                <a:latin typeface="Arial"/>
                <a:ea typeface="Arial"/>
                <a:cs typeface="Arial"/>
                <a:sym typeface="Arial"/>
              </a:rPr>
              <a:t>Then you will creatively and collaboratively prepare for potential questions from the panel – which will be Arlene and you </a:t>
            </a:r>
            <a:endParaRPr sz="1400"/>
          </a:p>
          <a:p>
            <a:pPr marL="0" marR="0" lvl="0" indent="0" algn="l" rtl="0">
              <a:lnSpc>
                <a:spcPct val="100000"/>
              </a:lnSpc>
              <a:spcBef>
                <a:spcPts val="0"/>
              </a:spcBef>
              <a:spcAft>
                <a:spcPts val="0"/>
              </a:spcAft>
              <a:buClr>
                <a:srgbClr val="000000"/>
              </a:buClr>
              <a:buSzPts val="1400"/>
              <a:buFont typeface="Noto Sans Symbols"/>
              <a:buNone/>
            </a:pPr>
            <a:endParaRPr sz="1400">
              <a:solidFill>
                <a:srgbClr val="000000"/>
              </a:solidFill>
            </a:endParaRPr>
          </a:p>
          <a:p>
            <a:pPr marL="0" marR="0" lvl="0" indent="0" algn="l" rtl="0">
              <a:lnSpc>
                <a:spcPct val="100000"/>
              </a:lnSpc>
              <a:spcBef>
                <a:spcPts val="0"/>
              </a:spcBef>
              <a:spcAft>
                <a:spcPts val="0"/>
              </a:spcAft>
              <a:buClr>
                <a:srgbClr val="000000"/>
              </a:buClr>
              <a:buSzPts val="1400"/>
              <a:buFont typeface="Noto Sans Symbols"/>
              <a:buNone/>
            </a:pPr>
            <a:r>
              <a:rPr lang="en-US" sz="1400">
                <a:solidFill>
                  <a:srgbClr val="000000"/>
                </a:solidFill>
                <a:latin typeface="Arial"/>
                <a:ea typeface="Arial"/>
                <a:cs typeface="Arial"/>
                <a:sym typeface="Arial"/>
              </a:rPr>
              <a:t>You have until 12:45 to prepare. You can use the background we wprovided today and the information in the shared folder to help you prepares.  Craig will advise one team and I will advise the other. </a:t>
            </a:r>
            <a:endParaRPr sz="140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Noto Sans Symbols"/>
              <a:buNone/>
            </a:pPr>
            <a:endParaRPr sz="140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Noto Sans Symbols"/>
              <a:buNone/>
            </a:pPr>
            <a:r>
              <a:rPr lang="en-US" sz="1400" b="0" i="0" u="none" strike="noStrike" cap="none">
                <a:solidFill>
                  <a:srgbClr val="000000"/>
                </a:solidFill>
                <a:latin typeface="Arial"/>
                <a:ea typeface="Arial"/>
                <a:cs typeface="Arial"/>
                <a:sym typeface="Arial"/>
              </a:rPr>
              <a:t>We will finish today actually doing a simulated Congressional Hearing with each group responding to their unit question and, if time, some follow-up questions from Arlene and myself. </a:t>
            </a:r>
            <a:endParaRPr sz="1400"/>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a:p>
          <a:p>
            <a:pPr marL="0" lvl="0" indent="0" algn="l" rtl="0">
              <a:lnSpc>
                <a:spcPct val="100000"/>
              </a:lnSpc>
              <a:spcBef>
                <a:spcPts val="0"/>
              </a:spcBef>
              <a:spcAft>
                <a:spcPts val="0"/>
              </a:spcAft>
              <a:buClr>
                <a:schemeClr val="dk1"/>
              </a:buClr>
              <a:buSzPts val="1400"/>
              <a:buFont typeface="Arial"/>
              <a:buNone/>
            </a:pPr>
            <a:endParaRPr sz="1400"/>
          </a:p>
        </p:txBody>
      </p:sp>
      <p:sp>
        <p:nvSpPr>
          <p:cNvPr id="869" name="Google Shape;869;g3c991631991_0_423:notes"/>
          <p:cNvSpPr txBox="1">
            <a:spLocks noGrp="1"/>
          </p:cNvSpPr>
          <p:nvPr>
            <p:ph type="sldNum" idx="12"/>
          </p:nvPr>
        </p:nvSpPr>
        <p:spPr>
          <a:xfrm>
            <a:off x="4166509" y="9155839"/>
            <a:ext cx="3187500" cy="482100"/>
          </a:xfrm>
          <a:prstGeom prst="rect">
            <a:avLst/>
          </a:prstGeom>
          <a:noFill/>
          <a:ln>
            <a:noFill/>
          </a:ln>
        </p:spPr>
        <p:txBody>
          <a:bodyPr spcFirstLastPara="1" wrap="square" lIns="97275" tIns="48650" rIns="97275" bIns="486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g3c991631991_0_590:notes"/>
          <p:cNvSpPr>
            <a:spLocks noGrp="1" noRot="1" noChangeAspect="1"/>
          </p:cNvSpPr>
          <p:nvPr>
            <p:ph type="sldImg" idx="2"/>
          </p:nvPr>
        </p:nvSpPr>
        <p:spPr>
          <a:xfrm>
            <a:off x="47057" y="3260"/>
            <a:ext cx="6477300" cy="4816500"/>
          </a:xfrm>
          <a:custGeom>
            <a:avLst/>
            <a:gdLst/>
            <a:ahLst/>
            <a:cxnLst/>
            <a:rect l="l" t="t" r="r" b="b"/>
            <a:pathLst>
              <a:path w="120000" h="120000" extrusionOk="0">
                <a:moveTo>
                  <a:pt x="0" y="0"/>
                </a:moveTo>
                <a:lnTo>
                  <a:pt x="120000" y="0"/>
                </a:lnTo>
                <a:lnTo>
                  <a:pt x="120000" y="120000"/>
                </a:lnTo>
                <a:lnTo>
                  <a:pt x="0" y="120000"/>
                </a:lnTo>
                <a:close/>
              </a:path>
            </a:pathLst>
          </a:custGeom>
          <a:noFill/>
          <a:ln w="13125" cap="flat" cmpd="sng">
            <a:solidFill>
              <a:srgbClr val="000000"/>
            </a:solidFill>
            <a:prstDash val="solid"/>
            <a:round/>
            <a:headEnd type="none" w="sm" len="sm"/>
            <a:tailEnd type="none" w="sm" len="sm"/>
          </a:ln>
        </p:spPr>
      </p:sp>
      <p:sp>
        <p:nvSpPr>
          <p:cNvPr id="878" name="Google Shape;878;g3c991631991_0_590:notes"/>
          <p:cNvSpPr txBox="1">
            <a:spLocks noGrp="1"/>
          </p:cNvSpPr>
          <p:nvPr>
            <p:ph type="body" idx="1"/>
          </p:nvPr>
        </p:nvSpPr>
        <p:spPr>
          <a:xfrm>
            <a:off x="242524" y="4911775"/>
            <a:ext cx="6478800" cy="4339500"/>
          </a:xfrm>
          <a:prstGeom prst="rect">
            <a:avLst/>
          </a:prstGeom>
          <a:noFill/>
          <a:ln>
            <a:noFill/>
          </a:ln>
        </p:spPr>
        <p:txBody>
          <a:bodyPr spcFirstLastPara="1" wrap="square" lIns="97500" tIns="48750" rIns="97500" bIns="48750" anchor="t" anchorCtr="0">
            <a:noAutofit/>
          </a:bodyPr>
          <a:lstStyle/>
          <a:p>
            <a:pPr marL="0" lvl="0" indent="0" algn="l" rtl="0">
              <a:lnSpc>
                <a:spcPct val="100000"/>
              </a:lnSpc>
              <a:spcBef>
                <a:spcPts val="400"/>
              </a:spcBef>
              <a:spcAft>
                <a:spcPts val="0"/>
              </a:spcAft>
              <a:buClr>
                <a:schemeClr val="dk1"/>
              </a:buClr>
              <a:buSzPts val="1400"/>
              <a:buFont typeface="Arial"/>
              <a:buNone/>
            </a:pPr>
            <a:endParaRPr sz="1500" b="1"/>
          </a:p>
        </p:txBody>
      </p:sp>
      <p:sp>
        <p:nvSpPr>
          <p:cNvPr id="879" name="Google Shape;879;g3c991631991_0_590:notes"/>
          <p:cNvSpPr txBox="1">
            <a:spLocks noGrp="1"/>
          </p:cNvSpPr>
          <p:nvPr>
            <p:ph type="sldNum" idx="12"/>
          </p:nvPr>
        </p:nvSpPr>
        <p:spPr>
          <a:xfrm>
            <a:off x="3161515" y="12197475"/>
            <a:ext cx="2418300" cy="639900"/>
          </a:xfrm>
          <a:prstGeom prst="rect">
            <a:avLst/>
          </a:prstGeom>
          <a:noFill/>
          <a:ln>
            <a:noFill/>
          </a:ln>
        </p:spPr>
        <p:txBody>
          <a:bodyPr spcFirstLastPara="1" wrap="square" lIns="97500" tIns="48750" rIns="97500" bIns="487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g3941e6f49c6_0_1:notes"/>
          <p:cNvSpPr>
            <a:spLocks noGrp="1" noRot="1" noChangeAspect="1"/>
          </p:cNvSpPr>
          <p:nvPr>
            <p:ph type="sldImg" idx="2"/>
          </p:nvPr>
        </p:nvSpPr>
        <p:spPr>
          <a:xfrm>
            <a:off x="1209675" y="704850"/>
            <a:ext cx="4692600" cy="35196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89" name="Google Shape;889;g3941e6f49c6_0_1:notes"/>
          <p:cNvSpPr txBox="1">
            <a:spLocks noGrp="1"/>
          </p:cNvSpPr>
          <p:nvPr>
            <p:ph type="body" idx="1"/>
          </p:nvPr>
        </p:nvSpPr>
        <p:spPr>
          <a:xfrm>
            <a:off x="427037" y="4535487"/>
            <a:ext cx="6172200" cy="4578300"/>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t>How does a responsible citizen promote the common good?(Sort of back to where we started but now we’re so much more well informed—focus again on the civic attitudes or dispositions)  Look at some of the iCivics</a:t>
            </a:r>
            <a:endParaRPr/>
          </a:p>
          <a:p>
            <a:pPr marL="285750" lvl="0" indent="-260350" algn="l" rtl="0">
              <a:spcBef>
                <a:spcPts val="0"/>
              </a:spcBef>
              <a:spcAft>
                <a:spcPts val="0"/>
              </a:spcAft>
              <a:buClr>
                <a:schemeClr val="dk1"/>
              </a:buClr>
              <a:buSzPts val="400"/>
              <a:buFont typeface="Arial"/>
              <a:buNone/>
            </a:pPr>
            <a:endParaRPr sz="400"/>
          </a:p>
          <a:p>
            <a:pPr marL="285750" lvl="0" indent="-285750" algn="l" rtl="0">
              <a:spcBef>
                <a:spcPts val="0"/>
              </a:spcBef>
              <a:spcAft>
                <a:spcPts val="0"/>
              </a:spcAft>
              <a:buClr>
                <a:schemeClr val="dk1"/>
              </a:buClr>
              <a:buSzPts val="1500"/>
              <a:buFont typeface="Arial"/>
              <a:buChar char="•"/>
            </a:pPr>
            <a:r>
              <a:rPr lang="en-US" sz="1500"/>
              <a:t>Should each citizen balance his or her self-interest with the common good?</a:t>
            </a:r>
            <a:endParaRPr/>
          </a:p>
          <a:p>
            <a:pPr marL="742950" lvl="1" indent="-285750" algn="l" rtl="0">
              <a:spcBef>
                <a:spcPts val="0"/>
              </a:spcBef>
              <a:spcAft>
                <a:spcPts val="0"/>
              </a:spcAft>
              <a:buClr>
                <a:schemeClr val="dk1"/>
              </a:buClr>
              <a:buSzPts val="1500"/>
              <a:buFont typeface="Arial"/>
              <a:buChar char="•"/>
            </a:pPr>
            <a:r>
              <a:rPr lang="en-US" sz="1500"/>
              <a:t>For example, paying taxes is a way to fund what can only be done by government for the benefit of everybody, e.g. roads and schools.</a:t>
            </a:r>
            <a:endParaRPr/>
          </a:p>
          <a:p>
            <a:pPr marL="171450" lvl="0" indent="-146050" algn="l" rtl="0">
              <a:spcBef>
                <a:spcPts val="0"/>
              </a:spcBef>
              <a:spcAft>
                <a:spcPts val="0"/>
              </a:spcAft>
              <a:buClr>
                <a:schemeClr val="dk1"/>
              </a:buClr>
              <a:buSzPts val="400"/>
              <a:buFont typeface="Arial"/>
              <a:buNone/>
            </a:pPr>
            <a:endParaRPr sz="400"/>
          </a:p>
          <a:p>
            <a:pPr marL="285750" lvl="0" indent="-285750" algn="l" rtl="0">
              <a:spcBef>
                <a:spcPts val="0"/>
              </a:spcBef>
              <a:spcAft>
                <a:spcPts val="0"/>
              </a:spcAft>
              <a:buClr>
                <a:schemeClr val="dk1"/>
              </a:buClr>
              <a:buSzPts val="1500"/>
              <a:buFont typeface="Arial"/>
              <a:buChar char="•"/>
            </a:pPr>
            <a:r>
              <a:rPr lang="en-US" sz="1500"/>
              <a:t>Does a good citizen have a responsibility to try to improve the lives of people who need help? Why is it necessary that a citizen balance his or her self-interest with the common good? </a:t>
            </a:r>
            <a:endParaRPr/>
          </a:p>
          <a:p>
            <a:pPr marL="742950" lvl="1" indent="-285750" algn="l" rtl="0">
              <a:spcBef>
                <a:spcPts val="0"/>
              </a:spcBef>
              <a:spcAft>
                <a:spcPts val="0"/>
              </a:spcAft>
              <a:buClr>
                <a:schemeClr val="dk1"/>
              </a:buClr>
              <a:buSzPts val="1500"/>
              <a:buFont typeface="Arial"/>
              <a:buChar char="•"/>
            </a:pPr>
            <a:r>
              <a:rPr lang="en-US" sz="1500"/>
              <a:t>We live together as a community. Citizens working together for the common good is sometimes the only way to make change to improve our lives.</a:t>
            </a:r>
            <a:endParaRPr/>
          </a:p>
          <a:p>
            <a:pPr marL="285750" lvl="0" indent="-285750" algn="l" rtl="0">
              <a:spcBef>
                <a:spcPts val="0"/>
              </a:spcBef>
              <a:spcAft>
                <a:spcPts val="0"/>
              </a:spcAft>
              <a:buClr>
                <a:schemeClr val="dk1"/>
              </a:buClr>
              <a:buSzPts val="1500"/>
              <a:buFont typeface="Arial"/>
              <a:buChar char="•"/>
            </a:pPr>
            <a:r>
              <a:rPr lang="en-US" sz="1500"/>
              <a:t>Again, some very nice videos for K-2  Click and look at one of them</a:t>
            </a:r>
            <a:endParaRPr/>
          </a:p>
          <a:p>
            <a:pPr marL="0" lvl="0" indent="0" algn="l" rtl="0">
              <a:spcBef>
                <a:spcPts val="450"/>
              </a:spcBef>
              <a:spcAft>
                <a:spcPts val="0"/>
              </a:spcAft>
              <a:buNone/>
            </a:pPr>
            <a:r>
              <a:rPr lang="en-US" sz="1500"/>
              <a:t>.</a:t>
            </a:r>
            <a:endParaRPr/>
          </a:p>
          <a:p>
            <a:pPr marL="0" lvl="0" indent="0" algn="l" rtl="0">
              <a:spcBef>
                <a:spcPts val="450"/>
              </a:spcBef>
              <a:spcAft>
                <a:spcPts val="0"/>
              </a:spcAft>
              <a:buNone/>
            </a:pPr>
            <a:endParaRPr sz="1500"/>
          </a:p>
        </p:txBody>
      </p:sp>
      <p:sp>
        <p:nvSpPr>
          <p:cNvPr id="890" name="Google Shape;890;g3941e6f49c6_0_1:notes"/>
          <p:cNvSpPr txBox="1">
            <a:spLocks noGrp="1"/>
          </p:cNvSpPr>
          <p:nvPr>
            <p:ph type="sldNum" idx="12"/>
          </p:nvPr>
        </p:nvSpPr>
        <p:spPr>
          <a:xfrm>
            <a:off x="4022725" y="8916988"/>
            <a:ext cx="3078300" cy="4698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93</a:t>
            </a:fld>
            <a:endParaRPr sz="1200">
              <a:solidFill>
                <a:schemeClr val="dk1"/>
              </a:solidFill>
              <a:latin typeface="Arial"/>
              <a:ea typeface="Arial"/>
              <a:cs typeface="Arial"/>
              <a:sym typeface="Arial"/>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g3942a831e0f_0_3:notes"/>
          <p:cNvSpPr>
            <a:spLocks noGrp="1" noRot="1" noChangeAspect="1"/>
          </p:cNvSpPr>
          <p:nvPr>
            <p:ph type="sldImg" idx="2"/>
          </p:nvPr>
        </p:nvSpPr>
        <p:spPr>
          <a:xfrm>
            <a:off x="1209675" y="704850"/>
            <a:ext cx="4692600" cy="3519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97" name="Google Shape;897;g3942a831e0f_0_3:notes"/>
          <p:cNvSpPr txBox="1">
            <a:spLocks noGrp="1"/>
          </p:cNvSpPr>
          <p:nvPr>
            <p:ph type="body" idx="1"/>
          </p:nvPr>
        </p:nvSpPr>
        <p:spPr>
          <a:xfrm>
            <a:off x="711200" y="4460875"/>
            <a:ext cx="5964300" cy="4043400"/>
          </a:xfrm>
          <a:prstGeom prst="rect">
            <a:avLst/>
          </a:prstGeom>
          <a:noFill/>
          <a:ln>
            <a:noFill/>
          </a:ln>
        </p:spPr>
        <p:txBody>
          <a:bodyPr spcFirstLastPara="1" wrap="square" lIns="94900" tIns="47450" rIns="94900" bIns="47450" anchor="t" anchorCtr="0">
            <a:noAutofit/>
          </a:bodyPr>
          <a:lstStyle/>
          <a:p>
            <a:pPr marL="0" lvl="0" indent="0" algn="l" rtl="0">
              <a:spcBef>
                <a:spcPts val="450"/>
              </a:spcBef>
              <a:spcAft>
                <a:spcPts val="0"/>
              </a:spcAft>
              <a:buNone/>
            </a:pPr>
            <a:endParaRPr sz="1500">
              <a:latin typeface="Arial"/>
              <a:ea typeface="Arial"/>
              <a:cs typeface="Arial"/>
              <a:sym typeface="Arial"/>
            </a:endParaRPr>
          </a:p>
        </p:txBody>
      </p:sp>
      <p:sp>
        <p:nvSpPr>
          <p:cNvPr id="898" name="Google Shape;898;g3942a831e0f_0_3:notes"/>
          <p:cNvSpPr txBox="1">
            <a:spLocks noGrp="1"/>
          </p:cNvSpPr>
          <p:nvPr>
            <p:ph type="sldNum" idx="12"/>
          </p:nvPr>
        </p:nvSpPr>
        <p:spPr>
          <a:xfrm>
            <a:off x="4022725" y="8916988"/>
            <a:ext cx="3078300" cy="4698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94</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g3941e6f49c6_0_8:notes"/>
          <p:cNvSpPr>
            <a:spLocks noGrp="1" noRot="1" noChangeAspect="1"/>
          </p:cNvSpPr>
          <p:nvPr>
            <p:ph type="sldImg" idx="2"/>
          </p:nvPr>
        </p:nvSpPr>
        <p:spPr>
          <a:xfrm>
            <a:off x="1336675" y="706438"/>
            <a:ext cx="4692600" cy="3521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10" name="Google Shape;910;g3941e6f49c6_0_8:notes"/>
          <p:cNvSpPr txBox="1">
            <a:spLocks noGrp="1"/>
          </p:cNvSpPr>
          <p:nvPr>
            <p:ph type="body" idx="1"/>
          </p:nvPr>
        </p:nvSpPr>
        <p:spPr>
          <a:xfrm>
            <a:off x="231775" y="4384675"/>
            <a:ext cx="6596100" cy="4803900"/>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Clr>
                <a:schemeClr val="dk1"/>
              </a:buClr>
              <a:buSzPts val="1500"/>
              <a:buFont typeface="Arial"/>
              <a:buNone/>
            </a:pPr>
            <a:r>
              <a:rPr lang="en-US" sz="1500"/>
              <a:t> How can YOU improve your community?</a:t>
            </a:r>
            <a:endParaRPr/>
          </a:p>
          <a:p>
            <a:pPr marL="286614" lvl="0" indent="-286614" algn="l" rtl="0">
              <a:spcBef>
                <a:spcPts val="450"/>
              </a:spcBef>
              <a:spcAft>
                <a:spcPts val="0"/>
              </a:spcAft>
              <a:buClr>
                <a:schemeClr val="dk1"/>
              </a:buClr>
              <a:buSzPts val="1500"/>
              <a:buFont typeface="Arial"/>
              <a:buChar char="•"/>
            </a:pPr>
            <a:r>
              <a:rPr lang="en-US" sz="1500"/>
              <a:t>You might also ask your students to give examples of people who have contributed to the common good and how? We’ve already considered historical figures such as George Washington, or Abraham Lincoln or Martin Luther King, Jr. But how about people who have helped locally contributed to the common good of the community.</a:t>
            </a:r>
            <a:endParaRPr/>
          </a:p>
          <a:p>
            <a:pPr marL="286614" lvl="0" indent="-248514" algn="l" rtl="0">
              <a:spcBef>
                <a:spcPts val="180"/>
              </a:spcBef>
              <a:spcAft>
                <a:spcPts val="0"/>
              </a:spcAft>
              <a:buClr>
                <a:schemeClr val="dk1"/>
              </a:buClr>
              <a:buSzPts val="600"/>
              <a:buFont typeface="Arial"/>
              <a:buNone/>
            </a:pPr>
            <a:endParaRPr sz="600"/>
          </a:p>
          <a:p>
            <a:pPr marL="286614" lvl="0" indent="-286614" algn="l" rtl="0">
              <a:spcBef>
                <a:spcPts val="450"/>
              </a:spcBef>
              <a:spcAft>
                <a:spcPts val="0"/>
              </a:spcAft>
              <a:buClr>
                <a:schemeClr val="dk1"/>
              </a:buClr>
              <a:buSzPts val="1500"/>
              <a:buFont typeface="Arial"/>
              <a:buChar char="•"/>
            </a:pPr>
            <a:r>
              <a:rPr lang="en-US" sz="1500"/>
              <a:t>Then ask your students how </a:t>
            </a:r>
            <a:r>
              <a:rPr lang="en-US" sz="1500" u="sng"/>
              <a:t>they</a:t>
            </a:r>
            <a:r>
              <a:rPr lang="en-US" sz="1500"/>
              <a:t> can contribute to the common good of the school, family, neighborhood or town?  (Maybe, follow rules, speak up when there is a problem. Vote or run for office when old enough. And maybe even urge their parents to vote!) </a:t>
            </a:r>
            <a:endParaRPr/>
          </a:p>
          <a:p>
            <a:pPr marL="286614" lvl="0" indent="-248514" algn="l" rtl="0">
              <a:spcBef>
                <a:spcPts val="180"/>
              </a:spcBef>
              <a:spcAft>
                <a:spcPts val="0"/>
              </a:spcAft>
              <a:buClr>
                <a:schemeClr val="dk1"/>
              </a:buClr>
              <a:buSzPts val="600"/>
              <a:buFont typeface="Arial"/>
              <a:buNone/>
            </a:pPr>
            <a:endParaRPr sz="600"/>
          </a:p>
          <a:p>
            <a:pPr marL="286614" lvl="0" indent="-286614" algn="l" rtl="0">
              <a:spcBef>
                <a:spcPts val="450"/>
              </a:spcBef>
              <a:spcAft>
                <a:spcPts val="0"/>
              </a:spcAft>
              <a:buClr>
                <a:schemeClr val="dk1"/>
              </a:buClr>
              <a:buSzPts val="1500"/>
              <a:buFont typeface="Arial"/>
              <a:buChar char="•"/>
            </a:pPr>
            <a:r>
              <a:rPr lang="en-US" sz="1500"/>
              <a:t>Consider JFK inaugural address, where he said:  “Ask not what your country can do for you, ask what you can do for your country? EAD at </a:t>
            </a:r>
            <a:r>
              <a:rPr lang="en-US" sz="1500" u="sng">
                <a:solidFill>
                  <a:schemeClr val="hlink"/>
                </a:solidFill>
                <a:hlinkClick r:id="rId3"/>
              </a:rPr>
              <a:t>https://www.educatingforamericandemocracy.org/educator-resources/?sword=&amp;grade-level[]=230#popup-ead-post-7806</a:t>
            </a:r>
            <a:endParaRPr sz="1500"/>
          </a:p>
          <a:p>
            <a:pPr marL="286614" lvl="0" indent="-248514" algn="l" rtl="0">
              <a:spcBef>
                <a:spcPts val="180"/>
              </a:spcBef>
              <a:spcAft>
                <a:spcPts val="0"/>
              </a:spcAft>
              <a:buClr>
                <a:schemeClr val="dk1"/>
              </a:buClr>
              <a:buSzPts val="600"/>
              <a:buFont typeface="Arial"/>
              <a:buNone/>
            </a:pPr>
            <a:endParaRPr sz="600"/>
          </a:p>
          <a:p>
            <a:pPr marL="286614" lvl="0" indent="-286614" algn="l" rtl="0">
              <a:spcBef>
                <a:spcPts val="450"/>
              </a:spcBef>
              <a:spcAft>
                <a:spcPts val="0"/>
              </a:spcAft>
              <a:buClr>
                <a:schemeClr val="dk1"/>
              </a:buClr>
              <a:buSzPts val="1500"/>
              <a:buFont typeface="Arial"/>
              <a:buChar char="•"/>
            </a:pPr>
            <a:r>
              <a:rPr lang="en-US" sz="1500"/>
              <a:t>The First Amendment right to petition was written for citizens not lobbyists and we the citizens should be holding our elected officials accountable for their actions through letters, emails and petitions.</a:t>
            </a:r>
            <a:endParaRPr/>
          </a:p>
          <a:p>
            <a:pPr marL="286614" lvl="0" indent="-248514" algn="l" rtl="0">
              <a:spcBef>
                <a:spcPts val="180"/>
              </a:spcBef>
              <a:spcAft>
                <a:spcPts val="0"/>
              </a:spcAft>
              <a:buClr>
                <a:schemeClr val="dk1"/>
              </a:buClr>
              <a:buSzPts val="600"/>
              <a:buFont typeface="Arial"/>
              <a:buNone/>
            </a:pPr>
            <a:endParaRPr sz="600"/>
          </a:p>
          <a:p>
            <a:pPr marL="286614" lvl="0" indent="-185014" algn="l" rtl="0">
              <a:spcBef>
                <a:spcPts val="480"/>
              </a:spcBef>
              <a:spcAft>
                <a:spcPts val="0"/>
              </a:spcAft>
              <a:buClr>
                <a:schemeClr val="dk1"/>
              </a:buClr>
              <a:buSzPts val="1600"/>
              <a:buFont typeface="Arial"/>
              <a:buNone/>
            </a:pPr>
            <a:endParaRPr sz="1600"/>
          </a:p>
          <a:p>
            <a:pPr marL="0" lvl="0" indent="0" algn="l" rtl="0">
              <a:spcBef>
                <a:spcPts val="360"/>
              </a:spcBef>
              <a:spcAft>
                <a:spcPts val="0"/>
              </a:spcAft>
              <a:buNone/>
            </a:pPr>
            <a:endParaRPr/>
          </a:p>
        </p:txBody>
      </p:sp>
      <p:sp>
        <p:nvSpPr>
          <p:cNvPr id="911" name="Google Shape;911;g3941e6f49c6_0_8:notes"/>
          <p:cNvSpPr txBox="1">
            <a:spLocks noGrp="1"/>
          </p:cNvSpPr>
          <p:nvPr>
            <p:ph type="sldNum" idx="12"/>
          </p:nvPr>
        </p:nvSpPr>
        <p:spPr>
          <a:xfrm>
            <a:off x="4022725" y="8916988"/>
            <a:ext cx="3078300" cy="4698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95</a:t>
            </a:fld>
            <a:endParaRPr sz="1200">
              <a:solidFill>
                <a:schemeClr val="dk1"/>
              </a:solidFill>
              <a:latin typeface="Arial"/>
              <a:ea typeface="Arial"/>
              <a:cs typeface="Arial"/>
              <a:sym typeface="Arial"/>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p100:notes"/>
          <p:cNvSpPr>
            <a:spLocks noGrp="1" noRot="1" noChangeAspect="1"/>
          </p:cNvSpPr>
          <p:nvPr>
            <p:ph type="sldImg" idx="2"/>
          </p:nvPr>
        </p:nvSpPr>
        <p:spPr>
          <a:xfrm>
            <a:off x="1203325" y="703263"/>
            <a:ext cx="4695825" cy="35210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19" name="Google Shape;919;p100:notes"/>
          <p:cNvSpPr txBox="1">
            <a:spLocks noGrp="1"/>
          </p:cNvSpPr>
          <p:nvPr>
            <p:ph type="body" idx="1"/>
          </p:nvPr>
        </p:nvSpPr>
        <p:spPr>
          <a:xfrm>
            <a:off x="710248" y="4459526"/>
            <a:ext cx="5682000" cy="4224900"/>
          </a:xfrm>
          <a:prstGeom prst="rect">
            <a:avLst/>
          </a:prstGeom>
          <a:noFill/>
          <a:ln>
            <a:noFill/>
          </a:ln>
        </p:spPr>
        <p:txBody>
          <a:bodyPr spcFirstLastPara="1" wrap="square" lIns="94200" tIns="47100" rIns="94200" bIns="47100" anchor="t" anchorCtr="0">
            <a:noAutofit/>
          </a:bodyPr>
          <a:lstStyle/>
          <a:p>
            <a:pPr marL="0" lvl="0" indent="0" algn="l" rtl="0">
              <a:spcBef>
                <a:spcPts val="0"/>
              </a:spcBef>
              <a:spcAft>
                <a:spcPts val="0"/>
              </a:spcAft>
              <a:buClr>
                <a:schemeClr val="dk1"/>
              </a:buClr>
              <a:buSzPts val="1400"/>
              <a:buFont typeface="Arial"/>
              <a:buNone/>
            </a:pPr>
            <a:endParaRPr sz="1400">
              <a:latin typeface="Arial"/>
              <a:ea typeface="Arial"/>
              <a:cs typeface="Arial"/>
              <a:sym typeface="Arial"/>
            </a:endParaRPr>
          </a:p>
        </p:txBody>
      </p:sp>
      <p:sp>
        <p:nvSpPr>
          <p:cNvPr id="920" name="Google Shape;920;p100:notes"/>
          <p:cNvSpPr txBox="1">
            <a:spLocks noGrp="1"/>
          </p:cNvSpPr>
          <p:nvPr>
            <p:ph type="sldNum" idx="12"/>
          </p:nvPr>
        </p:nvSpPr>
        <p:spPr>
          <a:xfrm>
            <a:off x="4023093" y="8917422"/>
            <a:ext cx="3077700" cy="469500"/>
          </a:xfrm>
          <a:prstGeom prst="rect">
            <a:avLst/>
          </a:prstGeom>
          <a:noFill/>
          <a:ln>
            <a:noFill/>
          </a:ln>
        </p:spPr>
        <p:txBody>
          <a:bodyPr spcFirstLastPara="1" wrap="square" lIns="94200" tIns="47100" rIns="94200" bIns="471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96</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p101: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97</a:t>
            </a:fld>
            <a:endParaRPr sz="1200">
              <a:solidFill>
                <a:schemeClr val="dk1"/>
              </a:solidFill>
              <a:latin typeface="Times New Roman"/>
              <a:ea typeface="Times New Roman"/>
              <a:cs typeface="Times New Roman"/>
              <a:sym typeface="Times New Roman"/>
            </a:endParaRPr>
          </a:p>
        </p:txBody>
      </p:sp>
      <p:sp>
        <p:nvSpPr>
          <p:cNvPr id="928" name="Google Shape;928;p101: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29" name="Google Shape;929;p101:notes"/>
          <p:cNvSpPr txBox="1">
            <a:spLocks noGrp="1"/>
          </p:cNvSpPr>
          <p:nvPr>
            <p:ph type="body" idx="1"/>
          </p:nvPr>
        </p:nvSpPr>
        <p:spPr>
          <a:xfrm>
            <a:off x="665163" y="4491038"/>
            <a:ext cx="5688012" cy="4746625"/>
          </a:xfrm>
          <a:prstGeom prst="rect">
            <a:avLst/>
          </a:prstGeom>
          <a:noFill/>
          <a:ln>
            <a:noFill/>
          </a:ln>
        </p:spPr>
        <p:txBody>
          <a:bodyPr spcFirstLastPara="1" wrap="square" lIns="94900" tIns="47450" rIns="94900" bIns="47450" anchor="t" anchorCtr="0">
            <a:noAutofit/>
          </a:bodyPr>
          <a:lstStyle/>
          <a:p>
            <a:pPr marL="0" lvl="0" indent="0" algn="l" rtl="0">
              <a:lnSpc>
                <a:spcPct val="80000"/>
              </a:lnSpc>
              <a:spcBef>
                <a:spcPts val="0"/>
              </a:spcBef>
              <a:spcAft>
                <a:spcPts val="0"/>
              </a:spcAft>
              <a:buNone/>
            </a:pPr>
            <a:r>
              <a:rPr lang="en-US" sz="1500"/>
              <a:t>The value of Project Citizen is that it provides a structure and framework to help you the teacher lead your class through a project. These are the basic steps:</a:t>
            </a:r>
            <a:endParaRPr/>
          </a:p>
          <a:p>
            <a:pPr marL="0" lvl="0" indent="0" algn="l" rtl="0">
              <a:lnSpc>
                <a:spcPct val="80000"/>
              </a:lnSpc>
              <a:spcBef>
                <a:spcPts val="450"/>
              </a:spcBef>
              <a:spcAft>
                <a:spcPts val="0"/>
              </a:spcAft>
              <a:buNone/>
            </a:pPr>
            <a:endParaRPr sz="1500"/>
          </a:p>
          <a:p>
            <a:pPr marL="0" lvl="0" indent="0" algn="l" rtl="0">
              <a:lnSpc>
                <a:spcPct val="80000"/>
              </a:lnSpc>
              <a:spcBef>
                <a:spcPts val="450"/>
              </a:spcBef>
              <a:spcAft>
                <a:spcPts val="0"/>
              </a:spcAft>
              <a:buNone/>
            </a:pPr>
            <a:r>
              <a:rPr lang="en-US" sz="1500">
                <a:solidFill>
                  <a:schemeClr val="dk2"/>
                </a:solidFill>
              </a:rPr>
              <a:t>1</a:t>
            </a:r>
            <a:r>
              <a:rPr lang="en-US" sz="1500" i="1">
                <a:solidFill>
                  <a:schemeClr val="dk2"/>
                </a:solidFill>
              </a:rPr>
              <a:t>. </a:t>
            </a:r>
            <a:r>
              <a:rPr lang="en-US" sz="1500">
                <a:solidFill>
                  <a:schemeClr val="dk2"/>
                </a:solidFill>
              </a:rPr>
              <a:t>Understand public policy</a:t>
            </a:r>
            <a:endParaRPr/>
          </a:p>
          <a:p>
            <a:pPr marL="0" lvl="0" indent="0" algn="l" rtl="0">
              <a:lnSpc>
                <a:spcPct val="80000"/>
              </a:lnSpc>
              <a:spcBef>
                <a:spcPts val="450"/>
              </a:spcBef>
              <a:spcAft>
                <a:spcPts val="0"/>
              </a:spcAft>
              <a:buNone/>
            </a:pPr>
            <a:r>
              <a:rPr lang="en-US" sz="1500">
                <a:solidFill>
                  <a:schemeClr val="dk2"/>
                </a:solidFill>
              </a:rPr>
              <a:t>2. Identify possible problems for class study</a:t>
            </a:r>
            <a:endParaRPr/>
          </a:p>
          <a:p>
            <a:pPr marL="0" lvl="0" indent="0" algn="l" rtl="0">
              <a:lnSpc>
                <a:spcPct val="80000"/>
              </a:lnSpc>
              <a:spcBef>
                <a:spcPts val="450"/>
              </a:spcBef>
              <a:spcAft>
                <a:spcPts val="0"/>
              </a:spcAft>
              <a:buNone/>
            </a:pPr>
            <a:r>
              <a:rPr lang="en-US" sz="1500">
                <a:solidFill>
                  <a:schemeClr val="dk2"/>
                </a:solidFill>
              </a:rPr>
              <a:t>3. Select a problem or problems</a:t>
            </a:r>
            <a:endParaRPr/>
          </a:p>
          <a:p>
            <a:pPr marL="0" lvl="0" indent="0" algn="l" rtl="0">
              <a:lnSpc>
                <a:spcPct val="80000"/>
              </a:lnSpc>
              <a:spcBef>
                <a:spcPts val="450"/>
              </a:spcBef>
              <a:spcAft>
                <a:spcPts val="0"/>
              </a:spcAft>
              <a:buNone/>
            </a:pPr>
            <a:r>
              <a:rPr lang="en-US" sz="1500">
                <a:solidFill>
                  <a:schemeClr val="dk2"/>
                </a:solidFill>
              </a:rPr>
              <a:t>4. Gather information</a:t>
            </a:r>
            <a:endParaRPr/>
          </a:p>
          <a:p>
            <a:pPr marL="0" lvl="0" indent="0" algn="l" rtl="0">
              <a:lnSpc>
                <a:spcPct val="80000"/>
              </a:lnSpc>
              <a:spcBef>
                <a:spcPts val="450"/>
              </a:spcBef>
              <a:spcAft>
                <a:spcPts val="0"/>
              </a:spcAft>
              <a:buNone/>
            </a:pPr>
            <a:r>
              <a:rPr lang="en-US" sz="1500">
                <a:solidFill>
                  <a:schemeClr val="dk2"/>
                </a:solidFill>
              </a:rPr>
              <a:t>5. Develop possible alternative solutions</a:t>
            </a:r>
            <a:endParaRPr/>
          </a:p>
          <a:p>
            <a:pPr marL="0" lvl="0" indent="0" algn="l" rtl="0">
              <a:lnSpc>
                <a:spcPct val="80000"/>
              </a:lnSpc>
              <a:spcBef>
                <a:spcPts val="450"/>
              </a:spcBef>
              <a:spcAft>
                <a:spcPts val="0"/>
              </a:spcAft>
              <a:buNone/>
            </a:pPr>
            <a:r>
              <a:rPr lang="en-US" sz="1500">
                <a:solidFill>
                  <a:schemeClr val="dk2"/>
                </a:solidFill>
              </a:rPr>
              <a:t>6. Select the best solution</a:t>
            </a:r>
            <a:endParaRPr/>
          </a:p>
          <a:p>
            <a:pPr marL="0" lvl="0" indent="0" algn="l" rtl="0">
              <a:lnSpc>
                <a:spcPct val="80000"/>
              </a:lnSpc>
              <a:spcBef>
                <a:spcPts val="450"/>
              </a:spcBef>
              <a:spcAft>
                <a:spcPts val="0"/>
              </a:spcAft>
              <a:buNone/>
            </a:pPr>
            <a:r>
              <a:rPr lang="en-US" sz="1500">
                <a:solidFill>
                  <a:schemeClr val="dk2"/>
                </a:solidFill>
              </a:rPr>
              <a:t>7. Develop an action plan</a:t>
            </a:r>
            <a:endParaRPr/>
          </a:p>
          <a:p>
            <a:pPr marL="0" lvl="0" indent="0" algn="l" rtl="0">
              <a:lnSpc>
                <a:spcPct val="80000"/>
              </a:lnSpc>
              <a:spcBef>
                <a:spcPts val="450"/>
              </a:spcBef>
              <a:spcAft>
                <a:spcPts val="0"/>
              </a:spcAft>
              <a:buNone/>
            </a:pPr>
            <a:r>
              <a:rPr lang="en-US" sz="1500">
                <a:solidFill>
                  <a:schemeClr val="dk2"/>
                </a:solidFill>
              </a:rPr>
              <a:t>8. Develop a portfolio to present your plan</a:t>
            </a:r>
            <a:endParaRPr/>
          </a:p>
          <a:p>
            <a:pPr marL="0" lvl="0" indent="0" algn="l" rtl="0">
              <a:lnSpc>
                <a:spcPct val="80000"/>
              </a:lnSpc>
              <a:spcBef>
                <a:spcPts val="450"/>
              </a:spcBef>
              <a:spcAft>
                <a:spcPts val="0"/>
              </a:spcAft>
              <a:buNone/>
            </a:pPr>
            <a:r>
              <a:rPr lang="en-US" sz="1500">
                <a:solidFill>
                  <a:schemeClr val="dk2"/>
                </a:solidFill>
              </a:rPr>
              <a:t>9. Present the project</a:t>
            </a:r>
            <a:endParaRPr/>
          </a:p>
          <a:p>
            <a:pPr marL="0" lvl="0" indent="0" algn="l" rtl="0">
              <a:lnSpc>
                <a:spcPct val="80000"/>
              </a:lnSpc>
              <a:spcBef>
                <a:spcPts val="450"/>
              </a:spcBef>
              <a:spcAft>
                <a:spcPts val="0"/>
              </a:spcAft>
              <a:buNone/>
            </a:pPr>
            <a:r>
              <a:rPr lang="en-US" sz="1500">
                <a:solidFill>
                  <a:schemeClr val="dk2"/>
                </a:solidFill>
              </a:rPr>
              <a:t>10. Reflect on the experience</a:t>
            </a:r>
            <a:endParaRPr/>
          </a:p>
          <a:p>
            <a:pPr marL="0" lvl="0" indent="0" algn="l" rtl="0">
              <a:spcBef>
                <a:spcPts val="360"/>
              </a:spcBef>
              <a:spcAft>
                <a:spcPts val="0"/>
              </a:spcAft>
              <a:buNone/>
            </a:pPr>
            <a:endParaRPr>
              <a:solidFill>
                <a:schemeClr val="dk2"/>
              </a:solidFill>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p102: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36" name="Google Shape;936;p102:notes"/>
          <p:cNvSpPr txBox="1">
            <a:spLocks noGrp="1"/>
          </p:cNvSpPr>
          <p:nvPr>
            <p:ph type="body" idx="1"/>
          </p:nvPr>
        </p:nvSpPr>
        <p:spPr>
          <a:xfrm>
            <a:off x="711200" y="4460875"/>
            <a:ext cx="5773738"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400"/>
              <a:t>Project Citizen</a:t>
            </a:r>
            <a:endParaRPr/>
          </a:p>
          <a:p>
            <a:pPr marL="0" lvl="0" indent="0" algn="l" rtl="0">
              <a:spcBef>
                <a:spcPts val="240"/>
              </a:spcBef>
              <a:spcAft>
                <a:spcPts val="0"/>
              </a:spcAft>
              <a:buNone/>
            </a:pPr>
            <a:endParaRPr sz="800"/>
          </a:p>
          <a:p>
            <a:pPr marL="286584" lvl="0" indent="-286584" algn="l" rtl="0">
              <a:spcBef>
                <a:spcPts val="420"/>
              </a:spcBef>
              <a:spcAft>
                <a:spcPts val="0"/>
              </a:spcAft>
              <a:buClr>
                <a:schemeClr val="dk1"/>
              </a:buClr>
              <a:buSzPts val="1400"/>
              <a:buFont typeface="Arial"/>
              <a:buChar char="•"/>
            </a:pPr>
            <a:r>
              <a:rPr lang="en-US" sz="1400"/>
              <a:t>Will help your students understand public policy and the role of the citizen</a:t>
            </a:r>
            <a:endParaRPr/>
          </a:p>
          <a:p>
            <a:pPr marL="286584" lvl="0" indent="-235784" algn="l" rtl="0">
              <a:spcBef>
                <a:spcPts val="240"/>
              </a:spcBef>
              <a:spcAft>
                <a:spcPts val="0"/>
              </a:spcAft>
              <a:buClr>
                <a:schemeClr val="dk1"/>
              </a:buClr>
              <a:buSzPts val="800"/>
              <a:buFont typeface="Arial"/>
              <a:buNone/>
            </a:pPr>
            <a:endParaRPr sz="800"/>
          </a:p>
          <a:p>
            <a:pPr marL="286584" lvl="0" indent="-286584" algn="l" rtl="0">
              <a:spcBef>
                <a:spcPts val="420"/>
              </a:spcBef>
              <a:spcAft>
                <a:spcPts val="0"/>
              </a:spcAft>
              <a:buClr>
                <a:schemeClr val="dk1"/>
              </a:buClr>
              <a:buSzPts val="1400"/>
              <a:buFont typeface="Arial"/>
              <a:buChar char="•"/>
            </a:pPr>
            <a:r>
              <a:rPr lang="en-US" sz="1400"/>
              <a:t>Will improve your students research, critical thinking, collaboration, writing and presentation skills</a:t>
            </a:r>
            <a:endParaRPr/>
          </a:p>
          <a:p>
            <a:pPr marL="286584" lvl="0" indent="-235784" algn="l" rtl="0">
              <a:spcBef>
                <a:spcPts val="240"/>
              </a:spcBef>
              <a:spcAft>
                <a:spcPts val="0"/>
              </a:spcAft>
              <a:buClr>
                <a:schemeClr val="dk1"/>
              </a:buClr>
              <a:buSzPts val="800"/>
              <a:buFont typeface="Arial"/>
              <a:buNone/>
            </a:pPr>
            <a:endParaRPr sz="800"/>
          </a:p>
          <a:p>
            <a:pPr marL="286584" lvl="0" indent="-286584" algn="l" rtl="0">
              <a:spcBef>
                <a:spcPts val="420"/>
              </a:spcBef>
              <a:spcAft>
                <a:spcPts val="0"/>
              </a:spcAft>
              <a:buClr>
                <a:schemeClr val="dk1"/>
              </a:buClr>
              <a:buSzPts val="1400"/>
              <a:buFont typeface="Arial"/>
              <a:buChar char="•"/>
            </a:pPr>
            <a:r>
              <a:rPr lang="en-US" sz="1400"/>
              <a:t>The role of a citizen in a democratic society is not just voting but also bringing issues and offering ideas to your elected representative and holding them responsible for their actions and decisions.</a:t>
            </a:r>
            <a:endParaRPr/>
          </a:p>
          <a:p>
            <a:pPr marL="286584" lvl="0" indent="-235784" algn="l" rtl="0">
              <a:spcBef>
                <a:spcPts val="240"/>
              </a:spcBef>
              <a:spcAft>
                <a:spcPts val="0"/>
              </a:spcAft>
              <a:buClr>
                <a:schemeClr val="dk1"/>
              </a:buClr>
              <a:buSzPts val="800"/>
              <a:buFont typeface="Arial"/>
              <a:buNone/>
            </a:pPr>
            <a:endParaRPr sz="800"/>
          </a:p>
          <a:p>
            <a:pPr marL="286584" lvl="0" indent="-286584" algn="l" rtl="0">
              <a:spcBef>
                <a:spcPts val="420"/>
              </a:spcBef>
              <a:spcAft>
                <a:spcPts val="0"/>
              </a:spcAft>
              <a:buClr>
                <a:schemeClr val="dk1"/>
              </a:buClr>
              <a:buSzPts val="1400"/>
              <a:buFont typeface="Arial"/>
              <a:buChar char="•"/>
            </a:pPr>
            <a:r>
              <a:rPr lang="en-US" sz="1400"/>
              <a:t>The NJ Center for Civic Education sponsors an annual statewide Project Citizen Digital Showcase the first week of June.</a:t>
            </a:r>
            <a:endParaRPr/>
          </a:p>
          <a:p>
            <a:pPr marL="286584" lvl="0" indent="-235784" algn="l" rtl="0">
              <a:spcBef>
                <a:spcPts val="240"/>
              </a:spcBef>
              <a:spcAft>
                <a:spcPts val="0"/>
              </a:spcAft>
              <a:buClr>
                <a:schemeClr val="dk1"/>
              </a:buClr>
              <a:buSzPts val="800"/>
              <a:buFont typeface="Arial"/>
              <a:buNone/>
            </a:pPr>
            <a:endParaRPr sz="800"/>
          </a:p>
          <a:p>
            <a:pPr marL="286584" lvl="0" indent="-286584" algn="l" rtl="0">
              <a:spcBef>
                <a:spcPts val="420"/>
              </a:spcBef>
              <a:spcAft>
                <a:spcPts val="0"/>
              </a:spcAft>
              <a:buClr>
                <a:schemeClr val="dk1"/>
              </a:buClr>
              <a:buSzPts val="1400"/>
              <a:buFont typeface="Arial"/>
              <a:buChar char="•"/>
            </a:pPr>
            <a:r>
              <a:rPr lang="en-US" sz="1400"/>
              <a:t>Just send me an email if you are interested in having your class participate.</a:t>
            </a:r>
            <a:endParaRPr sz="800"/>
          </a:p>
          <a:p>
            <a:pPr marL="286584" lvl="0" indent="-197684" algn="l" rtl="0">
              <a:spcBef>
                <a:spcPts val="420"/>
              </a:spcBef>
              <a:spcAft>
                <a:spcPts val="0"/>
              </a:spcAft>
              <a:buClr>
                <a:schemeClr val="dk1"/>
              </a:buClr>
              <a:buSzPts val="1400"/>
              <a:buFont typeface="Arial"/>
              <a:buNone/>
            </a:pPr>
            <a:endParaRPr sz="1400"/>
          </a:p>
          <a:p>
            <a:pPr marL="0" lvl="0" indent="0" algn="l" rtl="0">
              <a:spcBef>
                <a:spcPts val="360"/>
              </a:spcBef>
              <a:spcAft>
                <a:spcPts val="0"/>
              </a:spcAft>
              <a:buNone/>
            </a:pPr>
            <a:endParaRPr/>
          </a:p>
        </p:txBody>
      </p:sp>
      <p:sp>
        <p:nvSpPr>
          <p:cNvPr id="937" name="Google Shape;937;p102: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98</a:t>
            </a:fld>
            <a:endParaRPr sz="1200">
              <a:solidFill>
                <a:schemeClr val="dk1"/>
              </a:solidFill>
              <a:latin typeface="Arial"/>
              <a:ea typeface="Arial"/>
              <a:cs typeface="Arial"/>
              <a:sym typeface="Arial"/>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p104:notes"/>
          <p:cNvSpPr>
            <a:spLocks noGrp="1" noRot="1" noChangeAspect="1"/>
          </p:cNvSpPr>
          <p:nvPr>
            <p:ph type="sldImg" idx="2"/>
          </p:nvPr>
        </p:nvSpPr>
        <p:spPr>
          <a:xfrm>
            <a:off x="1209675"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44" name="Google Shape;944;p104:notes"/>
          <p:cNvSpPr txBox="1">
            <a:spLocks noGrp="1"/>
          </p:cNvSpPr>
          <p:nvPr>
            <p:ph type="body" idx="1"/>
          </p:nvPr>
        </p:nvSpPr>
        <p:spPr>
          <a:xfrm>
            <a:off x="711200" y="4460875"/>
            <a:ext cx="5680075" cy="4224338"/>
          </a:xfrm>
          <a:prstGeom prst="rect">
            <a:avLst/>
          </a:prstGeom>
          <a:noFill/>
          <a:ln>
            <a:noFill/>
          </a:ln>
        </p:spPr>
        <p:txBody>
          <a:bodyPr spcFirstLastPara="1" wrap="square" lIns="94900" tIns="47450" rIns="94900" bIns="47450" anchor="t" anchorCtr="0">
            <a:noAutofit/>
          </a:bodyPr>
          <a:lstStyle/>
          <a:p>
            <a:pPr marL="0" lvl="0" indent="0" algn="l" rtl="0">
              <a:spcBef>
                <a:spcPts val="0"/>
              </a:spcBef>
              <a:spcAft>
                <a:spcPts val="0"/>
              </a:spcAft>
              <a:buNone/>
            </a:pPr>
            <a:r>
              <a:rPr lang="en-US" sz="1500"/>
              <a:t>Let’s go back to some real basics—symbols and what they say about our country:</a:t>
            </a:r>
            <a:endParaRPr/>
          </a:p>
          <a:p>
            <a:pPr marL="0" lvl="0" indent="0" algn="l" rtl="0">
              <a:spcBef>
                <a:spcPts val="450"/>
              </a:spcBef>
              <a:spcAft>
                <a:spcPts val="0"/>
              </a:spcAft>
              <a:buNone/>
            </a:pPr>
            <a:endParaRPr sz="1500"/>
          </a:p>
          <a:p>
            <a:pPr marL="0" lvl="0" indent="0" algn="l" rtl="0">
              <a:spcBef>
                <a:spcPts val="450"/>
              </a:spcBef>
              <a:spcAft>
                <a:spcPts val="0"/>
              </a:spcAft>
              <a:buNone/>
            </a:pPr>
            <a:r>
              <a:rPr lang="en-US" sz="1500"/>
              <a:t>What does the Statue of Liberty stand for?</a:t>
            </a:r>
            <a:endParaRPr/>
          </a:p>
          <a:p>
            <a:pPr marL="0" lvl="0" indent="0" algn="l" rtl="0">
              <a:spcBef>
                <a:spcPts val="450"/>
              </a:spcBef>
              <a:spcAft>
                <a:spcPts val="0"/>
              </a:spcAft>
              <a:buNone/>
            </a:pPr>
            <a:r>
              <a:rPr lang="en-US" sz="1500"/>
              <a:t>How abut the eagle? Courage, wisdom and strength</a:t>
            </a:r>
            <a:endParaRPr/>
          </a:p>
          <a:p>
            <a:pPr marL="0" lvl="0" indent="0" algn="l" rtl="0">
              <a:spcBef>
                <a:spcPts val="450"/>
              </a:spcBef>
              <a:spcAft>
                <a:spcPts val="0"/>
              </a:spcAft>
              <a:buNone/>
            </a:pPr>
            <a:r>
              <a:rPr lang="en-US" sz="1500"/>
              <a:t>The American flag?</a:t>
            </a:r>
            <a:endParaRPr/>
          </a:p>
          <a:p>
            <a:pPr marL="0" lvl="0" indent="0" algn="l" rtl="0">
              <a:spcBef>
                <a:spcPts val="450"/>
              </a:spcBef>
              <a:spcAft>
                <a:spcPts val="0"/>
              </a:spcAft>
              <a:buNone/>
            </a:pPr>
            <a:r>
              <a:rPr lang="en-US" sz="1500"/>
              <a:t>Kid Citizen Capture the flag:  For K-2 students to investigate primary sources displaying the American flag to explore various ways people use the flag to show characteristics such as pride, loyalty  and unity.  EAD at  </a:t>
            </a:r>
            <a:r>
              <a:rPr lang="en-US" sz="1500" u="sng">
                <a:solidFill>
                  <a:schemeClr val="hlink"/>
                </a:solidFill>
                <a:hlinkClick r:id="rId3"/>
              </a:rPr>
              <a:t>https://www.educatingforamericandemocracy.org/educator-resources/?sword=&amp;grade-level[]=229#popup-ead-post-7005</a:t>
            </a:r>
            <a:endParaRPr sz="1500"/>
          </a:p>
          <a:p>
            <a:pPr marL="0" lvl="0" indent="0" algn="l" rtl="0">
              <a:spcBef>
                <a:spcPts val="360"/>
              </a:spcBef>
              <a:spcAft>
                <a:spcPts val="0"/>
              </a:spcAft>
              <a:buNone/>
            </a:pPr>
            <a:endParaRPr/>
          </a:p>
          <a:p>
            <a:pPr marL="0" lvl="0" indent="0" algn="l" rtl="0">
              <a:spcBef>
                <a:spcPts val="360"/>
              </a:spcBef>
              <a:spcAft>
                <a:spcPts val="0"/>
              </a:spcAft>
              <a:buNone/>
            </a:pPr>
            <a:endParaRPr/>
          </a:p>
        </p:txBody>
      </p:sp>
      <p:sp>
        <p:nvSpPr>
          <p:cNvPr id="945" name="Google Shape;945;p104:notes"/>
          <p:cNvSpPr txBox="1">
            <a:spLocks noGrp="1"/>
          </p:cNvSpPr>
          <p:nvPr>
            <p:ph type="sldNum" idx="12"/>
          </p:nvPr>
        </p:nvSpPr>
        <p:spPr>
          <a:xfrm>
            <a:off x="4022725" y="8916988"/>
            <a:ext cx="3078163" cy="469900"/>
          </a:xfrm>
          <a:prstGeom prst="rect">
            <a:avLst/>
          </a:prstGeom>
          <a:noFill/>
          <a:ln>
            <a:noFill/>
          </a:ln>
        </p:spPr>
        <p:txBody>
          <a:bodyPr spcFirstLastPara="1" wrap="square" lIns="94900" tIns="47450" rIns="94900" bIns="47450" anchor="b" anchorCtr="0">
            <a:noAutofit/>
          </a:bodyPr>
          <a:lstStyle/>
          <a:p>
            <a:pPr marL="0" lvl="0" indent="0" algn="r" rtl="0">
              <a:spcBef>
                <a:spcPts val="0"/>
              </a:spcBef>
              <a:spcAft>
                <a:spcPts val="0"/>
              </a:spcAft>
              <a:buNone/>
            </a:pPr>
            <a:fld id="{00000000-1234-1234-1234-123412341234}" type="slidenum">
              <a:rPr lang="en-US"/>
              <a:t>99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4" name="Google Shape;24;p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 name="Google Shape;25;p3"/>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6" name="Google Shape;26;p3"/>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7" name="Google Shape;27;p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
        <p:cNvGrpSpPr/>
        <p:nvPr/>
      </p:nvGrpSpPr>
      <p:grpSpPr>
        <a:xfrm>
          <a:off x="0" y="0"/>
          <a:ext cx="0" cy="0"/>
          <a:chOff x="0" y="0"/>
          <a:chExt cx="0" cy="0"/>
        </a:xfrm>
      </p:grpSpPr>
      <p:sp>
        <p:nvSpPr>
          <p:cNvPr id="31" name="Google Shape;31;p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4"/>
        <p:cNvGrpSpPr/>
        <p:nvPr/>
      </p:nvGrpSpPr>
      <p:grpSpPr>
        <a:xfrm>
          <a:off x="0" y="0"/>
          <a:ext cx="0" cy="0"/>
          <a:chOff x="0" y="0"/>
          <a:chExt cx="0" cy="0"/>
        </a:xfrm>
      </p:grpSpPr>
      <p:sp>
        <p:nvSpPr>
          <p:cNvPr id="35" name="Google Shape;35;p5"/>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5"/>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37" name="Google Shape;37;p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43" name="Google Shape;43;p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9" name="Google Shape;49;p7"/>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0" name="Google Shape;50;p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61" name="Google Shape;61;p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2" name="Google Shape;62;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3887391" y="987426"/>
            <a:ext cx="4629150" cy="4873625"/>
          </a:xfrm>
          <a:prstGeom prst="rect">
            <a:avLst/>
          </a:prstGeom>
          <a:noFill/>
          <a:ln>
            <a:noFill/>
          </a:ln>
        </p:spPr>
      </p:sp>
      <p:sp>
        <p:nvSpPr>
          <p:cNvPr id="68" name="Google Shape;68;p1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9" name="Google Shape;69;p1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iviced.rutgers.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hyperlink" Target="https://www.revnj.org/foundations-of-democracy" TargetMode="External"/><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hyperlink" Target="https://civiced.rutgers.edu/nj-lessons" TargetMode="External"/><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5.xml"/><Relationship Id="rId1" Type="http://schemas.openxmlformats.org/officeDocument/2006/relationships/slideLayout" Target="../slideLayouts/slideLayout1.xml"/><Relationship Id="rId5" Type="http://schemas.openxmlformats.org/officeDocument/2006/relationships/hyperlink" Target="https://revolutionarynj.org/the-people/" TargetMode="External"/><Relationship Id="rId4" Type="http://schemas.openxmlformats.org/officeDocument/2006/relationships/hyperlink" Target="https://civiced.rutgers.edu/njlessons.html" TargetMode="External"/></Relationships>
</file>

<file path=ppt/slides/_rels/slide106.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106.xml"/><Relationship Id="rId1" Type="http://schemas.openxmlformats.org/officeDocument/2006/relationships/slideLayout" Target="../slideLayouts/slideLayout1.xml"/><Relationship Id="rId6" Type="http://schemas.openxmlformats.org/officeDocument/2006/relationships/image" Target="../media/image59.jpg"/><Relationship Id="rId5" Type="http://schemas.openxmlformats.org/officeDocument/2006/relationships/hyperlink" Target="http://www.youtube.com/watch?v=YL4hkHAa85o" TargetMode="External"/><Relationship Id="rId4" Type="http://schemas.openxmlformats.org/officeDocument/2006/relationships/hyperlink" Target="https://civiced.rutgers.edu/documents/nj-lessons/for-grades-3-5/143-great-falls-water-power-and-industrialization/file" TargetMode="External"/></Relationships>
</file>

<file path=ppt/slides/_rels/slide10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108.xml"/><Relationship Id="rId1" Type="http://schemas.openxmlformats.org/officeDocument/2006/relationships/slideLayout" Target="../slideLayouts/slideLayout1.xml"/><Relationship Id="rId4" Type="http://schemas.openxmlformats.org/officeDocument/2006/relationships/image" Target="../media/image62.jpg"/></Relationships>
</file>

<file path=ppt/slides/_rels/slide10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hyperlink" Target="https://ed.icivics.org/videos/part-something-ages-6-11?back-ref-search=Citizen%20me&amp;back-ref-filter=grades%3A41608" TargetMode="External"/><Relationship Id="rId4" Type="http://schemas.openxmlformats.org/officeDocument/2006/relationships/hyperlink" Target="https://www.educatingforamericandemocracy.org/educator-resources/?sword=&amp;grade-level%5b%5d=229#popup-ead-post-7004" TargetMode="External"/></Relationships>
</file>

<file path=ppt/slides/_rels/slide11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hyperlink" Target="https://slavery.princeton.edu/sources/caesar-1" TargetMode="External"/><Relationship Id="rId2" Type="http://schemas.openxmlformats.org/officeDocument/2006/relationships/notesSlide" Target="../notesSlides/notesSlide113.xml"/><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114.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115.xml"/><Relationship Id="rId1" Type="http://schemas.openxmlformats.org/officeDocument/2006/relationships/slideLayout" Target="../slideLayouts/slideLayout1.xml"/><Relationship Id="rId5" Type="http://schemas.openxmlformats.org/officeDocument/2006/relationships/image" Target="../media/image71.jpg"/><Relationship Id="rId4" Type="http://schemas.openxmlformats.org/officeDocument/2006/relationships/image" Target="../media/image70.jpg"/></Relationships>
</file>

<file path=ppt/slides/_rels/slide11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hyperlink" Target="https://www.schoolconversations.org/episodes/dianahess" TargetMode="External"/><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118.xml"/><Relationship Id="rId1" Type="http://schemas.openxmlformats.org/officeDocument/2006/relationships/slideLayout" Target="../slideLayouts/slideLayout1.xml"/><Relationship Id="rId4" Type="http://schemas.openxmlformats.org/officeDocument/2006/relationships/hyperlink" Target="https://civiced.rutgers.edu/resources/controversial-issues" TargetMode="Externa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8" Type="http://schemas.openxmlformats.org/officeDocument/2006/relationships/hyperlink" Target="https://njsbf.org/school-based-programs/mock-trial-civics-online-content/" TargetMode="External"/><Relationship Id="rId3" Type="http://schemas.openxmlformats.org/officeDocument/2006/relationships/hyperlink" Target="https://gibbssmitheducation.com/partner-intake-form" TargetMode="External"/><Relationship Id="rId7" Type="http://schemas.openxmlformats.org/officeDocument/2006/relationships/hyperlink" Target="https://www.revnj.org/foundations-of-democracy" TargetMode="External"/><Relationship Id="rId2" Type="http://schemas.openxmlformats.org/officeDocument/2006/relationships/notesSlide" Target="../notesSlides/notesSlide120.xml"/><Relationship Id="rId1" Type="http://schemas.openxmlformats.org/officeDocument/2006/relationships/slideLayout" Target="../slideLayouts/slideLayout1.xml"/><Relationship Id="rId6" Type="http://schemas.openxmlformats.org/officeDocument/2006/relationships/hyperlink" Target="https://civiced.rutgers.edu/njlessons.html" TargetMode="External"/><Relationship Id="rId11" Type="http://schemas.openxmlformats.org/officeDocument/2006/relationships/hyperlink" Target="https://kids.nationalgeographic.com/" TargetMode="External"/><Relationship Id="rId5" Type="http://schemas.openxmlformats.org/officeDocument/2006/relationships/hyperlink" Target="https://www.educatingforamericandemocracy.org/educator-resources/" TargetMode="External"/><Relationship Id="rId10" Type="http://schemas.openxmlformats.org/officeDocument/2006/relationships/hyperlink" Target="https://www.nj.gov/education/amistad/resources/" TargetMode="External"/><Relationship Id="rId4" Type="http://schemas.openxmlformats.org/officeDocument/2006/relationships/hyperlink" Target="https://www.icivics.org/games" TargetMode="External"/><Relationship Id="rId9" Type="http://schemas.openxmlformats.org/officeDocument/2006/relationships/hyperlink" Target="https://www.nj.gov/education/holocaust/curr/materials/gradesk-4.shtml" TargetMode="External"/></Relationships>
</file>

<file path=ppt/slides/_rels/slide121.xml.rels><?xml version="1.0" encoding="UTF-8" standalone="yes"?>
<Relationships xmlns="http://schemas.openxmlformats.org/package/2006/relationships"><Relationship Id="rId3" Type="http://schemas.openxmlformats.org/officeDocument/2006/relationships/hyperlink" Target="mailto:arlenega@sas.rutgers.edu" TargetMode="External"/><Relationship Id="rId7" Type="http://schemas.openxmlformats.org/officeDocument/2006/relationships/image" Target="../media/image74.jpg"/><Relationship Id="rId2" Type="http://schemas.openxmlformats.org/officeDocument/2006/relationships/notesSlide" Target="../notesSlides/notesSlide121.xml"/><Relationship Id="rId1" Type="http://schemas.openxmlformats.org/officeDocument/2006/relationships/slideLayout" Target="../slideLayouts/slideLayout1.xml"/><Relationship Id="rId6" Type="http://schemas.openxmlformats.org/officeDocument/2006/relationships/hyperlink" Target="https://civiced.rutgers.edu" TargetMode="External"/><Relationship Id="rId5" Type="http://schemas.openxmlformats.org/officeDocument/2006/relationships/hyperlink" Target="mailto:apaulsson@sas.rutgers.edu" TargetMode="External"/><Relationship Id="rId4" Type="http://schemas.openxmlformats.org/officeDocument/2006/relationships/hyperlink" Target="mailto:cu88@rutgers.edu"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educatingforamericandemocracy.org/educator-resources/?sword=&amp;grade-level%5b%5d=229#popup-ead-post-6387"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hyperlink" Target="http://www.youtube.com/watch?v=Caon7zcfCR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drive.google.com/drive/u/1/folders/169TlE698cA7tIB2k7QYTdQgxPDkYAIHy"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www.icivics.org/search-results?keywords=Hey%2C+King%2C+get+off+our+backs&amp;type=All"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www.icivics.org/search-results?keywords=Three%20branches%20of%20government"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22.jpg"/><Relationship Id="rId4" Type="http://schemas.openxmlformats.org/officeDocument/2006/relationships/hyperlink" Target="http://www.youtube.com/watch?v=PRVX8Qn88MQ"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s://civiced.rutgers.edu/nj-lessons" TargetMode="External"/><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jpg"/><Relationship Id="rId4" Type="http://schemas.openxmlformats.org/officeDocument/2006/relationships/image" Target="../media/image26.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hyperlink" Target="https://www.njleg.state.nj.us/district-map" TargetMode="External"/><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hyperlink" Target="https://www.njleg.state.nj.us/"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hyperlink" Target="https://www.njstatehousetours.org/101/Teachers"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https://www.njcourts.gov/public/student-resources" TargetMode="External"/><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hyperlink" Target="https://civiced.rutgers.edu/nj-lessons" TargetMode="External"/><Relationship Id="rId4" Type="http://schemas.openxmlformats.org/officeDocument/2006/relationships/hyperlink" Target="https://www.njcourts.gov/public/museum"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hyperlink" Target="https://www.youtube.com/watch?v=HTZGsKpr-FQ"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www.youtube.com/watch?v=HTZGsKpr-FQ" TargetMode="External"/><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33.jp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hyperlink" Target="http://www.youtube.com/watch?v=Fhh4gy4ie7k" TargetMode="External"/><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35.jp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nj.gov/education/standards/socst/"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hyperlink" Target="https://civiced.rutgers.edu/nj-student-mock-election/home" TargetMode="External"/><Relationship Id="rId2" Type="http://schemas.openxmlformats.org/officeDocument/2006/relationships/notesSlide" Target="../notesSlides/notesSlide71.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7.xml"/><Relationship Id="rId1" Type="http://schemas.openxmlformats.org/officeDocument/2006/relationships/slideLayout" Target="../slideLayouts/slideLayout1.xml"/><Relationship Id="rId6" Type="http://schemas.openxmlformats.org/officeDocument/2006/relationships/hyperlink" Target="https://ed.icivics.org/teachers/mysteries/GK-2U1M2" TargetMode="External"/><Relationship Id="rId5" Type="http://schemas.openxmlformats.org/officeDocument/2006/relationships/hyperlink" Target="https://ed.icivics.org/teachers/mysteries/GK-2U1M3" TargetMode="External"/><Relationship Id="rId4" Type="http://schemas.openxmlformats.org/officeDocument/2006/relationships/image" Target="../media/image40.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4.xml"/><Relationship Id="rId1" Type="http://schemas.openxmlformats.org/officeDocument/2006/relationships/slideLayout" Target="../slideLayouts/slideLayout1.xml"/><Relationship Id="rId5" Type="http://schemas.openxmlformats.org/officeDocument/2006/relationships/image" Target="../media/image45.jpg"/><Relationship Id="rId4" Type="http://schemas.openxmlformats.org/officeDocument/2006/relationships/image" Target="../media/image44.jp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6.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hyperlink" Target="https://ed.icivics.org/teachers/privatei/how-can-generosity-help-me-be-good-citizen" TargetMode="External"/><Relationship Id="rId2" Type="http://schemas.openxmlformats.org/officeDocument/2006/relationships/notesSlide" Target="../notesSlides/notesSlide93.xml"/><Relationship Id="rId1" Type="http://schemas.openxmlformats.org/officeDocument/2006/relationships/slideLayout" Target="../slideLayouts/slideLayout1.xml"/><Relationship Id="rId6" Type="http://schemas.openxmlformats.org/officeDocument/2006/relationships/hyperlink" Target="https://ed.icivics.org/teachers/mysteries/GK-2U4M2" TargetMode="External"/><Relationship Id="rId5" Type="http://schemas.openxmlformats.org/officeDocument/2006/relationships/hyperlink" Target="https://ed.icivics.org/teachers/privatei/how-can-civic-virtue-help-me-be-good-citizen?back-ref-search=&amp;back-ref-filter=grades%3A41608" TargetMode="External"/><Relationship Id="rId4" Type="http://schemas.openxmlformats.org/officeDocument/2006/relationships/hyperlink" Target="https://ed.icivics.org/teachers/mysteries/GK-2U4M1" TargetMode="External"/></Relationships>
</file>

<file path=ppt/slides/_rels/slide94.xml.rels><?xml version="1.0" encoding="UTF-8" standalone="yes"?>
<Relationships xmlns="http://schemas.openxmlformats.org/package/2006/relationships"><Relationship Id="rId3" Type="http://schemas.openxmlformats.org/officeDocument/2006/relationships/hyperlink" Target="https://ed.icivics.org/teachers/mysteries/GK-2U4M1" TargetMode="External"/><Relationship Id="rId2" Type="http://schemas.openxmlformats.org/officeDocument/2006/relationships/notesSlide" Target="../notesSlides/notesSlide94.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hyperlink" Target="https://ed.icivics.org/teachers/mysteries/GK-2U4M2" TargetMode="Externa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hyperlink" Target="mailto:cu88@scarletmail.Rutgers.edu" TargetMode="External"/><Relationship Id="rId2" Type="http://schemas.openxmlformats.org/officeDocument/2006/relationships/notesSlide" Target="../notesSlides/notesSlide98.xml"/><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99.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99.xml"/><Relationship Id="rId1" Type="http://schemas.openxmlformats.org/officeDocument/2006/relationships/slideLayout" Target="../slideLayouts/slideLayout1.xml"/><Relationship Id="rId6" Type="http://schemas.openxmlformats.org/officeDocument/2006/relationships/image" Target="../media/image56.jpg"/><Relationship Id="rId5" Type="http://schemas.openxmlformats.org/officeDocument/2006/relationships/image" Target="../media/image55.jpg"/><Relationship Id="rId4" Type="http://schemas.openxmlformats.org/officeDocument/2006/relationships/image" Target="../media/image54.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DEAF6"/>
        </a:solidFill>
        <a:effectLst/>
      </p:bgPr>
    </p:bg>
    <p:spTree>
      <p:nvGrpSpPr>
        <p:cNvPr id="1" name="Shape 88"/>
        <p:cNvGrpSpPr/>
        <p:nvPr/>
      </p:nvGrpSpPr>
      <p:grpSpPr>
        <a:xfrm>
          <a:off x="0" y="0"/>
          <a:ext cx="0" cy="0"/>
          <a:chOff x="0" y="0"/>
          <a:chExt cx="0" cy="0"/>
        </a:xfrm>
      </p:grpSpPr>
      <p:sp>
        <p:nvSpPr>
          <p:cNvPr id="89" name="Google Shape;89;p13"/>
          <p:cNvSpPr txBox="1">
            <a:spLocks noGrp="1"/>
          </p:cNvSpPr>
          <p:nvPr>
            <p:ph type="title"/>
          </p:nvPr>
        </p:nvSpPr>
        <p:spPr>
          <a:xfrm>
            <a:off x="307975" y="304800"/>
            <a:ext cx="8531225" cy="914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00066"/>
              </a:buClr>
              <a:buSzPct val="100000"/>
              <a:buFont typeface="Cambria"/>
              <a:buNone/>
            </a:pPr>
            <a:br>
              <a:rPr lang="en-US" b="1" i="1">
                <a:solidFill>
                  <a:srgbClr val="000066"/>
                </a:solidFill>
                <a:latin typeface="Cambria"/>
                <a:ea typeface="Cambria"/>
                <a:cs typeface="Cambria"/>
                <a:sym typeface="Cambria"/>
              </a:rPr>
            </a:br>
            <a:br>
              <a:rPr lang="en-US" b="1" i="1">
                <a:solidFill>
                  <a:srgbClr val="000066"/>
                </a:solidFill>
                <a:latin typeface="Cambria"/>
                <a:ea typeface="Cambria"/>
                <a:cs typeface="Cambria"/>
                <a:sym typeface="Cambria"/>
              </a:rPr>
            </a:br>
            <a:r>
              <a:rPr lang="en-US" sz="5300" b="1" i="1">
                <a:solidFill>
                  <a:srgbClr val="002060"/>
                </a:solidFill>
                <a:latin typeface="Cambria"/>
                <a:ea typeface="Cambria"/>
                <a:cs typeface="Cambria"/>
                <a:sym typeface="Cambria"/>
              </a:rPr>
              <a:t>Civic Literacy for K-5</a:t>
            </a:r>
            <a:br>
              <a:rPr lang="en-US" b="1" i="1">
                <a:solidFill>
                  <a:srgbClr val="000066"/>
                </a:solidFill>
                <a:latin typeface="Cambria"/>
                <a:ea typeface="Cambria"/>
                <a:cs typeface="Cambria"/>
                <a:sym typeface="Cambria"/>
              </a:rPr>
            </a:br>
            <a:r>
              <a:rPr lang="en-US" b="1" i="1">
                <a:solidFill>
                  <a:srgbClr val="000066"/>
                </a:solidFill>
                <a:latin typeface="Cambria"/>
                <a:ea typeface="Cambria"/>
                <a:cs typeface="Cambria"/>
                <a:sym typeface="Cambria"/>
              </a:rPr>
              <a:t> </a:t>
            </a:r>
            <a:endParaRPr/>
          </a:p>
        </p:txBody>
      </p:sp>
      <p:sp>
        <p:nvSpPr>
          <p:cNvPr id="90" name="Google Shape;90;p13"/>
          <p:cNvSpPr txBox="1">
            <a:spLocks noGrp="1"/>
          </p:cNvSpPr>
          <p:nvPr>
            <p:ph type="body" idx="1"/>
          </p:nvPr>
        </p:nvSpPr>
        <p:spPr>
          <a:xfrm>
            <a:off x="307975" y="5473502"/>
            <a:ext cx="8305800" cy="1247972"/>
          </a:xfrm>
          <a:prstGeom prst="rect">
            <a:avLst/>
          </a:prstGeom>
          <a:noFill/>
          <a:ln>
            <a:noFill/>
          </a:ln>
        </p:spPr>
        <p:txBody>
          <a:bodyPr spcFirstLastPara="1" wrap="square" lIns="91425" tIns="45700" rIns="91425" bIns="45700" anchor="t" anchorCtr="0">
            <a:normAutofit lnSpcReduction="20000"/>
          </a:bodyPr>
          <a:lstStyle/>
          <a:p>
            <a:pPr marL="171450" lvl="0" indent="-171450" algn="ctr" rtl="0">
              <a:lnSpc>
                <a:spcPct val="90000"/>
              </a:lnSpc>
              <a:spcBef>
                <a:spcPts val="0"/>
              </a:spcBef>
              <a:spcAft>
                <a:spcPts val="0"/>
              </a:spcAft>
              <a:buClr>
                <a:schemeClr val="dk1"/>
              </a:buClr>
              <a:buSzPts val="1000"/>
              <a:buFont typeface="Calibri"/>
              <a:buNone/>
            </a:pPr>
            <a:endParaRPr sz="1000">
              <a:solidFill>
                <a:srgbClr val="800000"/>
              </a:solidFill>
              <a:latin typeface="Cambria"/>
              <a:ea typeface="Cambria"/>
              <a:cs typeface="Cambria"/>
              <a:sym typeface="Cambria"/>
            </a:endParaRPr>
          </a:p>
          <a:p>
            <a:pPr marL="171450" lvl="0" indent="-171450" algn="ctr" rtl="0">
              <a:lnSpc>
                <a:spcPct val="90000"/>
              </a:lnSpc>
              <a:spcBef>
                <a:spcPts val="0"/>
              </a:spcBef>
              <a:spcAft>
                <a:spcPts val="0"/>
              </a:spcAft>
              <a:buClr>
                <a:schemeClr val="dk1"/>
              </a:buClr>
              <a:buSzPts val="400"/>
              <a:buFont typeface="Calibri"/>
              <a:buNone/>
            </a:pPr>
            <a:endParaRPr sz="400">
              <a:solidFill>
                <a:srgbClr val="800000"/>
              </a:solidFill>
              <a:latin typeface="Cambria"/>
              <a:ea typeface="Cambria"/>
              <a:cs typeface="Cambria"/>
              <a:sym typeface="Cambria"/>
            </a:endParaRPr>
          </a:p>
          <a:p>
            <a:pPr marL="171450" lvl="0" indent="-171450" algn="ctr" rtl="0">
              <a:lnSpc>
                <a:spcPct val="90000"/>
              </a:lnSpc>
              <a:spcBef>
                <a:spcPts val="0"/>
              </a:spcBef>
              <a:spcAft>
                <a:spcPts val="0"/>
              </a:spcAft>
              <a:buClr>
                <a:schemeClr val="dk1"/>
              </a:buClr>
              <a:buSzPts val="2100"/>
              <a:buFont typeface="Cambria"/>
              <a:buNone/>
            </a:pPr>
            <a:r>
              <a:rPr lang="en-US">
                <a:latin typeface="Cambria"/>
                <a:ea typeface="Cambria"/>
                <a:cs typeface="Cambria"/>
                <a:sym typeface="Cambria"/>
              </a:rPr>
              <a:t>New Jersey Center for Civic Education</a:t>
            </a:r>
            <a:endParaRPr/>
          </a:p>
          <a:p>
            <a:pPr marL="171450" lvl="0" indent="-171450" algn="ctr" rtl="0">
              <a:lnSpc>
                <a:spcPct val="90000"/>
              </a:lnSpc>
              <a:spcBef>
                <a:spcPts val="0"/>
              </a:spcBef>
              <a:spcAft>
                <a:spcPts val="0"/>
              </a:spcAft>
              <a:buClr>
                <a:schemeClr val="dk1"/>
              </a:buClr>
              <a:buSzPts val="2100"/>
              <a:buFont typeface="Cambria"/>
              <a:buNone/>
            </a:pPr>
            <a:r>
              <a:rPr lang="en-US">
                <a:latin typeface="Cambria"/>
                <a:ea typeface="Cambria"/>
                <a:cs typeface="Cambria"/>
                <a:sym typeface="Cambria"/>
              </a:rPr>
              <a:t>Rutgers, the State University, Piscataway, NJ</a:t>
            </a:r>
            <a:endParaRPr/>
          </a:p>
          <a:p>
            <a:pPr marL="171450" lvl="0" indent="-171450" algn="ctr" rtl="0">
              <a:lnSpc>
                <a:spcPct val="90000"/>
              </a:lnSpc>
              <a:spcBef>
                <a:spcPts val="0"/>
              </a:spcBef>
              <a:spcAft>
                <a:spcPts val="0"/>
              </a:spcAft>
              <a:buClr>
                <a:srgbClr val="00B0F0"/>
              </a:buClr>
              <a:buSzPts val="2100"/>
              <a:buFont typeface="Cambria"/>
              <a:buNone/>
            </a:pPr>
            <a:r>
              <a:rPr lang="en-US" u="sng">
                <a:solidFill>
                  <a:schemeClr val="hlink"/>
                </a:solidFill>
                <a:latin typeface="Cambria"/>
                <a:ea typeface="Cambria"/>
                <a:cs typeface="Cambria"/>
                <a:sym typeface="Cambria"/>
                <a:hlinkClick r:id="rId3"/>
              </a:rPr>
              <a:t>https://civiced.rutgers.edu</a:t>
            </a:r>
            <a:endParaRPr>
              <a:solidFill>
                <a:srgbClr val="00B0F0"/>
              </a:solidFill>
              <a:latin typeface="Cambria"/>
              <a:ea typeface="Cambria"/>
              <a:cs typeface="Cambria"/>
              <a:sym typeface="Cambria"/>
            </a:endParaRPr>
          </a:p>
          <a:p>
            <a:pPr marL="171450" lvl="0" indent="-38100" algn="l" rtl="0">
              <a:lnSpc>
                <a:spcPct val="90000"/>
              </a:lnSpc>
              <a:spcBef>
                <a:spcPts val="750"/>
              </a:spcBef>
              <a:spcAft>
                <a:spcPts val="0"/>
              </a:spcAft>
              <a:buClr>
                <a:schemeClr val="dk1"/>
              </a:buClr>
              <a:buSzPts val="2100"/>
              <a:buNone/>
            </a:pPr>
            <a:endParaRPr u="sng">
              <a:solidFill>
                <a:srgbClr val="800000"/>
              </a:solidFill>
              <a:latin typeface="Cambria"/>
              <a:ea typeface="Cambria"/>
              <a:cs typeface="Cambria"/>
              <a:sym typeface="Cambria"/>
            </a:endParaRPr>
          </a:p>
        </p:txBody>
      </p:sp>
      <p:sp>
        <p:nvSpPr>
          <p:cNvPr id="91" name="Google Shape;91;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b="0" i="0" u="none" strike="noStrike" cap="none">
                <a:solidFill>
                  <a:schemeClr val="dk1"/>
                </a:solidFill>
                <a:latin typeface="Arial"/>
                <a:ea typeface="Arial"/>
                <a:cs typeface="Arial"/>
                <a:sym typeface="Arial"/>
              </a:rPr>
              <a:t>1</a:t>
            </a:fld>
            <a:endParaRPr sz="1400" b="0" i="0" u="none" strike="noStrike" cap="none">
              <a:solidFill>
                <a:schemeClr val="dk1"/>
              </a:solidFill>
              <a:latin typeface="Arial"/>
              <a:ea typeface="Arial"/>
              <a:cs typeface="Arial"/>
              <a:sym typeface="Arial"/>
            </a:endParaRPr>
          </a:p>
        </p:txBody>
      </p:sp>
      <p:sp>
        <p:nvSpPr>
          <p:cNvPr id="92" name="Google Shape;92;p13" descr="Image result for civic literacy"/>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2"/>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93" name="Google Shape;93;p13" descr="http://civiced.rutgers.edu/images/Constitution-470x300.png"/>
          <p:cNvPicPr preferRelativeResize="0"/>
          <p:nvPr/>
        </p:nvPicPr>
        <p:blipFill rotWithShape="1">
          <a:blip r:embed="rId4">
            <a:alphaModFix/>
          </a:blip>
          <a:srcRect/>
          <a:stretch/>
        </p:blipFill>
        <p:spPr>
          <a:xfrm>
            <a:off x="1471988" y="1600199"/>
            <a:ext cx="6071812" cy="387330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2"/>
          <p:cNvSpPr txBox="1">
            <a:spLocks noGrp="1"/>
          </p:cNvSpPr>
          <p:nvPr>
            <p:ph type="title"/>
          </p:nvPr>
        </p:nvSpPr>
        <p:spPr>
          <a:xfrm>
            <a:off x="628650" y="244276"/>
            <a:ext cx="7886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What community do you belong to?</a:t>
            </a:r>
            <a:endParaRPr sz="3600">
              <a:solidFill>
                <a:srgbClr val="002060"/>
              </a:solidFill>
            </a:endParaRPr>
          </a:p>
        </p:txBody>
      </p:sp>
      <p:sp>
        <p:nvSpPr>
          <p:cNvPr id="170" name="Google Shape;170;p22"/>
          <p:cNvSpPr txBox="1">
            <a:spLocks noGrp="1"/>
          </p:cNvSpPr>
          <p:nvPr>
            <p:ph type="body" idx="1"/>
          </p:nvPr>
        </p:nvSpPr>
        <p:spPr>
          <a:xfrm>
            <a:off x="2362225" y="1980775"/>
            <a:ext cx="6324900" cy="4648500"/>
          </a:xfrm>
          <a:prstGeom prst="rect">
            <a:avLst/>
          </a:prstGeom>
          <a:noFill/>
          <a:ln>
            <a:noFill/>
          </a:ln>
        </p:spPr>
        <p:txBody>
          <a:bodyPr spcFirstLastPara="1" wrap="square" lIns="91425" tIns="45700" rIns="91425" bIns="45700" anchor="t" anchorCtr="0">
            <a:normAutofit lnSpcReduction="20000"/>
          </a:bodyPr>
          <a:lstStyle/>
          <a:p>
            <a:pPr marL="514350" lvl="1" indent="-260350" algn="l" rtl="0">
              <a:lnSpc>
                <a:spcPct val="115000"/>
              </a:lnSpc>
              <a:spcBef>
                <a:spcPts val="0"/>
              </a:spcBef>
              <a:spcAft>
                <a:spcPts val="0"/>
              </a:spcAft>
              <a:buClr>
                <a:srgbClr val="000066"/>
              </a:buClr>
              <a:buSzPts val="3200"/>
              <a:buFont typeface="Arial"/>
              <a:buChar char="•"/>
            </a:pPr>
            <a:r>
              <a:rPr lang="en-US" sz="3200">
                <a:latin typeface="Arial"/>
                <a:ea typeface="Arial"/>
                <a:cs typeface="Arial"/>
                <a:sym typeface="Arial"/>
              </a:rPr>
              <a:t>Family</a:t>
            </a:r>
            <a:endParaRPr sz="3200">
              <a:latin typeface="Arial"/>
              <a:ea typeface="Arial"/>
              <a:cs typeface="Arial"/>
              <a:sym typeface="Arial"/>
            </a:endParaRPr>
          </a:p>
          <a:p>
            <a:pPr marL="514350" lvl="1" indent="-260350" algn="l" rtl="0">
              <a:lnSpc>
                <a:spcPct val="115000"/>
              </a:lnSpc>
              <a:spcBef>
                <a:spcPts val="0"/>
              </a:spcBef>
              <a:spcAft>
                <a:spcPts val="0"/>
              </a:spcAft>
              <a:buClr>
                <a:srgbClr val="000066"/>
              </a:buClr>
              <a:buSzPts val="3200"/>
              <a:buFont typeface="Arial"/>
              <a:buChar char="•"/>
            </a:pPr>
            <a:r>
              <a:rPr lang="en-US" sz="3200">
                <a:latin typeface="Arial"/>
                <a:ea typeface="Arial"/>
                <a:cs typeface="Arial"/>
                <a:sym typeface="Arial"/>
              </a:rPr>
              <a:t>Friends</a:t>
            </a:r>
            <a:endParaRPr sz="3200">
              <a:latin typeface="Arial"/>
              <a:ea typeface="Arial"/>
              <a:cs typeface="Arial"/>
              <a:sym typeface="Arial"/>
            </a:endParaRPr>
          </a:p>
          <a:p>
            <a:pPr marL="514350" lvl="1" indent="-260350" algn="l" rtl="0">
              <a:lnSpc>
                <a:spcPct val="115000"/>
              </a:lnSpc>
              <a:spcBef>
                <a:spcPts val="0"/>
              </a:spcBef>
              <a:spcAft>
                <a:spcPts val="0"/>
              </a:spcAft>
              <a:buClr>
                <a:srgbClr val="000066"/>
              </a:buClr>
              <a:buSzPts val="3200"/>
              <a:buFont typeface="Arial"/>
              <a:buChar char="•"/>
            </a:pPr>
            <a:r>
              <a:rPr lang="en-US" sz="3200">
                <a:latin typeface="Arial"/>
                <a:ea typeface="Arial"/>
                <a:cs typeface="Arial"/>
                <a:sym typeface="Arial"/>
              </a:rPr>
              <a:t>Neighborhood</a:t>
            </a:r>
            <a:endParaRPr sz="3200">
              <a:latin typeface="Arial"/>
              <a:ea typeface="Arial"/>
              <a:cs typeface="Arial"/>
              <a:sym typeface="Arial"/>
            </a:endParaRPr>
          </a:p>
          <a:p>
            <a:pPr marL="514350" lvl="1" indent="-260350" algn="l" rtl="0">
              <a:lnSpc>
                <a:spcPct val="115000"/>
              </a:lnSpc>
              <a:spcBef>
                <a:spcPts val="0"/>
              </a:spcBef>
              <a:spcAft>
                <a:spcPts val="0"/>
              </a:spcAft>
              <a:buClr>
                <a:srgbClr val="000066"/>
              </a:buClr>
              <a:buSzPts val="3200"/>
              <a:buFont typeface="Arial"/>
              <a:buChar char="•"/>
            </a:pPr>
            <a:r>
              <a:rPr lang="en-US" sz="3200">
                <a:latin typeface="Arial"/>
                <a:ea typeface="Arial"/>
                <a:cs typeface="Arial"/>
                <a:sym typeface="Arial"/>
              </a:rPr>
              <a:t>School</a:t>
            </a:r>
            <a:endParaRPr sz="3200">
              <a:latin typeface="Arial"/>
              <a:ea typeface="Arial"/>
              <a:cs typeface="Arial"/>
              <a:sym typeface="Arial"/>
            </a:endParaRPr>
          </a:p>
          <a:p>
            <a:pPr marL="514350" lvl="1" indent="-260350" algn="l" rtl="0">
              <a:lnSpc>
                <a:spcPct val="115000"/>
              </a:lnSpc>
              <a:spcBef>
                <a:spcPts val="0"/>
              </a:spcBef>
              <a:spcAft>
                <a:spcPts val="0"/>
              </a:spcAft>
              <a:buClr>
                <a:srgbClr val="000066"/>
              </a:buClr>
              <a:buSzPts val="3200"/>
              <a:buFont typeface="Arial"/>
              <a:buChar char="•"/>
            </a:pPr>
            <a:r>
              <a:rPr lang="en-US" sz="3200">
                <a:latin typeface="Arial"/>
                <a:ea typeface="Arial"/>
                <a:cs typeface="Arial"/>
                <a:sym typeface="Arial"/>
              </a:rPr>
              <a:t>Classroom</a:t>
            </a:r>
            <a:endParaRPr sz="3200">
              <a:latin typeface="Arial"/>
              <a:ea typeface="Arial"/>
              <a:cs typeface="Arial"/>
              <a:sym typeface="Arial"/>
            </a:endParaRPr>
          </a:p>
          <a:p>
            <a:pPr marL="514350" lvl="1" indent="-260350" algn="l" rtl="0">
              <a:lnSpc>
                <a:spcPct val="115000"/>
              </a:lnSpc>
              <a:spcBef>
                <a:spcPts val="0"/>
              </a:spcBef>
              <a:spcAft>
                <a:spcPts val="0"/>
              </a:spcAft>
              <a:buClr>
                <a:srgbClr val="000066"/>
              </a:buClr>
              <a:buSzPts val="3200"/>
              <a:buFont typeface="Arial"/>
              <a:buChar char="•"/>
            </a:pPr>
            <a:r>
              <a:rPr lang="en-US" sz="3200">
                <a:latin typeface="Arial"/>
                <a:ea typeface="Arial"/>
                <a:cs typeface="Arial"/>
                <a:sym typeface="Arial"/>
              </a:rPr>
              <a:t>Religious organizations</a:t>
            </a:r>
            <a:endParaRPr sz="3200">
              <a:latin typeface="Arial"/>
              <a:ea typeface="Arial"/>
              <a:cs typeface="Arial"/>
              <a:sym typeface="Arial"/>
            </a:endParaRPr>
          </a:p>
          <a:p>
            <a:pPr marL="514350" lvl="1" indent="-260350" algn="l" rtl="0">
              <a:lnSpc>
                <a:spcPct val="115000"/>
              </a:lnSpc>
              <a:spcBef>
                <a:spcPts val="0"/>
              </a:spcBef>
              <a:spcAft>
                <a:spcPts val="0"/>
              </a:spcAft>
              <a:buClr>
                <a:srgbClr val="000066"/>
              </a:buClr>
              <a:buSzPts val="3200"/>
              <a:buFont typeface="Arial"/>
              <a:buChar char="•"/>
            </a:pPr>
            <a:r>
              <a:rPr lang="en-US" sz="3200">
                <a:latin typeface="Arial"/>
                <a:ea typeface="Arial"/>
                <a:cs typeface="Arial"/>
                <a:sym typeface="Arial"/>
              </a:rPr>
              <a:t>Town</a:t>
            </a:r>
            <a:endParaRPr sz="3200">
              <a:latin typeface="Arial"/>
              <a:ea typeface="Arial"/>
              <a:cs typeface="Arial"/>
              <a:sym typeface="Arial"/>
            </a:endParaRPr>
          </a:p>
          <a:p>
            <a:pPr marL="514350" lvl="1" indent="-260350" algn="l" rtl="0">
              <a:lnSpc>
                <a:spcPct val="115000"/>
              </a:lnSpc>
              <a:spcBef>
                <a:spcPts val="0"/>
              </a:spcBef>
              <a:spcAft>
                <a:spcPts val="0"/>
              </a:spcAft>
              <a:buClr>
                <a:srgbClr val="000066"/>
              </a:buClr>
              <a:buSzPts val="3200"/>
              <a:buFont typeface="Arial"/>
              <a:buChar char="•"/>
            </a:pPr>
            <a:r>
              <a:rPr lang="en-US" sz="3200">
                <a:latin typeface="Arial"/>
                <a:ea typeface="Arial"/>
                <a:cs typeface="Arial"/>
                <a:sym typeface="Arial"/>
              </a:rPr>
              <a:t>State</a:t>
            </a:r>
            <a:endParaRPr sz="3200">
              <a:latin typeface="Arial"/>
              <a:ea typeface="Arial"/>
              <a:cs typeface="Arial"/>
              <a:sym typeface="Arial"/>
            </a:endParaRPr>
          </a:p>
          <a:p>
            <a:pPr marL="514350" lvl="1" indent="-260350" algn="l" rtl="0">
              <a:lnSpc>
                <a:spcPct val="115000"/>
              </a:lnSpc>
              <a:spcBef>
                <a:spcPts val="0"/>
              </a:spcBef>
              <a:spcAft>
                <a:spcPts val="0"/>
              </a:spcAft>
              <a:buClr>
                <a:srgbClr val="000066"/>
              </a:buClr>
              <a:buSzPts val="3200"/>
              <a:buFont typeface="Arial"/>
              <a:buChar char="•"/>
            </a:pPr>
            <a:r>
              <a:rPr lang="en-US" sz="3200">
                <a:latin typeface="Arial"/>
                <a:ea typeface="Arial"/>
                <a:cs typeface="Arial"/>
                <a:sym typeface="Arial"/>
              </a:rPr>
              <a:t>Country</a:t>
            </a:r>
            <a:endParaRPr/>
          </a:p>
        </p:txBody>
      </p:sp>
      <p:sp>
        <p:nvSpPr>
          <p:cNvPr id="171" name="Google Shape;171;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172" name="Google Shape;172;p22"/>
          <p:cNvSpPr txBox="1"/>
          <p:nvPr/>
        </p:nvSpPr>
        <p:spPr>
          <a:xfrm>
            <a:off x="1889100" y="1240575"/>
            <a:ext cx="5302200" cy="683400"/>
          </a:xfrm>
          <a:prstGeom prst="rect">
            <a:avLst/>
          </a:prstGeom>
          <a:noFill/>
          <a:ln>
            <a:noFill/>
          </a:ln>
        </p:spPr>
        <p:txBody>
          <a:bodyPr spcFirstLastPara="1" wrap="square" lIns="91425" tIns="91425" rIns="91425" bIns="91425" anchor="t" anchorCtr="0">
            <a:spAutoFit/>
          </a:bodyPr>
          <a:lstStyle/>
          <a:p>
            <a:pPr marL="114300" lvl="0" indent="0" algn="ctr" rtl="0">
              <a:lnSpc>
                <a:spcPct val="90000"/>
              </a:lnSpc>
              <a:spcBef>
                <a:spcPts val="0"/>
              </a:spcBef>
              <a:spcAft>
                <a:spcPts val="0"/>
              </a:spcAft>
              <a:buClr>
                <a:srgbClr val="800000"/>
              </a:buClr>
              <a:buSzPts val="3200"/>
              <a:buFont typeface="Arial"/>
              <a:buNone/>
            </a:pPr>
            <a:r>
              <a:rPr lang="en-US" sz="3600" b="1" i="1">
                <a:solidFill>
                  <a:srgbClr val="000066"/>
                </a:solidFill>
                <a:latin typeface="Cambria"/>
                <a:ea typeface="Cambria"/>
                <a:cs typeface="Cambria"/>
                <a:sym typeface="Cambria"/>
              </a:rPr>
              <a:t>Many!</a:t>
            </a:r>
            <a:endParaRPr sz="2500" b="1" i="1">
              <a:solidFill>
                <a:srgbClr val="000066"/>
              </a:solidFill>
              <a:latin typeface="Cambria"/>
              <a:ea typeface="Cambria"/>
              <a:cs typeface="Cambria"/>
              <a:sym typeface="Cambria"/>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112"/>
          <p:cNvSpPr txBox="1">
            <a:spLocks noGrp="1"/>
          </p:cNvSpPr>
          <p:nvPr>
            <p:ph type="title"/>
          </p:nvPr>
        </p:nvSpPr>
        <p:spPr>
          <a:xfrm>
            <a:off x="628650" y="365127"/>
            <a:ext cx="7886700" cy="93027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0066"/>
                </a:solidFill>
                <a:latin typeface="Cambria"/>
                <a:ea typeface="Cambria"/>
                <a:cs typeface="Cambria"/>
                <a:sym typeface="Cambria"/>
              </a:rPr>
              <a:t>What are American Values?</a:t>
            </a:r>
            <a:endParaRPr sz="4000">
              <a:solidFill>
                <a:srgbClr val="000066"/>
              </a:solidFill>
              <a:latin typeface="Cambria"/>
              <a:ea typeface="Cambria"/>
              <a:cs typeface="Cambria"/>
              <a:sym typeface="Cambria"/>
            </a:endParaRPr>
          </a:p>
        </p:txBody>
      </p:sp>
      <p:sp>
        <p:nvSpPr>
          <p:cNvPr id="959" name="Google Shape;959;p112"/>
          <p:cNvSpPr txBox="1">
            <a:spLocks noGrp="1"/>
          </p:cNvSpPr>
          <p:nvPr>
            <p:ph type="body" idx="1"/>
          </p:nvPr>
        </p:nvSpPr>
        <p:spPr>
          <a:xfrm>
            <a:off x="2900450" y="1373800"/>
            <a:ext cx="5786400" cy="5484300"/>
          </a:xfrm>
          <a:prstGeom prst="rect">
            <a:avLst/>
          </a:prstGeom>
          <a:noFill/>
          <a:ln>
            <a:noFill/>
          </a:ln>
        </p:spPr>
        <p:txBody>
          <a:bodyPr spcFirstLastPara="1" wrap="square" lIns="91425" tIns="45700" rIns="91425" bIns="45700" anchor="t" anchorCtr="0">
            <a:normAutofit fontScale="70000" lnSpcReduction="20000"/>
          </a:bodyPr>
          <a:lstStyle/>
          <a:p>
            <a:pPr marL="171450" lvl="0" indent="-168910" algn="l" rtl="0">
              <a:lnSpc>
                <a:spcPct val="90000"/>
              </a:lnSpc>
              <a:spcBef>
                <a:spcPts val="0"/>
              </a:spcBef>
              <a:spcAft>
                <a:spcPts val="0"/>
              </a:spcAft>
              <a:buClr>
                <a:srgbClr val="000066"/>
              </a:buClr>
              <a:buSzPct val="100000"/>
              <a:buChar char="•"/>
            </a:pPr>
            <a:r>
              <a:rPr lang="en-US" sz="3800">
                <a:latin typeface="Arial"/>
                <a:ea typeface="Arial"/>
                <a:cs typeface="Arial"/>
                <a:sym typeface="Arial"/>
              </a:rPr>
              <a:t> Democracy</a:t>
            </a:r>
            <a:endParaRPr sz="3800">
              <a:latin typeface="Arial"/>
              <a:ea typeface="Arial"/>
              <a:cs typeface="Arial"/>
              <a:sym typeface="Arial"/>
            </a:endParaRPr>
          </a:p>
          <a:p>
            <a:pPr marL="171450" lvl="0" indent="0" algn="l" rtl="0">
              <a:lnSpc>
                <a:spcPct val="90000"/>
              </a:lnSpc>
              <a:spcBef>
                <a:spcPts val="0"/>
              </a:spcBef>
              <a:spcAft>
                <a:spcPts val="0"/>
              </a:spcAft>
              <a:buNone/>
            </a:pPr>
            <a:endParaRPr sz="850">
              <a:latin typeface="Arial"/>
              <a:ea typeface="Arial"/>
              <a:cs typeface="Arial"/>
              <a:sym typeface="Arial"/>
            </a:endParaRPr>
          </a:p>
          <a:p>
            <a:pPr marL="171450" lvl="0" indent="0" algn="l" rtl="0">
              <a:lnSpc>
                <a:spcPct val="90000"/>
              </a:lnSpc>
              <a:spcBef>
                <a:spcPts val="0"/>
              </a:spcBef>
              <a:spcAft>
                <a:spcPts val="0"/>
              </a:spcAft>
              <a:buNone/>
            </a:pPr>
            <a:endParaRPr sz="750">
              <a:latin typeface="Arial"/>
              <a:ea typeface="Arial"/>
              <a:cs typeface="Arial"/>
              <a:sym typeface="Arial"/>
            </a:endParaRPr>
          </a:p>
          <a:p>
            <a:pPr marL="171450" lvl="0" indent="-168910" algn="l" rtl="0">
              <a:lnSpc>
                <a:spcPct val="90000"/>
              </a:lnSpc>
              <a:spcBef>
                <a:spcPts val="750"/>
              </a:spcBef>
              <a:spcAft>
                <a:spcPts val="0"/>
              </a:spcAft>
              <a:buClr>
                <a:srgbClr val="000066"/>
              </a:buClr>
              <a:buSzPct val="100000"/>
              <a:buChar char="•"/>
            </a:pPr>
            <a:r>
              <a:rPr lang="en-US" sz="3800">
                <a:latin typeface="Arial"/>
                <a:ea typeface="Arial"/>
                <a:cs typeface="Arial"/>
                <a:sym typeface="Arial"/>
              </a:rPr>
              <a:t> Limited Government</a:t>
            </a:r>
            <a:endParaRPr sz="3800">
              <a:latin typeface="Arial"/>
              <a:ea typeface="Arial"/>
              <a:cs typeface="Arial"/>
              <a:sym typeface="Arial"/>
            </a:endParaRPr>
          </a:p>
          <a:p>
            <a:pPr marL="171450" lvl="0" indent="0" algn="l" rtl="0">
              <a:lnSpc>
                <a:spcPct val="90000"/>
              </a:lnSpc>
              <a:spcBef>
                <a:spcPts val="750"/>
              </a:spcBef>
              <a:spcAft>
                <a:spcPts val="0"/>
              </a:spcAft>
              <a:buNone/>
            </a:pPr>
            <a:endParaRPr sz="750">
              <a:latin typeface="Arial"/>
              <a:ea typeface="Arial"/>
              <a:cs typeface="Arial"/>
              <a:sym typeface="Arial"/>
            </a:endParaRPr>
          </a:p>
          <a:p>
            <a:pPr marL="171450" lvl="0" indent="-168910" algn="l" rtl="0">
              <a:lnSpc>
                <a:spcPct val="90000"/>
              </a:lnSpc>
              <a:spcBef>
                <a:spcPts val="750"/>
              </a:spcBef>
              <a:spcAft>
                <a:spcPts val="0"/>
              </a:spcAft>
              <a:buClr>
                <a:srgbClr val="000066"/>
              </a:buClr>
              <a:buSzPct val="100000"/>
              <a:buChar char="•"/>
            </a:pPr>
            <a:r>
              <a:rPr lang="en-US" sz="3800">
                <a:latin typeface="Arial"/>
                <a:ea typeface="Arial"/>
                <a:cs typeface="Arial"/>
                <a:sym typeface="Arial"/>
              </a:rPr>
              <a:t> Rights</a:t>
            </a:r>
            <a:endParaRPr sz="3800">
              <a:latin typeface="Arial"/>
              <a:ea typeface="Arial"/>
              <a:cs typeface="Arial"/>
              <a:sym typeface="Arial"/>
            </a:endParaRPr>
          </a:p>
          <a:p>
            <a:pPr marL="171450" lvl="0" indent="0" algn="l" rtl="0">
              <a:lnSpc>
                <a:spcPct val="90000"/>
              </a:lnSpc>
              <a:spcBef>
                <a:spcPts val="750"/>
              </a:spcBef>
              <a:spcAft>
                <a:spcPts val="0"/>
              </a:spcAft>
              <a:buNone/>
            </a:pPr>
            <a:endParaRPr sz="850">
              <a:latin typeface="Arial"/>
              <a:ea typeface="Arial"/>
              <a:cs typeface="Arial"/>
              <a:sym typeface="Arial"/>
            </a:endParaRPr>
          </a:p>
          <a:p>
            <a:pPr marL="171450" lvl="0" indent="-168910" algn="l" rtl="0">
              <a:lnSpc>
                <a:spcPct val="90000"/>
              </a:lnSpc>
              <a:spcBef>
                <a:spcPts val="750"/>
              </a:spcBef>
              <a:spcAft>
                <a:spcPts val="0"/>
              </a:spcAft>
              <a:buClr>
                <a:srgbClr val="000066"/>
              </a:buClr>
              <a:buSzPct val="100000"/>
              <a:buChar char="•"/>
            </a:pPr>
            <a:r>
              <a:rPr lang="en-US" sz="3800">
                <a:latin typeface="Arial"/>
                <a:ea typeface="Arial"/>
                <a:cs typeface="Arial"/>
                <a:sym typeface="Arial"/>
              </a:rPr>
              <a:t> Responsibilities</a:t>
            </a:r>
            <a:endParaRPr sz="3800">
              <a:latin typeface="Arial"/>
              <a:ea typeface="Arial"/>
              <a:cs typeface="Arial"/>
              <a:sym typeface="Arial"/>
            </a:endParaRPr>
          </a:p>
          <a:p>
            <a:pPr marL="171450" lvl="0" indent="0" algn="l" rtl="0">
              <a:lnSpc>
                <a:spcPct val="90000"/>
              </a:lnSpc>
              <a:spcBef>
                <a:spcPts val="750"/>
              </a:spcBef>
              <a:spcAft>
                <a:spcPts val="0"/>
              </a:spcAft>
              <a:buNone/>
            </a:pPr>
            <a:endParaRPr sz="850">
              <a:latin typeface="Arial"/>
              <a:ea typeface="Arial"/>
              <a:cs typeface="Arial"/>
              <a:sym typeface="Arial"/>
            </a:endParaRPr>
          </a:p>
          <a:p>
            <a:pPr marL="171450" lvl="0" indent="-168910" algn="l" rtl="0">
              <a:lnSpc>
                <a:spcPct val="90000"/>
              </a:lnSpc>
              <a:spcBef>
                <a:spcPts val="750"/>
              </a:spcBef>
              <a:spcAft>
                <a:spcPts val="0"/>
              </a:spcAft>
              <a:buClr>
                <a:srgbClr val="000066"/>
              </a:buClr>
              <a:buSzPct val="100000"/>
              <a:buChar char="•"/>
            </a:pPr>
            <a:r>
              <a:rPr lang="en-US" sz="3800">
                <a:latin typeface="Arial"/>
                <a:ea typeface="Arial"/>
                <a:cs typeface="Arial"/>
                <a:sym typeface="Arial"/>
              </a:rPr>
              <a:t> Fairness</a:t>
            </a:r>
            <a:endParaRPr sz="3800">
              <a:latin typeface="Arial"/>
              <a:ea typeface="Arial"/>
              <a:cs typeface="Arial"/>
              <a:sym typeface="Arial"/>
            </a:endParaRPr>
          </a:p>
          <a:p>
            <a:pPr marL="171450" lvl="0" indent="0" algn="l" rtl="0">
              <a:lnSpc>
                <a:spcPct val="90000"/>
              </a:lnSpc>
              <a:spcBef>
                <a:spcPts val="750"/>
              </a:spcBef>
              <a:spcAft>
                <a:spcPts val="0"/>
              </a:spcAft>
              <a:buNone/>
            </a:pPr>
            <a:endParaRPr sz="950">
              <a:latin typeface="Arial"/>
              <a:ea typeface="Arial"/>
              <a:cs typeface="Arial"/>
              <a:sym typeface="Arial"/>
            </a:endParaRPr>
          </a:p>
          <a:p>
            <a:pPr marL="171450" lvl="0" indent="-168910" algn="l" rtl="0">
              <a:lnSpc>
                <a:spcPct val="90000"/>
              </a:lnSpc>
              <a:spcBef>
                <a:spcPts val="750"/>
              </a:spcBef>
              <a:spcAft>
                <a:spcPts val="0"/>
              </a:spcAft>
              <a:buClr>
                <a:srgbClr val="000066"/>
              </a:buClr>
              <a:buSzPct val="100000"/>
              <a:buChar char="•"/>
            </a:pPr>
            <a:r>
              <a:rPr lang="en-US" sz="3800">
                <a:latin typeface="Arial"/>
                <a:ea typeface="Arial"/>
                <a:cs typeface="Arial"/>
                <a:sym typeface="Arial"/>
              </a:rPr>
              <a:t> Rule of Law</a:t>
            </a:r>
            <a:endParaRPr sz="3800">
              <a:latin typeface="Arial"/>
              <a:ea typeface="Arial"/>
              <a:cs typeface="Arial"/>
              <a:sym typeface="Arial"/>
            </a:endParaRPr>
          </a:p>
          <a:p>
            <a:pPr marL="171450" lvl="0" indent="0" algn="l" rtl="0">
              <a:lnSpc>
                <a:spcPct val="90000"/>
              </a:lnSpc>
              <a:spcBef>
                <a:spcPts val="750"/>
              </a:spcBef>
              <a:spcAft>
                <a:spcPts val="0"/>
              </a:spcAft>
              <a:buNone/>
            </a:pPr>
            <a:endParaRPr sz="950">
              <a:latin typeface="Arial"/>
              <a:ea typeface="Arial"/>
              <a:cs typeface="Arial"/>
              <a:sym typeface="Arial"/>
            </a:endParaRPr>
          </a:p>
          <a:p>
            <a:pPr marL="171450" lvl="0" indent="-168910" algn="l" rtl="0">
              <a:lnSpc>
                <a:spcPct val="90000"/>
              </a:lnSpc>
              <a:spcBef>
                <a:spcPts val="750"/>
              </a:spcBef>
              <a:spcAft>
                <a:spcPts val="0"/>
              </a:spcAft>
              <a:buClr>
                <a:srgbClr val="000066"/>
              </a:buClr>
              <a:buSzPct val="100000"/>
              <a:buChar char="•"/>
            </a:pPr>
            <a:r>
              <a:rPr lang="en-US" sz="3800">
                <a:latin typeface="Arial"/>
                <a:ea typeface="Arial"/>
                <a:cs typeface="Arial"/>
                <a:sym typeface="Arial"/>
              </a:rPr>
              <a:t> Diversity</a:t>
            </a:r>
            <a:endParaRPr sz="3800">
              <a:latin typeface="Arial"/>
              <a:ea typeface="Arial"/>
              <a:cs typeface="Arial"/>
              <a:sym typeface="Arial"/>
            </a:endParaRPr>
          </a:p>
          <a:p>
            <a:pPr marL="171450" lvl="0" indent="-42227" algn="l" rtl="0">
              <a:lnSpc>
                <a:spcPct val="90000"/>
              </a:lnSpc>
              <a:spcBef>
                <a:spcPts val="750"/>
              </a:spcBef>
              <a:spcAft>
                <a:spcPts val="0"/>
              </a:spcAft>
              <a:buClr>
                <a:srgbClr val="000066"/>
              </a:buClr>
              <a:buSzPct val="100000"/>
              <a:buFont typeface="Arial"/>
              <a:buChar char="•"/>
            </a:pPr>
            <a:endParaRPr sz="950">
              <a:latin typeface="Arial"/>
              <a:ea typeface="Arial"/>
              <a:cs typeface="Arial"/>
              <a:sym typeface="Arial"/>
            </a:endParaRPr>
          </a:p>
          <a:p>
            <a:pPr marL="171450" lvl="0" indent="-168910" algn="l" rtl="0">
              <a:lnSpc>
                <a:spcPct val="90000"/>
              </a:lnSpc>
              <a:spcBef>
                <a:spcPts val="750"/>
              </a:spcBef>
              <a:spcAft>
                <a:spcPts val="0"/>
              </a:spcAft>
              <a:buClr>
                <a:srgbClr val="000066"/>
              </a:buClr>
              <a:buSzPct val="100000"/>
              <a:buChar char="•"/>
            </a:pPr>
            <a:r>
              <a:rPr lang="en-US" sz="3800">
                <a:latin typeface="Arial"/>
                <a:ea typeface="Arial"/>
                <a:cs typeface="Arial"/>
                <a:sym typeface="Arial"/>
              </a:rPr>
              <a:t> Equality</a:t>
            </a:r>
            <a:endParaRPr sz="3800">
              <a:latin typeface="Arial"/>
              <a:ea typeface="Arial"/>
              <a:cs typeface="Arial"/>
              <a:sym typeface="Arial"/>
            </a:endParaRPr>
          </a:p>
          <a:p>
            <a:pPr marL="171450" lvl="0" indent="0" algn="l" rtl="0">
              <a:lnSpc>
                <a:spcPct val="90000"/>
              </a:lnSpc>
              <a:spcBef>
                <a:spcPts val="750"/>
              </a:spcBef>
              <a:spcAft>
                <a:spcPts val="0"/>
              </a:spcAft>
              <a:buNone/>
            </a:pPr>
            <a:endParaRPr sz="1050">
              <a:latin typeface="Arial"/>
              <a:ea typeface="Arial"/>
              <a:cs typeface="Arial"/>
              <a:sym typeface="Arial"/>
            </a:endParaRPr>
          </a:p>
          <a:p>
            <a:pPr marL="171450" lvl="0" indent="-168910" algn="l" rtl="0">
              <a:lnSpc>
                <a:spcPct val="90000"/>
              </a:lnSpc>
              <a:spcBef>
                <a:spcPts val="750"/>
              </a:spcBef>
              <a:spcAft>
                <a:spcPts val="0"/>
              </a:spcAft>
              <a:buClr>
                <a:srgbClr val="000066"/>
              </a:buClr>
              <a:buSzPct val="100000"/>
              <a:buChar char="•"/>
            </a:pPr>
            <a:r>
              <a:rPr lang="en-US" sz="3800">
                <a:latin typeface="Arial"/>
                <a:ea typeface="Arial"/>
                <a:cs typeface="Arial"/>
                <a:sym typeface="Arial"/>
              </a:rPr>
              <a:t> Opportunity</a:t>
            </a:r>
            <a:endParaRPr sz="3800">
              <a:latin typeface="Arial"/>
              <a:ea typeface="Arial"/>
              <a:cs typeface="Arial"/>
              <a:sym typeface="Arial"/>
            </a:endParaRPr>
          </a:p>
          <a:p>
            <a:pPr marL="171450" lvl="0" indent="0" algn="l" rtl="0">
              <a:lnSpc>
                <a:spcPct val="90000"/>
              </a:lnSpc>
              <a:spcBef>
                <a:spcPts val="750"/>
              </a:spcBef>
              <a:spcAft>
                <a:spcPts val="0"/>
              </a:spcAft>
              <a:buNone/>
            </a:pPr>
            <a:endParaRPr sz="1050">
              <a:latin typeface="Arial"/>
              <a:ea typeface="Arial"/>
              <a:cs typeface="Arial"/>
              <a:sym typeface="Arial"/>
            </a:endParaRPr>
          </a:p>
          <a:p>
            <a:pPr marL="171450" lvl="0" indent="-168910" algn="l" rtl="0">
              <a:lnSpc>
                <a:spcPct val="90000"/>
              </a:lnSpc>
              <a:spcBef>
                <a:spcPts val="750"/>
              </a:spcBef>
              <a:spcAft>
                <a:spcPts val="0"/>
              </a:spcAft>
              <a:buClr>
                <a:srgbClr val="000066"/>
              </a:buClr>
              <a:buSzPct val="100000"/>
              <a:buChar char="•"/>
            </a:pPr>
            <a:r>
              <a:rPr lang="en-US" sz="3800">
                <a:latin typeface="Arial"/>
                <a:ea typeface="Arial"/>
                <a:cs typeface="Arial"/>
                <a:sym typeface="Arial"/>
              </a:rPr>
              <a:t> Freedom</a:t>
            </a:r>
            <a:endParaRPr/>
          </a:p>
        </p:txBody>
      </p:sp>
      <p:sp>
        <p:nvSpPr>
          <p:cNvPr id="960" name="Google Shape;960;p1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100</a:t>
            </a:fld>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sp>
        <p:nvSpPr>
          <p:cNvPr id="966" name="Google Shape;966;p113"/>
          <p:cNvSpPr txBox="1">
            <a:spLocks noGrp="1"/>
          </p:cNvSpPr>
          <p:nvPr>
            <p:ph type="title"/>
          </p:nvPr>
        </p:nvSpPr>
        <p:spPr>
          <a:xfrm>
            <a:off x="457200" y="491921"/>
            <a:ext cx="8229600" cy="190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Core Civics Concepts</a:t>
            </a:r>
            <a:br>
              <a:rPr lang="en-US" sz="4000" b="1" i="1">
                <a:solidFill>
                  <a:srgbClr val="002060"/>
                </a:solidFill>
                <a:latin typeface="Cambria"/>
                <a:ea typeface="Cambria"/>
                <a:cs typeface="Cambria"/>
                <a:sym typeface="Cambria"/>
              </a:rPr>
            </a:br>
            <a:br>
              <a:rPr lang="en-US" sz="400" b="1" i="1">
                <a:solidFill>
                  <a:srgbClr val="002060"/>
                </a:solidFill>
                <a:latin typeface="Cambria"/>
                <a:ea typeface="Cambria"/>
                <a:cs typeface="Cambria"/>
                <a:sym typeface="Cambria"/>
              </a:rPr>
            </a:br>
            <a:br>
              <a:rPr lang="en-US" sz="1200" b="1" i="1">
                <a:solidFill>
                  <a:srgbClr val="002060"/>
                </a:solidFill>
                <a:latin typeface="Cambria"/>
                <a:ea typeface="Cambria"/>
                <a:cs typeface="Cambria"/>
                <a:sym typeface="Cambria"/>
              </a:rPr>
            </a:br>
            <a:r>
              <a:rPr lang="en-US" sz="2400">
                <a:solidFill>
                  <a:srgbClr val="000000"/>
                </a:solidFill>
                <a:latin typeface="Arial"/>
                <a:ea typeface="Arial"/>
                <a:cs typeface="Arial"/>
                <a:sym typeface="Arial"/>
              </a:rPr>
              <a:t>How do citizens, civic ideals, and government institutions interact to balance the needs of individuals and the common good?</a:t>
            </a:r>
            <a:endParaRPr sz="2400" b="1" i="1">
              <a:solidFill>
                <a:srgbClr val="002060"/>
              </a:solidFill>
              <a:latin typeface="Cambria"/>
              <a:ea typeface="Cambria"/>
              <a:cs typeface="Cambria"/>
              <a:sym typeface="Cambria"/>
            </a:endParaRPr>
          </a:p>
        </p:txBody>
      </p:sp>
      <p:sp>
        <p:nvSpPr>
          <p:cNvPr id="967" name="Google Shape;967;p113"/>
          <p:cNvSpPr txBox="1">
            <a:spLocks noGrp="1"/>
          </p:cNvSpPr>
          <p:nvPr>
            <p:ph type="body" idx="1"/>
          </p:nvPr>
        </p:nvSpPr>
        <p:spPr>
          <a:xfrm>
            <a:off x="3247675" y="2484975"/>
            <a:ext cx="4067700" cy="4444800"/>
          </a:xfrm>
          <a:prstGeom prst="rect">
            <a:avLst/>
          </a:prstGeom>
          <a:noFill/>
          <a:ln>
            <a:noFill/>
          </a:ln>
        </p:spPr>
        <p:txBody>
          <a:bodyPr spcFirstLastPara="1" wrap="square" lIns="91425" tIns="45700" rIns="91425" bIns="45700" anchor="t" anchorCtr="0">
            <a:normAutofit/>
          </a:bodyPr>
          <a:lstStyle/>
          <a:p>
            <a:pPr marL="171450" lvl="0" indent="-184150" algn="l" rtl="0">
              <a:lnSpc>
                <a:spcPct val="90000"/>
              </a:lnSpc>
              <a:spcBef>
                <a:spcPts val="0"/>
              </a:spcBef>
              <a:spcAft>
                <a:spcPts val="0"/>
              </a:spcAft>
              <a:buClr>
                <a:srgbClr val="000066"/>
              </a:buClr>
              <a:buSzPts val="2400"/>
              <a:buChar char="•"/>
            </a:pPr>
            <a:r>
              <a:rPr lang="en-US" sz="2200">
                <a:latin typeface="Arial"/>
                <a:ea typeface="Arial"/>
                <a:cs typeface="Arial"/>
                <a:sym typeface="Arial"/>
              </a:rPr>
              <a:t> </a:t>
            </a:r>
            <a:r>
              <a:rPr lang="en-US" sz="2400">
                <a:latin typeface="Arial"/>
                <a:ea typeface="Arial"/>
                <a:cs typeface="Arial"/>
                <a:sym typeface="Arial"/>
              </a:rPr>
              <a:t>Community</a:t>
            </a:r>
            <a:endParaRPr sz="2300"/>
          </a:p>
          <a:p>
            <a:pPr marL="171450" lvl="0" indent="-196850" algn="l" rtl="0">
              <a:lnSpc>
                <a:spcPct val="90000"/>
              </a:lnSpc>
              <a:spcBef>
                <a:spcPts val="750"/>
              </a:spcBef>
              <a:spcAft>
                <a:spcPts val="0"/>
              </a:spcAft>
              <a:buClr>
                <a:srgbClr val="000066"/>
              </a:buClr>
              <a:buSzPts val="2600"/>
              <a:buChar char="•"/>
            </a:pPr>
            <a:r>
              <a:rPr lang="en-US" sz="2400">
                <a:latin typeface="Arial"/>
                <a:ea typeface="Arial"/>
                <a:cs typeface="Arial"/>
                <a:sym typeface="Arial"/>
              </a:rPr>
              <a:t> Common Good</a:t>
            </a:r>
            <a:endParaRPr sz="2300"/>
          </a:p>
          <a:p>
            <a:pPr marL="171450" lvl="0" indent="-196850" algn="l" rtl="0">
              <a:lnSpc>
                <a:spcPct val="90000"/>
              </a:lnSpc>
              <a:spcBef>
                <a:spcPts val="750"/>
              </a:spcBef>
              <a:spcAft>
                <a:spcPts val="0"/>
              </a:spcAft>
              <a:buClr>
                <a:srgbClr val="000066"/>
              </a:buClr>
              <a:buSzPts val="2600"/>
              <a:buChar char="•"/>
            </a:pPr>
            <a:r>
              <a:rPr lang="en-US" sz="2400">
                <a:latin typeface="Arial"/>
                <a:ea typeface="Arial"/>
                <a:cs typeface="Arial"/>
                <a:sym typeface="Arial"/>
              </a:rPr>
              <a:t> Rules and Laws</a:t>
            </a:r>
            <a:endParaRPr sz="2300"/>
          </a:p>
          <a:p>
            <a:pPr marL="171450" lvl="0" indent="-196850" algn="l" rtl="0">
              <a:lnSpc>
                <a:spcPct val="90000"/>
              </a:lnSpc>
              <a:spcBef>
                <a:spcPts val="750"/>
              </a:spcBef>
              <a:spcAft>
                <a:spcPts val="0"/>
              </a:spcAft>
              <a:buClr>
                <a:srgbClr val="000066"/>
              </a:buClr>
              <a:buSzPts val="2600"/>
              <a:buChar char="•"/>
            </a:pPr>
            <a:r>
              <a:rPr lang="en-US" sz="2400">
                <a:latin typeface="Arial"/>
                <a:ea typeface="Arial"/>
                <a:cs typeface="Arial"/>
                <a:sym typeface="Arial"/>
              </a:rPr>
              <a:t> Authority/Government</a:t>
            </a:r>
            <a:endParaRPr sz="2300"/>
          </a:p>
          <a:p>
            <a:pPr marL="171450" lvl="0" indent="-196850" algn="l" rtl="0">
              <a:lnSpc>
                <a:spcPct val="90000"/>
              </a:lnSpc>
              <a:spcBef>
                <a:spcPts val="750"/>
              </a:spcBef>
              <a:spcAft>
                <a:spcPts val="0"/>
              </a:spcAft>
              <a:buClr>
                <a:srgbClr val="000066"/>
              </a:buClr>
              <a:buSzPts val="2600"/>
              <a:buChar char="•"/>
            </a:pPr>
            <a:r>
              <a:rPr lang="en-US" sz="2400">
                <a:latin typeface="Arial"/>
                <a:ea typeface="Arial"/>
                <a:cs typeface="Arial"/>
                <a:sym typeface="Arial"/>
              </a:rPr>
              <a:t> Responsibility</a:t>
            </a:r>
            <a:endParaRPr sz="2300"/>
          </a:p>
          <a:p>
            <a:pPr marL="171450" lvl="0" indent="-196850" algn="l" rtl="0">
              <a:lnSpc>
                <a:spcPct val="90000"/>
              </a:lnSpc>
              <a:spcBef>
                <a:spcPts val="750"/>
              </a:spcBef>
              <a:spcAft>
                <a:spcPts val="0"/>
              </a:spcAft>
              <a:buClr>
                <a:srgbClr val="000066"/>
              </a:buClr>
              <a:buSzPts val="2600"/>
              <a:buChar char="•"/>
            </a:pPr>
            <a:r>
              <a:rPr lang="en-US" sz="2400">
                <a:latin typeface="Arial"/>
                <a:ea typeface="Arial"/>
                <a:cs typeface="Arial"/>
                <a:sym typeface="Arial"/>
              </a:rPr>
              <a:t> Rights/Fairness</a:t>
            </a:r>
            <a:endParaRPr sz="2300"/>
          </a:p>
          <a:p>
            <a:pPr marL="171450" lvl="0" indent="-196850" algn="l" rtl="0">
              <a:lnSpc>
                <a:spcPct val="90000"/>
              </a:lnSpc>
              <a:spcBef>
                <a:spcPts val="750"/>
              </a:spcBef>
              <a:spcAft>
                <a:spcPts val="0"/>
              </a:spcAft>
              <a:buClr>
                <a:srgbClr val="000066"/>
              </a:buClr>
              <a:buSzPts val="2600"/>
              <a:buChar char="•"/>
            </a:pPr>
            <a:r>
              <a:rPr lang="en-US" sz="2400">
                <a:latin typeface="Arial"/>
                <a:ea typeface="Arial"/>
                <a:cs typeface="Arial"/>
                <a:sym typeface="Arial"/>
              </a:rPr>
              <a:t> Decision-making</a:t>
            </a:r>
            <a:endParaRPr sz="2300"/>
          </a:p>
          <a:p>
            <a:pPr marL="171450" lvl="0" indent="-196850" algn="l" rtl="0">
              <a:lnSpc>
                <a:spcPct val="90000"/>
              </a:lnSpc>
              <a:spcBef>
                <a:spcPts val="750"/>
              </a:spcBef>
              <a:spcAft>
                <a:spcPts val="0"/>
              </a:spcAft>
              <a:buClr>
                <a:srgbClr val="000066"/>
              </a:buClr>
              <a:buSzPts val="2600"/>
              <a:buChar char="•"/>
            </a:pPr>
            <a:r>
              <a:rPr lang="en-US" sz="2400">
                <a:latin typeface="Arial"/>
                <a:ea typeface="Arial"/>
                <a:cs typeface="Arial"/>
                <a:sym typeface="Arial"/>
              </a:rPr>
              <a:t> The role of the citizen</a:t>
            </a:r>
            <a:endParaRPr sz="2300"/>
          </a:p>
          <a:p>
            <a:pPr marL="171450" lvl="0" indent="-196850" algn="l" rtl="0">
              <a:lnSpc>
                <a:spcPct val="90000"/>
              </a:lnSpc>
              <a:spcBef>
                <a:spcPts val="750"/>
              </a:spcBef>
              <a:spcAft>
                <a:spcPts val="0"/>
              </a:spcAft>
              <a:buClr>
                <a:srgbClr val="000066"/>
              </a:buClr>
              <a:buSzPts val="2600"/>
              <a:buChar char="•"/>
            </a:pPr>
            <a:r>
              <a:rPr lang="en-US" sz="2400">
                <a:latin typeface="Arial"/>
                <a:ea typeface="Arial"/>
                <a:cs typeface="Arial"/>
                <a:sym typeface="Arial"/>
              </a:rPr>
              <a:t> American Values</a:t>
            </a:r>
            <a:endParaRPr sz="2300"/>
          </a:p>
        </p:txBody>
      </p:sp>
      <p:sp>
        <p:nvSpPr>
          <p:cNvPr id="968" name="Google Shape;968;p1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101</a:t>
            </a:fld>
            <a:endParaRPr sz="1400">
              <a:solidFill>
                <a:schemeClr val="dk1"/>
              </a:solidFill>
              <a:latin typeface="Arial"/>
              <a:ea typeface="Arial"/>
              <a:cs typeface="Arial"/>
              <a:sym typeface="Arial"/>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74" name="Google Shape;974;p114"/>
          <p:cNvSpPr txBox="1">
            <a:spLocks noGrp="1"/>
          </p:cNvSpPr>
          <p:nvPr>
            <p:ph type="title"/>
          </p:nvPr>
        </p:nvSpPr>
        <p:spPr>
          <a:xfrm>
            <a:off x="628650" y="530624"/>
            <a:ext cx="7886700" cy="1160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K-5 Civic Toolkit: Foundations of Democracy</a:t>
            </a:r>
            <a:endParaRPr b="1">
              <a:solidFill>
                <a:srgbClr val="002060"/>
              </a:solidFill>
              <a:latin typeface="Cambria"/>
              <a:ea typeface="Cambria"/>
              <a:cs typeface="Cambria"/>
              <a:sym typeface="Cambria"/>
            </a:endParaRPr>
          </a:p>
        </p:txBody>
      </p:sp>
      <p:sp>
        <p:nvSpPr>
          <p:cNvPr id="975" name="Google Shape;975;p114"/>
          <p:cNvSpPr txBox="1">
            <a:spLocks noGrp="1"/>
          </p:cNvSpPr>
          <p:nvPr>
            <p:ph type="body" idx="1"/>
          </p:nvPr>
        </p:nvSpPr>
        <p:spPr>
          <a:xfrm>
            <a:off x="892125" y="1875025"/>
            <a:ext cx="7356600" cy="4481400"/>
          </a:xfrm>
          <a:prstGeom prst="rect">
            <a:avLst/>
          </a:prstGeom>
          <a:noFill/>
          <a:ln>
            <a:noFill/>
          </a:ln>
        </p:spPr>
        <p:txBody>
          <a:bodyPr spcFirstLastPara="1" wrap="square" lIns="91425" tIns="45700" rIns="91425" bIns="45700" anchor="t" anchorCtr="0">
            <a:normAutofit lnSpcReduction="20000"/>
          </a:bodyPr>
          <a:lstStyle/>
          <a:p>
            <a:pPr marL="0" lvl="0" indent="0" algn="ctr" rtl="0">
              <a:lnSpc>
                <a:spcPct val="90000"/>
              </a:lnSpc>
              <a:spcBef>
                <a:spcPts val="0"/>
              </a:spcBef>
              <a:spcAft>
                <a:spcPts val="0"/>
              </a:spcAft>
              <a:buNone/>
            </a:pPr>
            <a:r>
              <a:rPr lang="en-US" sz="2800" u="sng">
                <a:solidFill>
                  <a:schemeClr val="hlink"/>
                </a:solidFill>
                <a:latin typeface="Arial"/>
                <a:ea typeface="Arial"/>
                <a:cs typeface="Arial"/>
                <a:sym typeface="Arial"/>
                <a:hlinkClick r:id="rId3"/>
              </a:rPr>
              <a:t>Foundations Of Democracy — RevNJ.org</a:t>
            </a:r>
            <a:endParaRPr sz="2800">
              <a:latin typeface="Arial"/>
              <a:ea typeface="Arial"/>
              <a:cs typeface="Arial"/>
              <a:sym typeface="Arial"/>
            </a:endParaRPr>
          </a:p>
          <a:p>
            <a:pPr marL="171450" lvl="0" indent="-100965" algn="l" rtl="0">
              <a:lnSpc>
                <a:spcPct val="90000"/>
              </a:lnSpc>
              <a:spcBef>
                <a:spcPts val="750"/>
              </a:spcBef>
              <a:spcAft>
                <a:spcPts val="0"/>
              </a:spcAft>
              <a:buClr>
                <a:schemeClr val="dk1"/>
              </a:buClr>
              <a:buSzPts val="1200"/>
              <a:buNone/>
            </a:pPr>
            <a:endParaRPr sz="1200">
              <a:latin typeface="Arial"/>
              <a:ea typeface="Arial"/>
              <a:cs typeface="Arial"/>
              <a:sym typeface="Arial"/>
            </a:endParaRPr>
          </a:p>
          <a:p>
            <a:pPr marL="457200" lvl="0" indent="-406400" algn="l" rtl="0">
              <a:lnSpc>
                <a:spcPct val="90000"/>
              </a:lnSpc>
              <a:spcBef>
                <a:spcPts val="750"/>
              </a:spcBef>
              <a:spcAft>
                <a:spcPts val="0"/>
              </a:spcAft>
              <a:buClr>
                <a:srgbClr val="000066"/>
              </a:buClr>
              <a:buSzPts val="2800"/>
              <a:buFont typeface="Arial"/>
              <a:buChar char="•"/>
            </a:pPr>
            <a:r>
              <a:rPr lang="en-US" sz="2800">
                <a:latin typeface="Arial"/>
                <a:ea typeface="Arial"/>
                <a:cs typeface="Arial"/>
                <a:sym typeface="Arial"/>
              </a:rPr>
              <a:t>From the NJ Dept. of Education</a:t>
            </a:r>
            <a:endParaRPr sz="2800">
              <a:latin typeface="Arial"/>
              <a:ea typeface="Arial"/>
              <a:cs typeface="Arial"/>
              <a:sym typeface="Arial"/>
            </a:endParaRPr>
          </a:p>
          <a:p>
            <a:pPr marL="457200" lvl="0" indent="0" algn="l" rtl="0">
              <a:lnSpc>
                <a:spcPct val="90000"/>
              </a:lnSpc>
              <a:spcBef>
                <a:spcPts val="750"/>
              </a:spcBef>
              <a:spcAft>
                <a:spcPts val="0"/>
              </a:spcAft>
              <a:buNone/>
            </a:pPr>
            <a:endParaRPr sz="600">
              <a:latin typeface="Arial"/>
              <a:ea typeface="Arial"/>
              <a:cs typeface="Arial"/>
              <a:sym typeface="Arial"/>
            </a:endParaRPr>
          </a:p>
          <a:p>
            <a:pPr marL="457200" lvl="0" indent="-406400" algn="l" rtl="0">
              <a:lnSpc>
                <a:spcPct val="90000"/>
              </a:lnSpc>
              <a:spcBef>
                <a:spcPts val="750"/>
              </a:spcBef>
              <a:spcAft>
                <a:spcPts val="0"/>
              </a:spcAft>
              <a:buClr>
                <a:srgbClr val="000066"/>
              </a:buClr>
              <a:buSzPts val="2800"/>
              <a:buFont typeface="Arial"/>
              <a:buChar char="•"/>
            </a:pPr>
            <a:r>
              <a:rPr lang="en-US" sz="2800">
                <a:latin typeface="Arial"/>
                <a:ea typeface="Arial"/>
                <a:cs typeface="Arial"/>
                <a:sym typeface="Arial"/>
              </a:rPr>
              <a:t>“A comprehensive K-5 civics toolkit empowering educators to shape tomorrow’s citizens through democracy, responsibility, and community.”</a:t>
            </a:r>
            <a:endParaRPr sz="2800">
              <a:latin typeface="Arial"/>
              <a:ea typeface="Arial"/>
              <a:cs typeface="Arial"/>
              <a:sym typeface="Arial"/>
            </a:endParaRPr>
          </a:p>
          <a:p>
            <a:pPr marL="457200" lvl="0" indent="0" algn="l" rtl="0">
              <a:lnSpc>
                <a:spcPct val="90000"/>
              </a:lnSpc>
              <a:spcBef>
                <a:spcPts val="750"/>
              </a:spcBef>
              <a:spcAft>
                <a:spcPts val="0"/>
              </a:spcAft>
              <a:buNone/>
            </a:pPr>
            <a:endParaRPr sz="600">
              <a:latin typeface="Arial"/>
              <a:ea typeface="Arial"/>
              <a:cs typeface="Arial"/>
              <a:sym typeface="Arial"/>
            </a:endParaRPr>
          </a:p>
          <a:p>
            <a:pPr marL="457200" lvl="0" indent="-406400" algn="l" rtl="0">
              <a:lnSpc>
                <a:spcPct val="90000"/>
              </a:lnSpc>
              <a:spcBef>
                <a:spcPts val="750"/>
              </a:spcBef>
              <a:spcAft>
                <a:spcPts val="0"/>
              </a:spcAft>
              <a:buClr>
                <a:srgbClr val="000066"/>
              </a:buClr>
              <a:buSzPts val="2800"/>
              <a:buFont typeface="Arial"/>
              <a:buChar char="•"/>
            </a:pPr>
            <a:r>
              <a:rPr lang="en-US" sz="2800">
                <a:latin typeface="Arial"/>
                <a:ea typeface="Arial"/>
                <a:cs typeface="Arial"/>
                <a:sym typeface="Arial"/>
              </a:rPr>
              <a:t>Focused on democratic classroom</a:t>
            </a:r>
            <a:endParaRPr sz="2800">
              <a:latin typeface="Arial"/>
              <a:ea typeface="Arial"/>
              <a:cs typeface="Arial"/>
              <a:sym typeface="Arial"/>
            </a:endParaRPr>
          </a:p>
          <a:p>
            <a:pPr marL="457200" lvl="0" indent="0" algn="l" rtl="0">
              <a:lnSpc>
                <a:spcPct val="90000"/>
              </a:lnSpc>
              <a:spcBef>
                <a:spcPts val="750"/>
              </a:spcBef>
              <a:spcAft>
                <a:spcPts val="0"/>
              </a:spcAft>
              <a:buNone/>
            </a:pPr>
            <a:endParaRPr sz="600">
              <a:latin typeface="Arial"/>
              <a:ea typeface="Arial"/>
              <a:cs typeface="Arial"/>
              <a:sym typeface="Arial"/>
            </a:endParaRPr>
          </a:p>
          <a:p>
            <a:pPr marL="457200" lvl="0" indent="-406400" algn="l" rtl="0">
              <a:lnSpc>
                <a:spcPct val="90000"/>
              </a:lnSpc>
              <a:spcBef>
                <a:spcPts val="750"/>
              </a:spcBef>
              <a:spcAft>
                <a:spcPts val="0"/>
              </a:spcAft>
              <a:buClr>
                <a:srgbClr val="000066"/>
              </a:buClr>
              <a:buSzPts val="2800"/>
              <a:buFont typeface="Arial"/>
              <a:buChar char="•"/>
            </a:pPr>
            <a:r>
              <a:rPr lang="en-US" sz="2800">
                <a:latin typeface="Arial"/>
                <a:ea typeface="Arial"/>
                <a:cs typeface="Arial"/>
                <a:sym typeface="Arial"/>
              </a:rPr>
              <a:t>Aligned with the 2020 New Jersey Student Learning Standards</a:t>
            </a:r>
            <a:endParaRPr sz="2400">
              <a:latin typeface="Arial"/>
              <a:ea typeface="Arial"/>
              <a:cs typeface="Arial"/>
              <a:sym typeface="Arial"/>
            </a:endParaRPr>
          </a:p>
          <a:p>
            <a:pPr marL="171450" lvl="0" indent="-48133" algn="l" rtl="0">
              <a:lnSpc>
                <a:spcPct val="90000"/>
              </a:lnSpc>
              <a:spcBef>
                <a:spcPts val="750"/>
              </a:spcBef>
              <a:spcAft>
                <a:spcPts val="0"/>
              </a:spcAft>
              <a:buClr>
                <a:schemeClr val="dk1"/>
              </a:buClr>
              <a:buSzPts val="2100"/>
              <a:buNone/>
            </a:pPr>
            <a:endParaRPr/>
          </a:p>
        </p:txBody>
      </p:sp>
      <p:sp>
        <p:nvSpPr>
          <p:cNvPr id="976" name="Google Shape;976;p1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102</a:t>
            </a:fld>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DDEAF6"/>
        </a:solidFill>
        <a:effectLst/>
      </p:bgPr>
    </p:bg>
    <p:spTree>
      <p:nvGrpSpPr>
        <p:cNvPr id="1" name="Shape 981"/>
        <p:cNvGrpSpPr/>
        <p:nvPr/>
      </p:nvGrpSpPr>
      <p:grpSpPr>
        <a:xfrm>
          <a:off x="0" y="0"/>
          <a:ext cx="0" cy="0"/>
          <a:chOff x="0" y="0"/>
          <a:chExt cx="0" cy="0"/>
        </a:xfrm>
      </p:grpSpPr>
      <p:sp>
        <p:nvSpPr>
          <p:cNvPr id="982" name="Google Shape;982;p115"/>
          <p:cNvSpPr txBox="1">
            <a:spLocks noGrp="1"/>
          </p:cNvSpPr>
          <p:nvPr>
            <p:ph type="title"/>
          </p:nvPr>
        </p:nvSpPr>
        <p:spPr>
          <a:xfrm>
            <a:off x="533400" y="191125"/>
            <a:ext cx="8077200" cy="12366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800000"/>
              </a:buClr>
              <a:buSzPct val="100000"/>
              <a:buFont typeface="Cambria"/>
              <a:buNone/>
            </a:pPr>
            <a:br>
              <a:rPr lang="en-US" sz="4000" b="1">
                <a:solidFill>
                  <a:srgbClr val="800000"/>
                </a:solidFill>
                <a:latin typeface="Cambria"/>
                <a:ea typeface="Cambria"/>
                <a:cs typeface="Cambria"/>
                <a:sym typeface="Cambria"/>
              </a:rPr>
            </a:br>
            <a:br>
              <a:rPr lang="en-US" sz="4000" b="1" i="1">
                <a:solidFill>
                  <a:srgbClr val="2F5496"/>
                </a:solidFill>
                <a:latin typeface="Cambria"/>
                <a:ea typeface="Cambria"/>
                <a:cs typeface="Cambria"/>
                <a:sym typeface="Cambria"/>
              </a:rPr>
            </a:br>
            <a:r>
              <a:rPr lang="en-US" sz="4033" b="1" i="1" u="sng">
                <a:solidFill>
                  <a:srgbClr val="2F5496"/>
                </a:solidFill>
                <a:latin typeface="Cambria"/>
                <a:ea typeface="Cambria"/>
                <a:cs typeface="Cambria"/>
                <a:sym typeface="Cambria"/>
                <a:hlinkClick r:id="rId3">
                  <a:extLst>
                    <a:ext uri="{A12FA001-AC4F-418D-AE19-62706E023703}">
                      <ahyp:hlinkClr xmlns:ahyp="http://schemas.microsoft.com/office/drawing/2018/hyperlinkcolor" val="tx"/>
                    </a:ext>
                  </a:extLst>
                </a:hlinkClick>
              </a:rPr>
              <a:t>New Jersey History and Government Lessons</a:t>
            </a:r>
            <a:br>
              <a:rPr lang="en-US" sz="3200"/>
            </a:br>
            <a:br>
              <a:rPr lang="en-US" sz="3100">
                <a:solidFill>
                  <a:srgbClr val="833C0B"/>
                </a:solidFill>
                <a:latin typeface="Cambria"/>
                <a:ea typeface="Cambria"/>
                <a:cs typeface="Cambria"/>
                <a:sym typeface="Cambria"/>
              </a:rPr>
            </a:br>
            <a:endParaRPr sz="3100">
              <a:solidFill>
                <a:srgbClr val="833C0B"/>
              </a:solidFill>
              <a:latin typeface="Cambria"/>
              <a:ea typeface="Cambria"/>
              <a:cs typeface="Cambria"/>
              <a:sym typeface="Cambria"/>
            </a:endParaRPr>
          </a:p>
        </p:txBody>
      </p:sp>
      <p:sp>
        <p:nvSpPr>
          <p:cNvPr id="983" name="Google Shape;983;p115"/>
          <p:cNvSpPr txBox="1">
            <a:spLocks noGrp="1"/>
          </p:cNvSpPr>
          <p:nvPr>
            <p:ph type="body" idx="1"/>
          </p:nvPr>
        </p:nvSpPr>
        <p:spPr>
          <a:xfrm>
            <a:off x="801500" y="1783025"/>
            <a:ext cx="3897300" cy="4922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00000"/>
              </a:buClr>
              <a:buSzPts val="2000"/>
              <a:buNone/>
            </a:pPr>
            <a:r>
              <a:rPr lang="en-US" sz="1900" b="1" u="sng">
                <a:solidFill>
                  <a:srgbClr val="002060"/>
                </a:solidFill>
                <a:latin typeface="Arial"/>
                <a:ea typeface="Arial"/>
                <a:cs typeface="Arial"/>
                <a:sym typeface="Arial"/>
              </a:rPr>
              <a:t>Grades K-2</a:t>
            </a:r>
            <a:r>
              <a:rPr lang="en-US" sz="1900" b="1">
                <a:solidFill>
                  <a:srgbClr val="002060"/>
                </a:solidFill>
                <a:latin typeface="Arial"/>
                <a:ea typeface="Arial"/>
                <a:cs typeface="Arial"/>
                <a:sym typeface="Arial"/>
              </a:rPr>
              <a:t>:</a:t>
            </a:r>
            <a:endParaRPr sz="2000"/>
          </a:p>
          <a:p>
            <a:pPr marL="171450" lvl="0" indent="-165100" algn="l" rtl="0">
              <a:lnSpc>
                <a:spcPct val="90000"/>
              </a:lnSpc>
              <a:spcBef>
                <a:spcPts val="0"/>
              </a:spcBef>
              <a:spcAft>
                <a:spcPts val="0"/>
              </a:spcAft>
              <a:buClr>
                <a:srgbClr val="000066"/>
              </a:buClr>
              <a:buSzPts val="1900"/>
              <a:buChar char="•"/>
            </a:pPr>
            <a:r>
              <a:rPr lang="en-US" sz="1900">
                <a:latin typeface="Arial"/>
                <a:ea typeface="Arial"/>
                <a:cs typeface="Arial"/>
                <a:sym typeface="Arial"/>
              </a:rPr>
              <a:t>New Jersey’s Geography</a:t>
            </a:r>
            <a:endParaRPr sz="2000"/>
          </a:p>
          <a:p>
            <a:pPr marL="171450" lvl="0" indent="-165100" algn="l" rtl="0">
              <a:lnSpc>
                <a:spcPct val="90000"/>
              </a:lnSpc>
              <a:spcBef>
                <a:spcPts val="0"/>
              </a:spcBef>
              <a:spcAft>
                <a:spcPts val="0"/>
              </a:spcAft>
              <a:buClr>
                <a:srgbClr val="000066"/>
              </a:buClr>
              <a:buSzPts val="1900"/>
              <a:buChar char="•"/>
            </a:pPr>
            <a:r>
              <a:rPr lang="en-US" sz="1900">
                <a:latin typeface="Arial"/>
                <a:ea typeface="Arial"/>
                <a:cs typeface="Arial"/>
                <a:sym typeface="Arial"/>
              </a:rPr>
              <a:t>New Jersey Symbols</a:t>
            </a:r>
            <a:endParaRPr sz="2000"/>
          </a:p>
          <a:p>
            <a:pPr marL="171450" lvl="0" indent="-165100" algn="l" rtl="0">
              <a:lnSpc>
                <a:spcPct val="90000"/>
              </a:lnSpc>
              <a:spcBef>
                <a:spcPts val="0"/>
              </a:spcBef>
              <a:spcAft>
                <a:spcPts val="0"/>
              </a:spcAft>
              <a:buClr>
                <a:srgbClr val="000066"/>
              </a:buClr>
              <a:buSzPts val="1900"/>
              <a:buChar char="•"/>
            </a:pPr>
            <a:r>
              <a:rPr lang="en-US" sz="1900">
                <a:latin typeface="Arial"/>
                <a:ea typeface="Arial"/>
                <a:cs typeface="Arial"/>
                <a:sym typeface="Arial"/>
              </a:rPr>
              <a:t>New Jersey’s 21 Counties</a:t>
            </a:r>
            <a:endParaRPr sz="2000"/>
          </a:p>
          <a:p>
            <a:pPr marL="0" lvl="0" indent="0" algn="l" rtl="0">
              <a:lnSpc>
                <a:spcPct val="90000"/>
              </a:lnSpc>
              <a:spcBef>
                <a:spcPts val="0"/>
              </a:spcBef>
              <a:spcAft>
                <a:spcPts val="0"/>
              </a:spcAft>
              <a:buClr>
                <a:srgbClr val="800000"/>
              </a:buClr>
              <a:buSzPts val="2000"/>
              <a:buNone/>
            </a:pPr>
            <a:r>
              <a:rPr lang="en-US" sz="1900" b="1" u="sng">
                <a:solidFill>
                  <a:srgbClr val="002060"/>
                </a:solidFill>
                <a:latin typeface="Arial"/>
                <a:ea typeface="Arial"/>
                <a:cs typeface="Arial"/>
                <a:sym typeface="Arial"/>
              </a:rPr>
              <a:t>Grades 3-5:</a:t>
            </a:r>
            <a:endParaRPr sz="2000"/>
          </a:p>
          <a:p>
            <a:pPr marL="171450" lvl="0" indent="-177800" algn="l" rtl="0">
              <a:lnSpc>
                <a:spcPct val="90000"/>
              </a:lnSpc>
              <a:spcBef>
                <a:spcPts val="0"/>
              </a:spcBef>
              <a:spcAft>
                <a:spcPts val="0"/>
              </a:spcAft>
              <a:buClr>
                <a:srgbClr val="000066"/>
              </a:buClr>
              <a:buSzPts val="1900"/>
              <a:buFont typeface="Arial"/>
              <a:buChar char="•"/>
            </a:pPr>
            <a:r>
              <a:rPr lang="en-US" sz="1900">
                <a:latin typeface="Arial"/>
                <a:ea typeface="Arial"/>
                <a:cs typeface="Arial"/>
                <a:sym typeface="Arial"/>
              </a:rPr>
              <a:t>What Happened to the Lenni Lenape?</a:t>
            </a:r>
            <a:endParaRPr sz="2000"/>
          </a:p>
          <a:p>
            <a:pPr marL="171450" lvl="0" indent="-165100" algn="l" rtl="0">
              <a:lnSpc>
                <a:spcPct val="90000"/>
              </a:lnSpc>
              <a:spcBef>
                <a:spcPts val="0"/>
              </a:spcBef>
              <a:spcAft>
                <a:spcPts val="0"/>
              </a:spcAft>
              <a:buClr>
                <a:srgbClr val="000066"/>
              </a:buClr>
              <a:buSzPts val="1900"/>
              <a:buChar char="•"/>
            </a:pPr>
            <a:r>
              <a:rPr lang="en-US" sz="1900">
                <a:latin typeface="Arial"/>
                <a:ea typeface="Arial"/>
                <a:cs typeface="Arial"/>
                <a:sym typeface="Arial"/>
              </a:rPr>
              <a:t>Colonial Immigration to NJ</a:t>
            </a:r>
            <a:endParaRPr sz="2000"/>
          </a:p>
          <a:p>
            <a:pPr marL="171450" lvl="0" indent="-165100" algn="l" rtl="0">
              <a:lnSpc>
                <a:spcPct val="90000"/>
              </a:lnSpc>
              <a:spcBef>
                <a:spcPts val="0"/>
              </a:spcBef>
              <a:spcAft>
                <a:spcPts val="0"/>
              </a:spcAft>
              <a:buClr>
                <a:srgbClr val="000066"/>
              </a:buClr>
              <a:buSzPts val="1900"/>
              <a:buChar char="•"/>
            </a:pPr>
            <a:r>
              <a:rPr lang="en-US" sz="1900">
                <a:latin typeface="Arial"/>
                <a:ea typeface="Arial"/>
                <a:cs typeface="Arial"/>
                <a:sym typeface="Arial"/>
              </a:rPr>
              <a:t>How Did NJ become a British colony?</a:t>
            </a:r>
            <a:endParaRPr sz="2000"/>
          </a:p>
          <a:p>
            <a:pPr marL="171450" lvl="0" indent="-165100" algn="l" rtl="0">
              <a:lnSpc>
                <a:spcPct val="90000"/>
              </a:lnSpc>
              <a:spcBef>
                <a:spcPts val="0"/>
              </a:spcBef>
              <a:spcAft>
                <a:spcPts val="0"/>
              </a:spcAft>
              <a:buClr>
                <a:srgbClr val="000066"/>
              </a:buClr>
              <a:buSzPts val="1900"/>
              <a:buChar char="•"/>
            </a:pPr>
            <a:r>
              <a:rPr lang="en-US" sz="1900">
                <a:latin typeface="Arial"/>
                <a:ea typeface="Arial"/>
                <a:cs typeface="Arial"/>
                <a:sym typeface="Arial"/>
              </a:rPr>
              <a:t>Colonial Life in New Jersey</a:t>
            </a:r>
            <a:endParaRPr sz="2000"/>
          </a:p>
          <a:p>
            <a:pPr marL="171450" lvl="0" indent="-165100" algn="l" rtl="0">
              <a:lnSpc>
                <a:spcPct val="90000"/>
              </a:lnSpc>
              <a:spcBef>
                <a:spcPts val="0"/>
              </a:spcBef>
              <a:spcAft>
                <a:spcPts val="0"/>
              </a:spcAft>
              <a:buClr>
                <a:srgbClr val="000066"/>
              </a:buClr>
              <a:buSzPts val="1900"/>
              <a:buChar char="•"/>
            </a:pPr>
            <a:r>
              <a:rPr lang="en-US" sz="1900">
                <a:latin typeface="Arial"/>
                <a:ea typeface="Arial"/>
                <a:cs typeface="Arial"/>
                <a:sym typeface="Arial"/>
              </a:rPr>
              <a:t>Across the Curriculum with Lighthouses</a:t>
            </a:r>
            <a:endParaRPr sz="2000"/>
          </a:p>
          <a:p>
            <a:pPr marL="171450" lvl="0" indent="-165100" algn="l" rtl="0">
              <a:lnSpc>
                <a:spcPct val="90000"/>
              </a:lnSpc>
              <a:spcBef>
                <a:spcPts val="0"/>
              </a:spcBef>
              <a:spcAft>
                <a:spcPts val="0"/>
              </a:spcAft>
              <a:buClr>
                <a:srgbClr val="000066"/>
              </a:buClr>
              <a:buSzPts val="1900"/>
              <a:buChar char="•"/>
            </a:pPr>
            <a:r>
              <a:rPr lang="en-US" sz="1900">
                <a:latin typeface="Arial"/>
                <a:ea typeface="Arial"/>
                <a:cs typeface="Arial"/>
                <a:sym typeface="Arial"/>
              </a:rPr>
              <a:t>Was New Jersey the Crossroads of the American Revolution?</a:t>
            </a:r>
            <a:endParaRPr sz="2000"/>
          </a:p>
          <a:p>
            <a:pPr marL="171450" lvl="0" indent="-165100" algn="l" rtl="0">
              <a:lnSpc>
                <a:spcPct val="90000"/>
              </a:lnSpc>
              <a:spcBef>
                <a:spcPts val="0"/>
              </a:spcBef>
              <a:spcAft>
                <a:spcPts val="0"/>
              </a:spcAft>
              <a:buClr>
                <a:srgbClr val="000066"/>
              </a:buClr>
              <a:buSzPts val="1900"/>
              <a:buChar char="•"/>
            </a:pPr>
            <a:r>
              <a:rPr lang="en-US" sz="1900">
                <a:latin typeface="Arial"/>
                <a:ea typeface="Arial"/>
                <a:cs typeface="Arial"/>
                <a:sym typeface="Arial"/>
              </a:rPr>
              <a:t>Great Falls: Water, Power and Industrialization</a:t>
            </a:r>
            <a:endParaRPr sz="2000"/>
          </a:p>
          <a:p>
            <a:pPr marL="171450" lvl="0" indent="-158750" algn="l" rtl="0">
              <a:lnSpc>
                <a:spcPct val="90000"/>
              </a:lnSpc>
              <a:spcBef>
                <a:spcPts val="0"/>
              </a:spcBef>
              <a:spcAft>
                <a:spcPts val="0"/>
              </a:spcAft>
              <a:buClr>
                <a:srgbClr val="000066"/>
              </a:buClr>
              <a:buSzPts val="1800"/>
              <a:buChar char="•"/>
            </a:pPr>
            <a:r>
              <a:rPr lang="en-US" sz="1900">
                <a:latin typeface="Arial"/>
                <a:ea typeface="Arial"/>
                <a:cs typeface="Arial"/>
                <a:sym typeface="Arial"/>
              </a:rPr>
              <a:t>Canal Transportation in NJ</a:t>
            </a:r>
            <a:endParaRPr sz="1900">
              <a:latin typeface="Arial"/>
              <a:ea typeface="Arial"/>
              <a:cs typeface="Arial"/>
              <a:sym typeface="Arial"/>
            </a:endParaRPr>
          </a:p>
        </p:txBody>
      </p:sp>
      <p:sp>
        <p:nvSpPr>
          <p:cNvPr id="984" name="Google Shape;984;p115"/>
          <p:cNvSpPr txBox="1"/>
          <p:nvPr/>
        </p:nvSpPr>
        <p:spPr>
          <a:xfrm>
            <a:off x="4698775" y="1739000"/>
            <a:ext cx="3897300" cy="49224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900" b="1" u="sng">
                <a:solidFill>
                  <a:srgbClr val="002060"/>
                </a:solidFill>
              </a:rPr>
              <a:t>Grades 3-5 (cont.):</a:t>
            </a:r>
            <a:endParaRPr sz="2000">
              <a:solidFill>
                <a:schemeClr val="dk1"/>
              </a:solidFill>
              <a:latin typeface="Calibri"/>
              <a:ea typeface="Calibri"/>
              <a:cs typeface="Calibri"/>
              <a:sym typeface="Calibri"/>
            </a:endParaRPr>
          </a:p>
          <a:p>
            <a:pPr marL="171450" lvl="0" indent="-165100" algn="l" rtl="0">
              <a:lnSpc>
                <a:spcPct val="90000"/>
              </a:lnSpc>
              <a:spcBef>
                <a:spcPts val="0"/>
              </a:spcBef>
              <a:spcAft>
                <a:spcPts val="0"/>
              </a:spcAft>
              <a:buClr>
                <a:srgbClr val="000066"/>
              </a:buClr>
              <a:buSzPts val="1900"/>
              <a:buChar char="•"/>
            </a:pPr>
            <a:r>
              <a:rPr lang="en-US" sz="1900">
                <a:solidFill>
                  <a:schemeClr val="dk1"/>
                </a:solidFill>
              </a:rPr>
              <a:t>Slavery and the Underground Railroad in New Jersey</a:t>
            </a:r>
            <a:endParaRPr sz="2000">
              <a:solidFill>
                <a:schemeClr val="dk1"/>
              </a:solidFill>
              <a:latin typeface="Calibri"/>
              <a:ea typeface="Calibri"/>
              <a:cs typeface="Calibri"/>
              <a:sym typeface="Calibri"/>
            </a:endParaRPr>
          </a:p>
          <a:p>
            <a:pPr marL="171450" lvl="0" indent="-165100" algn="l" rtl="0">
              <a:lnSpc>
                <a:spcPct val="90000"/>
              </a:lnSpc>
              <a:spcBef>
                <a:spcPts val="0"/>
              </a:spcBef>
              <a:spcAft>
                <a:spcPts val="0"/>
              </a:spcAft>
              <a:buClr>
                <a:srgbClr val="000066"/>
              </a:buClr>
              <a:buSzPts val="1900"/>
              <a:buChar char="•"/>
            </a:pPr>
            <a:r>
              <a:rPr lang="en-US" sz="1900">
                <a:solidFill>
                  <a:schemeClr val="dk1"/>
                </a:solidFill>
              </a:rPr>
              <a:t>New Jersey’s Railroads</a:t>
            </a:r>
            <a:endParaRPr sz="2000">
              <a:solidFill>
                <a:schemeClr val="dk1"/>
              </a:solidFill>
              <a:latin typeface="Calibri"/>
              <a:ea typeface="Calibri"/>
              <a:cs typeface="Calibri"/>
              <a:sym typeface="Calibri"/>
            </a:endParaRPr>
          </a:p>
          <a:p>
            <a:pPr marL="171450" lvl="0" indent="-165100" algn="l" rtl="0">
              <a:lnSpc>
                <a:spcPct val="90000"/>
              </a:lnSpc>
              <a:spcBef>
                <a:spcPts val="0"/>
              </a:spcBef>
              <a:spcAft>
                <a:spcPts val="0"/>
              </a:spcAft>
              <a:buClr>
                <a:srgbClr val="000066"/>
              </a:buClr>
              <a:buSzPts val="1900"/>
              <a:buChar char="•"/>
            </a:pPr>
            <a:r>
              <a:rPr lang="en-US" sz="1900">
                <a:solidFill>
                  <a:schemeClr val="dk1"/>
                </a:solidFill>
              </a:rPr>
              <a:t>New Jersey Silk Industry and Child Labor</a:t>
            </a:r>
            <a:endParaRPr sz="2000">
              <a:solidFill>
                <a:schemeClr val="dk1"/>
              </a:solidFill>
              <a:latin typeface="Calibri"/>
              <a:ea typeface="Calibri"/>
              <a:cs typeface="Calibri"/>
              <a:sym typeface="Calibri"/>
            </a:endParaRPr>
          </a:p>
          <a:p>
            <a:pPr marL="171450" lvl="0" indent="-165100" algn="l" rtl="0">
              <a:lnSpc>
                <a:spcPct val="90000"/>
              </a:lnSpc>
              <a:spcBef>
                <a:spcPts val="0"/>
              </a:spcBef>
              <a:spcAft>
                <a:spcPts val="0"/>
              </a:spcAft>
              <a:buClr>
                <a:srgbClr val="000066"/>
              </a:buClr>
              <a:buSzPts val="1900"/>
              <a:buChar char="•"/>
            </a:pPr>
            <a:r>
              <a:rPr lang="en-US" sz="1900">
                <a:solidFill>
                  <a:schemeClr val="dk1"/>
                </a:solidFill>
              </a:rPr>
              <a:t>Immigration in New Jersey</a:t>
            </a:r>
            <a:endParaRPr sz="2000">
              <a:solidFill>
                <a:schemeClr val="dk1"/>
              </a:solidFill>
              <a:latin typeface="Calibri"/>
              <a:ea typeface="Calibri"/>
              <a:cs typeface="Calibri"/>
              <a:sym typeface="Calibri"/>
            </a:endParaRPr>
          </a:p>
          <a:p>
            <a:pPr marL="171450" lvl="0" indent="-165100" algn="l" rtl="0">
              <a:lnSpc>
                <a:spcPct val="90000"/>
              </a:lnSpc>
              <a:spcBef>
                <a:spcPts val="0"/>
              </a:spcBef>
              <a:spcAft>
                <a:spcPts val="0"/>
              </a:spcAft>
              <a:buClr>
                <a:srgbClr val="000066"/>
              </a:buClr>
              <a:buSzPts val="1900"/>
              <a:buChar char="•"/>
            </a:pPr>
            <a:r>
              <a:rPr lang="en-US" sz="1900">
                <a:solidFill>
                  <a:schemeClr val="dk1"/>
                </a:solidFill>
              </a:rPr>
              <a:t>National, State and Local Government</a:t>
            </a:r>
            <a:endParaRPr sz="2000">
              <a:solidFill>
                <a:schemeClr val="dk1"/>
              </a:solidFill>
              <a:latin typeface="Calibri"/>
              <a:ea typeface="Calibri"/>
              <a:cs typeface="Calibri"/>
              <a:sym typeface="Calibri"/>
            </a:endParaRPr>
          </a:p>
          <a:p>
            <a:pPr marL="171450" lvl="0" indent="-165100" algn="l" rtl="0">
              <a:lnSpc>
                <a:spcPct val="90000"/>
              </a:lnSpc>
              <a:spcBef>
                <a:spcPts val="0"/>
              </a:spcBef>
              <a:spcAft>
                <a:spcPts val="0"/>
              </a:spcAft>
              <a:buClr>
                <a:srgbClr val="000066"/>
              </a:buClr>
              <a:buSzPts val="1900"/>
              <a:buChar char="•"/>
            </a:pPr>
            <a:r>
              <a:rPr lang="en-US" sz="1900">
                <a:solidFill>
                  <a:schemeClr val="dk1"/>
                </a:solidFill>
              </a:rPr>
              <a:t>Who Can Be Governor of NJ?</a:t>
            </a:r>
            <a:endParaRPr sz="2000">
              <a:solidFill>
                <a:schemeClr val="dk1"/>
              </a:solidFill>
              <a:latin typeface="Calibri"/>
              <a:ea typeface="Calibri"/>
              <a:cs typeface="Calibri"/>
              <a:sym typeface="Calibri"/>
            </a:endParaRPr>
          </a:p>
          <a:p>
            <a:pPr marL="171450" lvl="0" indent="-165100" algn="l" rtl="0">
              <a:lnSpc>
                <a:spcPct val="90000"/>
              </a:lnSpc>
              <a:spcBef>
                <a:spcPts val="0"/>
              </a:spcBef>
              <a:spcAft>
                <a:spcPts val="0"/>
              </a:spcAft>
              <a:buClr>
                <a:srgbClr val="000066"/>
              </a:buClr>
              <a:buSzPts val="1900"/>
              <a:buChar char="•"/>
            </a:pPr>
            <a:r>
              <a:rPr lang="en-US" sz="1900">
                <a:solidFill>
                  <a:schemeClr val="dk1"/>
                </a:solidFill>
              </a:rPr>
              <a:t>Who Represents You in Trenton?</a:t>
            </a:r>
            <a:endParaRPr sz="2000">
              <a:solidFill>
                <a:schemeClr val="dk1"/>
              </a:solidFill>
              <a:latin typeface="Calibri"/>
              <a:ea typeface="Calibri"/>
              <a:cs typeface="Calibri"/>
              <a:sym typeface="Calibri"/>
            </a:endParaRPr>
          </a:p>
          <a:p>
            <a:pPr marL="171450" lvl="0" indent="-165100" algn="l" rtl="0">
              <a:lnSpc>
                <a:spcPct val="90000"/>
              </a:lnSpc>
              <a:spcBef>
                <a:spcPts val="0"/>
              </a:spcBef>
              <a:spcAft>
                <a:spcPts val="0"/>
              </a:spcAft>
              <a:buClr>
                <a:srgbClr val="000066"/>
              </a:buClr>
              <a:buSzPts val="1900"/>
              <a:buChar char="•"/>
            </a:pPr>
            <a:r>
              <a:rPr lang="en-US" sz="1900">
                <a:solidFill>
                  <a:schemeClr val="dk1"/>
                </a:solidFill>
              </a:rPr>
              <a:t>New Jersey's Judiciary</a:t>
            </a:r>
            <a:endParaRPr sz="2000">
              <a:solidFill>
                <a:schemeClr val="dk1"/>
              </a:solidFill>
              <a:latin typeface="Calibri"/>
              <a:ea typeface="Calibri"/>
              <a:cs typeface="Calibri"/>
              <a:sym typeface="Calibri"/>
            </a:endParaRPr>
          </a:p>
          <a:p>
            <a:pPr marL="171450" lvl="0" indent="-165100" algn="l" rtl="0">
              <a:lnSpc>
                <a:spcPct val="90000"/>
              </a:lnSpc>
              <a:spcBef>
                <a:spcPts val="0"/>
              </a:spcBef>
              <a:spcAft>
                <a:spcPts val="0"/>
              </a:spcAft>
              <a:buClr>
                <a:srgbClr val="000066"/>
              </a:buClr>
              <a:buSzPts val="1900"/>
              <a:buChar char="•"/>
            </a:pPr>
            <a:r>
              <a:rPr lang="en-US" sz="1900">
                <a:solidFill>
                  <a:schemeClr val="dk1"/>
                </a:solidFill>
              </a:rPr>
              <a:t>A Mock Trial in New Jersey</a:t>
            </a:r>
            <a:endParaRPr sz="2000">
              <a:solidFill>
                <a:schemeClr val="dk1"/>
              </a:solidFill>
              <a:latin typeface="Calibri"/>
              <a:ea typeface="Calibri"/>
              <a:cs typeface="Calibri"/>
              <a:sym typeface="Calibri"/>
            </a:endParaRPr>
          </a:p>
          <a:p>
            <a:pPr marL="171450" lvl="0" indent="-165100" algn="l" rtl="0">
              <a:lnSpc>
                <a:spcPct val="90000"/>
              </a:lnSpc>
              <a:spcBef>
                <a:spcPts val="0"/>
              </a:spcBef>
              <a:spcAft>
                <a:spcPts val="0"/>
              </a:spcAft>
              <a:buClr>
                <a:srgbClr val="000066"/>
              </a:buClr>
              <a:buSzPts val="1900"/>
              <a:buChar char="•"/>
            </a:pPr>
            <a:r>
              <a:rPr lang="en-US" sz="1900">
                <a:solidFill>
                  <a:schemeClr val="dk1"/>
                </a:solidFill>
              </a:rPr>
              <a:t>New Jersey’s Local Government</a:t>
            </a:r>
            <a:endParaRPr sz="2000">
              <a:solidFill>
                <a:schemeClr val="dk1"/>
              </a:solidFill>
              <a:latin typeface="Calibri"/>
              <a:ea typeface="Calibri"/>
              <a:cs typeface="Calibri"/>
              <a:sym typeface="Calibri"/>
            </a:endParaRPr>
          </a:p>
          <a:p>
            <a:pPr marL="171450" lvl="0" indent="-165100" algn="l" rtl="0">
              <a:lnSpc>
                <a:spcPct val="90000"/>
              </a:lnSpc>
              <a:spcBef>
                <a:spcPts val="0"/>
              </a:spcBef>
              <a:spcAft>
                <a:spcPts val="0"/>
              </a:spcAft>
              <a:buClr>
                <a:srgbClr val="000066"/>
              </a:buClr>
              <a:buSzPts val="1900"/>
              <a:buChar char="•"/>
            </a:pPr>
            <a:r>
              <a:rPr lang="en-US" sz="1900">
                <a:solidFill>
                  <a:schemeClr val="dk1"/>
                </a:solidFill>
              </a:rPr>
              <a:t>New Jersey Women You Should Know</a:t>
            </a:r>
            <a:endParaRPr sz="2000">
              <a:solidFill>
                <a:schemeClr val="dk1"/>
              </a:solidFill>
              <a:latin typeface="Calibri"/>
              <a:ea typeface="Calibri"/>
              <a:cs typeface="Calibri"/>
              <a:sym typeface="Calibri"/>
            </a:endParaRPr>
          </a:p>
          <a:p>
            <a:pPr marL="171450" lvl="0" indent="-165100" algn="l" rtl="0">
              <a:lnSpc>
                <a:spcPct val="90000"/>
              </a:lnSpc>
              <a:spcBef>
                <a:spcPts val="0"/>
              </a:spcBef>
              <a:spcAft>
                <a:spcPts val="0"/>
              </a:spcAft>
              <a:buClr>
                <a:srgbClr val="000066"/>
              </a:buClr>
              <a:buSzPts val="1900"/>
              <a:buChar char="•"/>
            </a:pPr>
            <a:r>
              <a:rPr lang="en-US" sz="1900">
                <a:solidFill>
                  <a:schemeClr val="dk1"/>
                </a:solidFill>
              </a:rPr>
              <a:t>Improving Your Community</a:t>
            </a:r>
            <a:endParaRPr sz="2000">
              <a:solidFill>
                <a:schemeClr val="dk1"/>
              </a:solidFill>
              <a:latin typeface="Calibri"/>
              <a:ea typeface="Calibri"/>
              <a:cs typeface="Calibri"/>
              <a:sym typeface="Calibri"/>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sp>
        <p:nvSpPr>
          <p:cNvPr id="990" name="Google Shape;990;p116"/>
          <p:cNvSpPr txBox="1">
            <a:spLocks noGrp="1"/>
          </p:cNvSpPr>
          <p:nvPr>
            <p:ph type="title"/>
          </p:nvPr>
        </p:nvSpPr>
        <p:spPr>
          <a:xfrm>
            <a:off x="628650" y="365126"/>
            <a:ext cx="7886700" cy="1325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000" b="1" i="1">
                <a:solidFill>
                  <a:srgbClr val="000066"/>
                </a:solidFill>
                <a:latin typeface="Cambria"/>
                <a:ea typeface="Cambria"/>
                <a:cs typeface="Cambria"/>
                <a:sym typeface="Cambria"/>
              </a:rPr>
              <a:t>Colonial New Jersey</a:t>
            </a:r>
            <a:endParaRPr sz="4000" b="1" i="1">
              <a:solidFill>
                <a:srgbClr val="000066"/>
              </a:solidFill>
              <a:latin typeface="Cambria"/>
              <a:ea typeface="Cambria"/>
              <a:cs typeface="Cambria"/>
              <a:sym typeface="Cambria"/>
            </a:endParaRPr>
          </a:p>
        </p:txBody>
      </p:sp>
      <p:sp>
        <p:nvSpPr>
          <p:cNvPr id="991" name="Google Shape;991;p116"/>
          <p:cNvSpPr txBox="1">
            <a:spLocks noGrp="1"/>
          </p:cNvSpPr>
          <p:nvPr>
            <p:ph type="body" idx="1"/>
          </p:nvPr>
        </p:nvSpPr>
        <p:spPr>
          <a:xfrm>
            <a:off x="628650" y="1775825"/>
            <a:ext cx="7886700" cy="4728000"/>
          </a:xfrm>
          <a:prstGeom prst="rect">
            <a:avLst/>
          </a:prstGeom>
        </p:spPr>
        <p:txBody>
          <a:bodyPr spcFirstLastPara="1" wrap="square" lIns="91425" tIns="45700" rIns="91425" bIns="45700" anchor="t" anchorCtr="0">
            <a:normAutofit lnSpcReduction="20000"/>
          </a:bodyPr>
          <a:lstStyle/>
          <a:p>
            <a:pPr marL="457200" lvl="0" indent="-368300" algn="l" rtl="0">
              <a:spcBef>
                <a:spcPts val="750"/>
              </a:spcBef>
              <a:spcAft>
                <a:spcPts val="0"/>
              </a:spcAft>
              <a:buClr>
                <a:srgbClr val="000066"/>
              </a:buClr>
              <a:buSzPts val="2200"/>
              <a:buFont typeface="Arial"/>
              <a:buChar char="●"/>
            </a:pPr>
            <a:r>
              <a:rPr lang="en-US" sz="2400">
                <a:latin typeface="Arial"/>
                <a:ea typeface="Arial"/>
                <a:cs typeface="Arial"/>
                <a:sym typeface="Arial"/>
              </a:rPr>
              <a:t>Why immigrants decided to leave their homelands and settle in New Jersey?</a:t>
            </a:r>
            <a:endParaRPr sz="2400">
              <a:latin typeface="Arial"/>
              <a:ea typeface="Arial"/>
              <a:cs typeface="Arial"/>
              <a:sym typeface="Arial"/>
            </a:endParaRPr>
          </a:p>
          <a:p>
            <a:pPr marL="457200" lvl="0" indent="0" algn="l" rtl="0">
              <a:spcBef>
                <a:spcPts val="750"/>
              </a:spcBef>
              <a:spcAft>
                <a:spcPts val="0"/>
              </a:spcAft>
              <a:buNone/>
            </a:pPr>
            <a:endParaRPr sz="2400">
              <a:latin typeface="Arial"/>
              <a:ea typeface="Arial"/>
              <a:cs typeface="Arial"/>
              <a:sym typeface="Arial"/>
            </a:endParaRPr>
          </a:p>
          <a:p>
            <a:pPr marL="457200" lvl="0" indent="-368300" algn="l" rtl="0">
              <a:spcBef>
                <a:spcPts val="750"/>
              </a:spcBef>
              <a:spcAft>
                <a:spcPts val="0"/>
              </a:spcAft>
              <a:buClr>
                <a:srgbClr val="000066"/>
              </a:buClr>
              <a:buSzPts val="2200"/>
              <a:buFont typeface="Arial"/>
              <a:buChar char="●"/>
            </a:pPr>
            <a:r>
              <a:rPr lang="en-US" sz="2400">
                <a:latin typeface="Arial"/>
                <a:ea typeface="Arial"/>
                <a:cs typeface="Arial"/>
                <a:sym typeface="Arial"/>
              </a:rPr>
              <a:t>Would you come to the North American colonies as an indentured servant? (economics)</a:t>
            </a:r>
            <a:endParaRPr sz="2400">
              <a:latin typeface="Arial"/>
              <a:ea typeface="Arial"/>
              <a:cs typeface="Arial"/>
              <a:sym typeface="Arial"/>
            </a:endParaRPr>
          </a:p>
          <a:p>
            <a:pPr marL="457200" lvl="0" indent="0" algn="l" rtl="0">
              <a:spcBef>
                <a:spcPts val="750"/>
              </a:spcBef>
              <a:spcAft>
                <a:spcPts val="0"/>
              </a:spcAft>
              <a:buNone/>
            </a:pPr>
            <a:endParaRPr sz="2400">
              <a:latin typeface="Arial"/>
              <a:ea typeface="Arial"/>
              <a:cs typeface="Arial"/>
              <a:sym typeface="Arial"/>
            </a:endParaRPr>
          </a:p>
          <a:p>
            <a:pPr marL="457200" lvl="0" indent="-368300" algn="l" rtl="0">
              <a:spcBef>
                <a:spcPts val="750"/>
              </a:spcBef>
              <a:spcAft>
                <a:spcPts val="0"/>
              </a:spcAft>
              <a:buClr>
                <a:srgbClr val="000066"/>
              </a:buClr>
              <a:buSzPts val="2200"/>
              <a:buFont typeface="Arial"/>
              <a:buChar char="●"/>
            </a:pPr>
            <a:r>
              <a:rPr lang="en-US" sz="2400">
                <a:latin typeface="Arial"/>
                <a:ea typeface="Arial"/>
                <a:cs typeface="Arial"/>
                <a:sym typeface="Arial"/>
              </a:rPr>
              <a:t>Where did early immigrants come from and where did they settle and why? (map lesson)</a:t>
            </a:r>
            <a:endParaRPr sz="2400">
              <a:latin typeface="Arial"/>
              <a:ea typeface="Arial"/>
              <a:cs typeface="Arial"/>
              <a:sym typeface="Arial"/>
            </a:endParaRPr>
          </a:p>
          <a:p>
            <a:pPr marL="457200" lvl="0" indent="0" algn="l" rtl="0">
              <a:spcBef>
                <a:spcPts val="750"/>
              </a:spcBef>
              <a:spcAft>
                <a:spcPts val="0"/>
              </a:spcAft>
              <a:buNone/>
            </a:pPr>
            <a:endParaRPr sz="2400">
              <a:latin typeface="Arial"/>
              <a:ea typeface="Arial"/>
              <a:cs typeface="Arial"/>
              <a:sym typeface="Arial"/>
            </a:endParaRPr>
          </a:p>
          <a:p>
            <a:pPr marL="457200" lvl="0" indent="-368300" algn="l" rtl="0">
              <a:spcBef>
                <a:spcPts val="750"/>
              </a:spcBef>
              <a:spcAft>
                <a:spcPts val="0"/>
              </a:spcAft>
              <a:buClr>
                <a:srgbClr val="000066"/>
              </a:buClr>
              <a:buSzPts val="2200"/>
              <a:buFont typeface="Arial"/>
              <a:buChar char="●"/>
            </a:pPr>
            <a:r>
              <a:rPr lang="en-US" sz="2400">
                <a:latin typeface="Arial"/>
                <a:ea typeface="Arial"/>
                <a:cs typeface="Arial"/>
                <a:sym typeface="Arial"/>
              </a:rPr>
              <a:t>What was colonial life like in the North American colonies? </a:t>
            </a:r>
            <a:endParaRPr sz="2400">
              <a:latin typeface="Arial"/>
              <a:ea typeface="Arial"/>
              <a:cs typeface="Arial"/>
              <a:sym typeface="Arial"/>
            </a:endParaRPr>
          </a:p>
          <a:p>
            <a:pPr marL="457200" lvl="0" indent="0" algn="l" rtl="0">
              <a:spcBef>
                <a:spcPts val="750"/>
              </a:spcBef>
              <a:spcAft>
                <a:spcPts val="0"/>
              </a:spcAft>
              <a:buNone/>
            </a:pPr>
            <a:endParaRPr sz="2400">
              <a:latin typeface="Arial"/>
              <a:ea typeface="Arial"/>
              <a:cs typeface="Arial"/>
              <a:sym typeface="Arial"/>
            </a:endParaRPr>
          </a:p>
          <a:p>
            <a:pPr marL="457200" lvl="0" indent="-368300" algn="l" rtl="0">
              <a:spcBef>
                <a:spcPts val="750"/>
              </a:spcBef>
              <a:spcAft>
                <a:spcPts val="0"/>
              </a:spcAft>
              <a:buClr>
                <a:srgbClr val="000066"/>
              </a:buClr>
              <a:buSzPts val="2200"/>
              <a:buFont typeface="Arial"/>
              <a:buChar char="●"/>
            </a:pPr>
            <a:r>
              <a:rPr lang="en-US" sz="2400">
                <a:latin typeface="Arial"/>
                <a:ea typeface="Arial"/>
                <a:cs typeface="Arial"/>
                <a:sym typeface="Arial"/>
              </a:rPr>
              <a:t>How did life in the North American colonies differ from life in Europe?</a:t>
            </a:r>
            <a:endParaRPr sz="2400">
              <a:latin typeface="Arial"/>
              <a:ea typeface="Arial"/>
              <a:cs typeface="Arial"/>
              <a:sym typeface="Arial"/>
            </a:endParaRPr>
          </a:p>
        </p:txBody>
      </p:sp>
      <p:sp>
        <p:nvSpPr>
          <p:cNvPr id="992" name="Google Shape;992;p116"/>
          <p:cNvSpPr txBox="1">
            <a:spLocks noGrp="1"/>
          </p:cNvSpPr>
          <p:nvPr>
            <p:ph type="sldNum" idx="12"/>
          </p:nvPr>
        </p:nvSpPr>
        <p:spPr>
          <a:xfrm>
            <a:off x="6457950" y="6356351"/>
            <a:ext cx="2057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104</a:t>
            </a:fld>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sp>
        <p:nvSpPr>
          <p:cNvPr id="998" name="Google Shape;998;p11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66"/>
              </a:buClr>
              <a:buSzPts val="3600"/>
              <a:buFont typeface="Cambria"/>
              <a:buNone/>
            </a:pPr>
            <a:r>
              <a:rPr lang="en-US" sz="3600" b="1" i="1">
                <a:solidFill>
                  <a:srgbClr val="000066"/>
                </a:solidFill>
                <a:latin typeface="Cambria"/>
                <a:ea typeface="Cambria"/>
                <a:cs typeface="Cambria"/>
                <a:sym typeface="Cambria"/>
              </a:rPr>
              <a:t>New Jersey: Crossroads of the American Revolution</a:t>
            </a:r>
            <a:endParaRPr i="1"/>
          </a:p>
        </p:txBody>
      </p:sp>
      <p:pic>
        <p:nvPicPr>
          <p:cNvPr id="999" name="Google Shape;999;p117"/>
          <p:cNvPicPr preferRelativeResize="0">
            <a:picLocks noGrp="1"/>
          </p:cNvPicPr>
          <p:nvPr>
            <p:ph type="body" idx="1"/>
          </p:nvPr>
        </p:nvPicPr>
        <p:blipFill rotWithShape="1">
          <a:blip r:embed="rId3">
            <a:alphaModFix/>
          </a:blip>
          <a:srcRect/>
          <a:stretch/>
        </p:blipFill>
        <p:spPr>
          <a:xfrm>
            <a:off x="304800" y="1905000"/>
            <a:ext cx="5765800" cy="4648200"/>
          </a:xfrm>
          <a:prstGeom prst="rect">
            <a:avLst/>
          </a:prstGeom>
          <a:noFill/>
          <a:ln>
            <a:noFill/>
          </a:ln>
        </p:spPr>
      </p:pic>
      <p:sp>
        <p:nvSpPr>
          <p:cNvPr id="1000" name="Google Shape;1000;p117"/>
          <p:cNvSpPr/>
          <p:nvPr/>
        </p:nvSpPr>
        <p:spPr>
          <a:xfrm>
            <a:off x="6324600" y="1905000"/>
            <a:ext cx="2667000" cy="44005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300">
                <a:solidFill>
                  <a:srgbClr val="000066"/>
                </a:solidFill>
                <a:latin typeface="Arial"/>
                <a:ea typeface="Arial"/>
                <a:cs typeface="Arial"/>
                <a:sym typeface="Arial"/>
              </a:rPr>
              <a:t>See New Jersey and the American Revolution at </a:t>
            </a:r>
            <a:r>
              <a:rPr lang="en-US" sz="2300" u="sng">
                <a:solidFill>
                  <a:schemeClr val="hlink"/>
                </a:solidFill>
                <a:latin typeface="Arial"/>
                <a:ea typeface="Arial"/>
                <a:cs typeface="Arial"/>
                <a:sym typeface="Arial"/>
                <a:hlinkClick r:id="rId4"/>
              </a:rPr>
              <a:t>https://civiced.rutgers.edu/njlessons.html</a:t>
            </a:r>
            <a:endParaRPr sz="2300">
              <a:solidFill>
                <a:srgbClr val="00B0F0"/>
              </a:solidFill>
              <a:latin typeface="Arial"/>
              <a:ea typeface="Arial"/>
              <a:cs typeface="Arial"/>
              <a:sym typeface="Arial"/>
            </a:endParaRPr>
          </a:p>
          <a:p>
            <a:pPr marL="457200" marR="0" lvl="1" indent="0" algn="l" rtl="0">
              <a:spcBef>
                <a:spcPts val="0"/>
              </a:spcBef>
              <a:spcAft>
                <a:spcPts val="0"/>
              </a:spcAft>
              <a:buClr>
                <a:schemeClr val="dk1"/>
              </a:buClr>
              <a:buSzPts val="2000"/>
              <a:buFont typeface="Courier New"/>
              <a:buNone/>
            </a:pPr>
            <a:endParaRPr sz="2400" b="0" i="0" u="none" strike="noStrike" cap="none">
              <a:solidFill>
                <a:srgbClr val="000066"/>
              </a:solidFill>
              <a:latin typeface="Arial"/>
              <a:ea typeface="Arial"/>
              <a:cs typeface="Arial"/>
              <a:sym typeface="Arial"/>
            </a:endParaRPr>
          </a:p>
          <a:p>
            <a:pPr marL="0" marR="0" lvl="0" indent="0" algn="l" rtl="0">
              <a:spcBef>
                <a:spcPts val="0"/>
              </a:spcBef>
              <a:spcAft>
                <a:spcPts val="0"/>
              </a:spcAft>
              <a:buNone/>
            </a:pPr>
            <a:r>
              <a:rPr lang="en-US" sz="2300" u="sng">
                <a:solidFill>
                  <a:schemeClr val="hlink"/>
                </a:solidFill>
                <a:hlinkClick r:id="rId5"/>
              </a:rPr>
              <a:t>Meet Your Revolutionary Neighbors - Crossroads of the American Revolution</a:t>
            </a:r>
            <a:endParaRPr sz="2300">
              <a:solidFill>
                <a:srgbClr val="00B0F0"/>
              </a:solidFill>
              <a:latin typeface="Arial"/>
              <a:ea typeface="Arial"/>
              <a:cs typeface="Arial"/>
              <a:sym typeface="Arial"/>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118"/>
          <p:cNvSpPr txBox="1">
            <a:spLocks noGrp="1"/>
          </p:cNvSpPr>
          <p:nvPr>
            <p:ph type="title"/>
          </p:nvPr>
        </p:nvSpPr>
        <p:spPr>
          <a:xfrm>
            <a:off x="304800" y="304025"/>
            <a:ext cx="8534400" cy="1057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0066"/>
              </a:buClr>
              <a:buSzPts val="3600"/>
              <a:buFont typeface="Cambria"/>
              <a:buNone/>
            </a:pPr>
            <a:r>
              <a:rPr lang="en-US" sz="3600" b="1" i="1">
                <a:solidFill>
                  <a:srgbClr val="000066"/>
                </a:solidFill>
                <a:latin typeface="Cambria"/>
                <a:ea typeface="Cambria"/>
                <a:cs typeface="Cambria"/>
                <a:sym typeface="Cambria"/>
              </a:rPr>
              <a:t>New Jersey: Powerhouse of  Innovations and Economic Development</a:t>
            </a:r>
            <a:endParaRPr/>
          </a:p>
        </p:txBody>
      </p:sp>
      <p:sp>
        <p:nvSpPr>
          <p:cNvPr id="1007" name="Google Shape;1007;p118"/>
          <p:cNvSpPr txBox="1">
            <a:spLocks noGrp="1"/>
          </p:cNvSpPr>
          <p:nvPr>
            <p:ph type="body" idx="1"/>
          </p:nvPr>
        </p:nvSpPr>
        <p:spPr>
          <a:xfrm>
            <a:off x="304800" y="5379550"/>
            <a:ext cx="8610600" cy="134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50"/>
              </a:spcBef>
              <a:spcAft>
                <a:spcPts val="0"/>
              </a:spcAft>
              <a:buNone/>
            </a:pPr>
            <a:r>
              <a:rPr lang="en-US" sz="2400" b="1">
                <a:solidFill>
                  <a:srgbClr val="002060"/>
                </a:solidFill>
                <a:latin typeface="Arial"/>
                <a:ea typeface="Arial"/>
                <a:cs typeface="Arial"/>
                <a:sym typeface="Arial"/>
              </a:rPr>
              <a:t>            Alexander Hamilton </a:t>
            </a:r>
            <a:endParaRPr sz="2400" b="1">
              <a:solidFill>
                <a:srgbClr val="002060"/>
              </a:solidFill>
              <a:latin typeface="Arial"/>
              <a:ea typeface="Arial"/>
              <a:cs typeface="Arial"/>
              <a:sym typeface="Arial"/>
            </a:endParaRPr>
          </a:p>
          <a:p>
            <a:pPr marL="0" lvl="0" indent="0" algn="l" rtl="0">
              <a:lnSpc>
                <a:spcPct val="90000"/>
              </a:lnSpc>
              <a:spcBef>
                <a:spcPts val="750"/>
              </a:spcBef>
              <a:spcAft>
                <a:spcPts val="0"/>
              </a:spcAft>
              <a:buNone/>
            </a:pPr>
            <a:r>
              <a:rPr lang="en-US" sz="2400" b="1">
                <a:solidFill>
                  <a:srgbClr val="002060"/>
                </a:solidFill>
                <a:latin typeface="Arial"/>
                <a:ea typeface="Arial"/>
                <a:cs typeface="Arial"/>
                <a:sym typeface="Arial"/>
              </a:rPr>
              <a:t>               and New Jersey</a:t>
            </a:r>
            <a:r>
              <a:rPr lang="en-US" sz="2000" b="1">
                <a:solidFill>
                  <a:srgbClr val="002060"/>
                </a:solidFill>
                <a:latin typeface="Arial"/>
                <a:ea typeface="Arial"/>
                <a:cs typeface="Arial"/>
                <a:sym typeface="Arial"/>
              </a:rPr>
              <a:t> </a:t>
            </a:r>
            <a:endParaRPr sz="2000" b="1" u="sng">
              <a:solidFill>
                <a:srgbClr val="0070C0"/>
              </a:solidFill>
              <a:latin typeface="Arial"/>
              <a:ea typeface="Arial"/>
              <a:cs typeface="Arial"/>
              <a:sym typeface="Arial"/>
            </a:endParaRPr>
          </a:p>
          <a:p>
            <a:pPr marL="0" lvl="0" indent="0" algn="l" rtl="0">
              <a:lnSpc>
                <a:spcPct val="90000"/>
              </a:lnSpc>
              <a:spcBef>
                <a:spcPts val="750"/>
              </a:spcBef>
              <a:spcAft>
                <a:spcPts val="0"/>
              </a:spcAft>
              <a:buClr>
                <a:schemeClr val="dk1"/>
              </a:buClr>
              <a:buSzPts val="2000"/>
              <a:buNone/>
            </a:pPr>
            <a:endParaRPr sz="2000">
              <a:solidFill>
                <a:srgbClr val="002060"/>
              </a:solidFill>
              <a:latin typeface="Arial Narrow"/>
              <a:ea typeface="Arial Narrow"/>
              <a:cs typeface="Arial Narrow"/>
              <a:sym typeface="Arial Narrow"/>
            </a:endParaRPr>
          </a:p>
        </p:txBody>
      </p:sp>
      <p:sp>
        <p:nvSpPr>
          <p:cNvPr id="1008" name="Google Shape;1008;p1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900">
                <a:solidFill>
                  <a:schemeClr val="dk2"/>
                </a:solidFill>
                <a:latin typeface="Arial"/>
                <a:ea typeface="Arial"/>
                <a:cs typeface="Arial"/>
                <a:sym typeface="Arial"/>
              </a:rPr>
              <a:t>106</a:t>
            </a:fld>
            <a:endParaRPr sz="900">
              <a:solidFill>
                <a:schemeClr val="dk2"/>
              </a:solidFill>
              <a:latin typeface="Arial"/>
              <a:ea typeface="Arial"/>
              <a:cs typeface="Arial"/>
              <a:sym typeface="Arial"/>
            </a:endParaRPr>
          </a:p>
        </p:txBody>
      </p:sp>
      <p:pic>
        <p:nvPicPr>
          <p:cNvPr id="1009" name="Google Shape;1009;p118"/>
          <p:cNvPicPr preferRelativeResize="0"/>
          <p:nvPr/>
        </p:nvPicPr>
        <p:blipFill rotWithShape="1">
          <a:blip r:embed="rId3">
            <a:alphaModFix/>
          </a:blip>
          <a:srcRect/>
          <a:stretch/>
        </p:blipFill>
        <p:spPr>
          <a:xfrm>
            <a:off x="2236525" y="1912025"/>
            <a:ext cx="4607249" cy="2500775"/>
          </a:xfrm>
          <a:prstGeom prst="rect">
            <a:avLst/>
          </a:prstGeom>
          <a:noFill/>
          <a:ln>
            <a:noFill/>
          </a:ln>
        </p:spPr>
      </p:pic>
      <p:sp>
        <p:nvSpPr>
          <p:cNvPr id="1010" name="Google Shape;1010;p118"/>
          <p:cNvSpPr txBox="1"/>
          <p:nvPr/>
        </p:nvSpPr>
        <p:spPr>
          <a:xfrm>
            <a:off x="955900" y="1396275"/>
            <a:ext cx="7188000" cy="475500"/>
          </a:xfrm>
          <a:prstGeom prst="rect">
            <a:avLst/>
          </a:prstGeom>
          <a:noFill/>
          <a:ln>
            <a:noFill/>
          </a:ln>
        </p:spPr>
        <p:txBody>
          <a:bodyPr spcFirstLastPara="1" wrap="square" lIns="91425" tIns="91425" rIns="91425" bIns="91425" anchor="t" anchorCtr="0">
            <a:spAutoFit/>
          </a:bodyPr>
          <a:lstStyle/>
          <a:p>
            <a:pPr marL="114300" lvl="0" indent="0" algn="ctr" rtl="0">
              <a:lnSpc>
                <a:spcPct val="90000"/>
              </a:lnSpc>
              <a:spcBef>
                <a:spcPts val="0"/>
              </a:spcBef>
              <a:spcAft>
                <a:spcPts val="0"/>
              </a:spcAft>
              <a:buClr>
                <a:srgbClr val="002060"/>
              </a:buClr>
              <a:buSzPts val="2100"/>
              <a:buFont typeface="Arial"/>
              <a:buNone/>
            </a:pPr>
            <a:r>
              <a:rPr lang="en-US" sz="2100" b="1">
                <a:solidFill>
                  <a:srgbClr val="002060"/>
                </a:solidFill>
              </a:rPr>
              <a:t>Great Falls, Paterson, NJ--First planned industrial site</a:t>
            </a:r>
            <a:endParaRPr sz="2100" b="1">
              <a:solidFill>
                <a:schemeClr val="dk1"/>
              </a:solidFill>
              <a:latin typeface="Calibri"/>
              <a:ea typeface="Calibri"/>
              <a:cs typeface="Calibri"/>
              <a:sym typeface="Calibri"/>
            </a:endParaRPr>
          </a:p>
        </p:txBody>
      </p:sp>
      <p:sp>
        <p:nvSpPr>
          <p:cNvPr id="1011" name="Google Shape;1011;p118"/>
          <p:cNvSpPr txBox="1"/>
          <p:nvPr/>
        </p:nvSpPr>
        <p:spPr>
          <a:xfrm>
            <a:off x="529600" y="4412800"/>
            <a:ext cx="8066700" cy="738900"/>
          </a:xfrm>
          <a:prstGeom prst="rect">
            <a:avLst/>
          </a:prstGeom>
          <a:noFill/>
          <a:ln>
            <a:noFill/>
          </a:ln>
        </p:spPr>
        <p:txBody>
          <a:bodyPr spcFirstLastPara="1" wrap="square" lIns="91425" tIns="91425" rIns="91425" bIns="91425" anchor="t" anchorCtr="0">
            <a:spAutoFit/>
          </a:bodyPr>
          <a:lstStyle/>
          <a:p>
            <a:pPr marL="171450" lvl="0" indent="-171450" algn="ctr" rtl="0">
              <a:lnSpc>
                <a:spcPct val="90000"/>
              </a:lnSpc>
              <a:spcBef>
                <a:spcPts val="750"/>
              </a:spcBef>
              <a:spcAft>
                <a:spcPts val="0"/>
              </a:spcAft>
              <a:buClr>
                <a:srgbClr val="0070C0"/>
              </a:buClr>
              <a:buSzPts val="2000"/>
              <a:buChar char="•"/>
            </a:pPr>
            <a:r>
              <a:rPr lang="en-US" sz="2000" u="sng">
                <a:solidFill>
                  <a:schemeClr val="hlink"/>
                </a:solidFill>
                <a:latin typeface="Arial Narrow"/>
                <a:ea typeface="Arial Narrow"/>
                <a:cs typeface="Arial Narrow"/>
                <a:sym typeface="Arial Narrow"/>
                <a:hlinkClick r:id="rId4"/>
              </a:rPr>
              <a:t>https://civiced.rutgers.edu/documents/nj-lessons/for-grades-3-5/143-great-falls-water-power-and-industrialization/file</a:t>
            </a:r>
            <a:endParaRPr sz="2000">
              <a:solidFill>
                <a:srgbClr val="0070C0"/>
              </a:solidFill>
              <a:latin typeface="Arial Narrow"/>
              <a:ea typeface="Arial Narrow"/>
              <a:cs typeface="Arial Narrow"/>
              <a:sym typeface="Arial Narrow"/>
            </a:endParaRPr>
          </a:p>
        </p:txBody>
      </p:sp>
      <p:pic>
        <p:nvPicPr>
          <p:cNvPr id="1012" name="Google Shape;1012;p118" descr="Alexander Hamilton was a founding father of the United States and its first Secretary of the Treasury.  During the Revolutionary War, he served as chief staff aide to General George Washington in the Battles of Trenton and Princeton. Later, he created the &quot;Society for the Establishment of Useful Manufactures&quot; in Paterson, New Jersey, a site chosen for the energy produced by the Great Falls of the Passaic River. In 1804, Hamilton was shot and killed in a duel by Vice-President of the United States Aaron Burr. A monument marks the site in Weehawken, New Jersey.&#10;&#10;&quot;It Happened Here: New Jersey&quot; is a production of Kean University, in partnership with the New Jersey Historical Commission. Additional funding is provided by the Brotherton Trust and AT&amp;T. The series is narrated by Willie Geist, and produced by PCK Media. For more information about New Jersey's 350th Anniversary, visit www.officialnj350.com." title="Alexander Hamilton and New Jersey">
            <a:hlinkClick r:id="rId5"/>
          </p:cNvPr>
          <p:cNvPicPr preferRelativeResize="0"/>
          <p:nvPr/>
        </p:nvPicPr>
        <p:blipFill>
          <a:blip r:embed="rId6">
            <a:alphaModFix/>
          </a:blip>
          <a:stretch>
            <a:fillRect/>
          </a:stretch>
        </p:blipFill>
        <p:spPr>
          <a:xfrm>
            <a:off x="4572000" y="5151700"/>
            <a:ext cx="3048000" cy="15388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2"/>
                                        </p:tgtEl>
                                        <p:attrNameLst>
                                          <p:attrName>style.visibility</p:attrName>
                                        </p:attrNameLst>
                                      </p:cBhvr>
                                      <p:to>
                                        <p:strVal val="visible"/>
                                      </p:to>
                                    </p:set>
                                    <p:animEffect transition="in" filter="fade">
                                      <p:cBhvr>
                                        <p:cTn id="7" dur="1000"/>
                                        <p:tgtEl>
                                          <p:spTgt spid="1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017"/>
        <p:cNvGrpSpPr/>
        <p:nvPr/>
      </p:nvGrpSpPr>
      <p:grpSpPr>
        <a:xfrm>
          <a:off x="0" y="0"/>
          <a:ext cx="0" cy="0"/>
          <a:chOff x="0" y="0"/>
          <a:chExt cx="0" cy="0"/>
        </a:xfrm>
      </p:grpSpPr>
      <p:sp>
        <p:nvSpPr>
          <p:cNvPr id="1018" name="Google Shape;1018;p119"/>
          <p:cNvSpPr txBox="1">
            <a:spLocks noGrp="1"/>
          </p:cNvSpPr>
          <p:nvPr>
            <p:ph type="title"/>
          </p:nvPr>
        </p:nvSpPr>
        <p:spPr>
          <a:xfrm>
            <a:off x="457200" y="365126"/>
            <a:ext cx="83820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0066"/>
              </a:buClr>
              <a:buSzPts val="3600"/>
              <a:buFont typeface="Cambria"/>
              <a:buNone/>
            </a:pPr>
            <a:r>
              <a:rPr lang="en-US" sz="3600" b="1" i="1">
                <a:solidFill>
                  <a:srgbClr val="000066"/>
                </a:solidFill>
                <a:latin typeface="Cambria"/>
                <a:ea typeface="Cambria"/>
                <a:cs typeface="Cambria"/>
                <a:sym typeface="Cambria"/>
              </a:rPr>
              <a:t>New Jersey: Powerhouse of Innovation and Economic Development</a:t>
            </a:r>
            <a:endParaRPr/>
          </a:p>
        </p:txBody>
      </p:sp>
      <p:sp>
        <p:nvSpPr>
          <p:cNvPr id="1019" name="Google Shape;1019;p1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900">
                <a:solidFill>
                  <a:schemeClr val="dk2"/>
                </a:solidFill>
                <a:latin typeface="Arial"/>
                <a:ea typeface="Arial"/>
                <a:cs typeface="Arial"/>
                <a:sym typeface="Arial"/>
              </a:rPr>
              <a:t>107</a:t>
            </a:fld>
            <a:endParaRPr sz="900">
              <a:solidFill>
                <a:schemeClr val="dk2"/>
              </a:solidFill>
              <a:latin typeface="Arial"/>
              <a:ea typeface="Arial"/>
              <a:cs typeface="Arial"/>
              <a:sym typeface="Arial"/>
            </a:endParaRPr>
          </a:p>
        </p:txBody>
      </p:sp>
      <p:pic>
        <p:nvPicPr>
          <p:cNvPr id="1020" name="Google Shape;1020;p119"/>
          <p:cNvPicPr preferRelativeResize="0">
            <a:picLocks noGrp="1"/>
          </p:cNvPicPr>
          <p:nvPr>
            <p:ph type="body" idx="1"/>
          </p:nvPr>
        </p:nvPicPr>
        <p:blipFill rotWithShape="1">
          <a:blip r:embed="rId3">
            <a:alphaModFix/>
          </a:blip>
          <a:srcRect/>
          <a:stretch/>
        </p:blipFill>
        <p:spPr>
          <a:xfrm>
            <a:off x="1181100" y="1631950"/>
            <a:ext cx="6781800" cy="5089525"/>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025"/>
        <p:cNvGrpSpPr/>
        <p:nvPr/>
      </p:nvGrpSpPr>
      <p:grpSpPr>
        <a:xfrm>
          <a:off x="0" y="0"/>
          <a:ext cx="0" cy="0"/>
          <a:chOff x="0" y="0"/>
          <a:chExt cx="0" cy="0"/>
        </a:xfrm>
      </p:grpSpPr>
      <p:sp>
        <p:nvSpPr>
          <p:cNvPr id="1026" name="Google Shape;1026;p120"/>
          <p:cNvSpPr txBox="1">
            <a:spLocks noGrp="1"/>
          </p:cNvSpPr>
          <p:nvPr>
            <p:ph type="title"/>
          </p:nvPr>
        </p:nvSpPr>
        <p:spPr>
          <a:xfrm>
            <a:off x="457200" y="609600"/>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00066"/>
              </a:buClr>
              <a:buSzPct val="100000"/>
              <a:buFont typeface="Cambria"/>
              <a:buNone/>
            </a:pPr>
            <a:r>
              <a:rPr lang="en-US" sz="4000" b="1" i="1">
                <a:solidFill>
                  <a:srgbClr val="000066"/>
                </a:solidFill>
                <a:latin typeface="Cambria"/>
                <a:ea typeface="Cambria"/>
                <a:cs typeface="Cambria"/>
                <a:sym typeface="Cambria"/>
              </a:rPr>
              <a:t>Across the Curriculum Lessons with Lighthouses</a:t>
            </a:r>
            <a:br>
              <a:rPr lang="en-US"/>
            </a:br>
            <a:endParaRPr/>
          </a:p>
        </p:txBody>
      </p:sp>
      <p:sp>
        <p:nvSpPr>
          <p:cNvPr id="1027" name="Google Shape;1027;p120"/>
          <p:cNvSpPr txBox="1">
            <a:spLocks noGrp="1"/>
          </p:cNvSpPr>
          <p:nvPr>
            <p:ph type="body" idx="1"/>
          </p:nvPr>
        </p:nvSpPr>
        <p:spPr>
          <a:xfrm>
            <a:off x="304800" y="1828800"/>
            <a:ext cx="8229600" cy="46783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1F3864"/>
              </a:buClr>
              <a:buSzPts val="400"/>
              <a:buFont typeface="Arial"/>
              <a:buNone/>
            </a:pPr>
            <a:r>
              <a:rPr lang="en-US" sz="400">
                <a:solidFill>
                  <a:srgbClr val="1F3864"/>
                </a:solidFill>
                <a:latin typeface="Arial"/>
                <a:ea typeface="Arial"/>
                <a:cs typeface="Arial"/>
                <a:sym typeface="Arial"/>
              </a:rPr>
              <a:t> </a:t>
            </a:r>
            <a:endParaRPr/>
          </a:p>
          <a:p>
            <a:pPr marL="0" lvl="0" indent="0" algn="l" rtl="0">
              <a:lnSpc>
                <a:spcPct val="90000"/>
              </a:lnSpc>
              <a:spcBef>
                <a:spcPts val="750"/>
              </a:spcBef>
              <a:spcAft>
                <a:spcPts val="0"/>
              </a:spcAft>
              <a:buClr>
                <a:schemeClr val="dk1"/>
              </a:buClr>
              <a:buSzPts val="400"/>
              <a:buFont typeface="Arial"/>
              <a:buNone/>
            </a:pPr>
            <a:endParaRPr sz="400">
              <a:solidFill>
                <a:srgbClr val="002060"/>
              </a:solidFill>
              <a:latin typeface="Arial"/>
              <a:ea typeface="Arial"/>
              <a:cs typeface="Arial"/>
              <a:sym typeface="Arial"/>
            </a:endParaRPr>
          </a:p>
          <a:p>
            <a:pPr marL="0" lvl="0" indent="0" algn="l" rtl="0">
              <a:lnSpc>
                <a:spcPct val="90000"/>
              </a:lnSpc>
              <a:spcBef>
                <a:spcPts val="750"/>
              </a:spcBef>
              <a:spcAft>
                <a:spcPts val="0"/>
              </a:spcAft>
              <a:buClr>
                <a:schemeClr val="dk1"/>
              </a:buClr>
              <a:buSzPts val="400"/>
              <a:buFont typeface="Arial"/>
              <a:buNone/>
            </a:pPr>
            <a:endParaRPr sz="400">
              <a:solidFill>
                <a:srgbClr val="002060"/>
              </a:solidFill>
              <a:latin typeface="Arial"/>
              <a:ea typeface="Arial"/>
              <a:cs typeface="Arial"/>
              <a:sym typeface="Arial"/>
            </a:endParaRPr>
          </a:p>
          <a:p>
            <a:pPr marL="171450" lvl="0" indent="-146050" algn="l" rtl="0">
              <a:lnSpc>
                <a:spcPct val="90000"/>
              </a:lnSpc>
              <a:spcBef>
                <a:spcPts val="750"/>
              </a:spcBef>
              <a:spcAft>
                <a:spcPts val="0"/>
              </a:spcAft>
              <a:buClr>
                <a:schemeClr val="dk1"/>
              </a:buClr>
              <a:buSzPts val="400"/>
              <a:buNone/>
            </a:pPr>
            <a:endParaRPr sz="400">
              <a:solidFill>
                <a:srgbClr val="002060"/>
              </a:solidFill>
              <a:latin typeface="Arial"/>
              <a:ea typeface="Arial"/>
              <a:cs typeface="Arial"/>
              <a:sym typeface="Arial"/>
            </a:endParaRPr>
          </a:p>
          <a:p>
            <a:pPr marL="171450" lvl="0" indent="-146050" algn="l" rtl="0">
              <a:lnSpc>
                <a:spcPct val="90000"/>
              </a:lnSpc>
              <a:spcBef>
                <a:spcPts val="750"/>
              </a:spcBef>
              <a:spcAft>
                <a:spcPts val="0"/>
              </a:spcAft>
              <a:buClr>
                <a:schemeClr val="dk1"/>
              </a:buClr>
              <a:buSzPts val="400"/>
              <a:buNone/>
            </a:pPr>
            <a:endParaRPr sz="400">
              <a:solidFill>
                <a:srgbClr val="002060"/>
              </a:solidFill>
              <a:latin typeface="Arial"/>
              <a:ea typeface="Arial"/>
              <a:cs typeface="Arial"/>
              <a:sym typeface="Arial"/>
            </a:endParaRPr>
          </a:p>
        </p:txBody>
      </p:sp>
      <p:pic>
        <p:nvPicPr>
          <p:cNvPr id="1028" name="Google Shape;1028;p120" descr="lighthousemap"/>
          <p:cNvPicPr preferRelativeResize="0"/>
          <p:nvPr/>
        </p:nvPicPr>
        <p:blipFill rotWithShape="1">
          <a:blip r:embed="rId3">
            <a:alphaModFix/>
          </a:blip>
          <a:srcRect/>
          <a:stretch/>
        </p:blipFill>
        <p:spPr>
          <a:xfrm>
            <a:off x="304800" y="1600200"/>
            <a:ext cx="3657600" cy="5045075"/>
          </a:xfrm>
          <a:prstGeom prst="rect">
            <a:avLst/>
          </a:prstGeom>
          <a:noFill/>
          <a:ln>
            <a:noFill/>
          </a:ln>
        </p:spPr>
      </p:pic>
      <p:pic>
        <p:nvPicPr>
          <p:cNvPr id="1029" name="Google Shape;1029;p120"/>
          <p:cNvPicPr preferRelativeResize="0"/>
          <p:nvPr/>
        </p:nvPicPr>
        <p:blipFill rotWithShape="1">
          <a:blip r:embed="rId4">
            <a:alphaModFix/>
          </a:blip>
          <a:srcRect/>
          <a:stretch/>
        </p:blipFill>
        <p:spPr>
          <a:xfrm>
            <a:off x="5181600" y="1584325"/>
            <a:ext cx="3751263" cy="5045075"/>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5" name="Google Shape;1035;p121"/>
          <p:cNvSpPr txBox="1">
            <a:spLocks noGrp="1"/>
          </p:cNvSpPr>
          <p:nvPr>
            <p:ph type="title"/>
          </p:nvPr>
        </p:nvSpPr>
        <p:spPr>
          <a:xfrm>
            <a:off x="457200" y="76200"/>
            <a:ext cx="8686800" cy="914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66"/>
              </a:buClr>
              <a:buSzPts val="3600"/>
              <a:buFont typeface="Cambria"/>
              <a:buNone/>
            </a:pPr>
            <a:r>
              <a:rPr lang="en-US" sz="3600" b="1" i="1">
                <a:solidFill>
                  <a:srgbClr val="000066"/>
                </a:solidFill>
                <a:latin typeface="Cambria"/>
                <a:ea typeface="Cambria"/>
                <a:cs typeface="Cambria"/>
                <a:sym typeface="Cambria"/>
              </a:rPr>
              <a:t>Canal Transportation in New Jersey</a:t>
            </a:r>
            <a:endParaRPr/>
          </a:p>
        </p:txBody>
      </p:sp>
      <p:pic>
        <p:nvPicPr>
          <p:cNvPr id="1036" name="Google Shape;1036;p121"/>
          <p:cNvPicPr preferRelativeResize="0">
            <a:picLocks noGrp="1"/>
          </p:cNvPicPr>
          <p:nvPr>
            <p:ph type="body" idx="1"/>
          </p:nvPr>
        </p:nvPicPr>
        <p:blipFill rotWithShape="1">
          <a:blip r:embed="rId3">
            <a:alphaModFix/>
          </a:blip>
          <a:srcRect/>
          <a:stretch/>
        </p:blipFill>
        <p:spPr>
          <a:xfrm>
            <a:off x="1028700" y="1032450"/>
            <a:ext cx="7086600" cy="4793100"/>
          </a:xfrm>
          <a:prstGeom prst="rect">
            <a:avLst/>
          </a:prstGeom>
          <a:noFill/>
          <a:ln>
            <a:noFill/>
          </a:ln>
        </p:spPr>
      </p:pic>
      <p:sp>
        <p:nvSpPr>
          <p:cNvPr id="1037" name="Google Shape;1037;p121"/>
          <p:cNvSpPr txBox="1"/>
          <p:nvPr/>
        </p:nvSpPr>
        <p:spPr>
          <a:xfrm>
            <a:off x="457200" y="5903929"/>
            <a:ext cx="8261400" cy="6465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000066"/>
                </a:solidFill>
                <a:latin typeface="Arial"/>
                <a:ea typeface="Arial"/>
                <a:cs typeface="Arial"/>
                <a:sym typeface="Arial"/>
              </a:rPr>
              <a:t>6.1.5.GeoHE2: Cite examples of how technological advances have changed the environment in NJ and U.S. </a:t>
            </a:r>
            <a:endParaRPr>
              <a:solidFill>
                <a:srgbClr val="000066"/>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3"/>
          <p:cNvSpPr txBox="1">
            <a:spLocks noGrp="1"/>
          </p:cNvSpPr>
          <p:nvPr>
            <p:ph type="title"/>
          </p:nvPr>
        </p:nvSpPr>
        <p:spPr>
          <a:xfrm>
            <a:off x="628650" y="365127"/>
            <a:ext cx="7886700" cy="100647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Create a picture wall</a:t>
            </a:r>
            <a:endParaRPr/>
          </a:p>
        </p:txBody>
      </p:sp>
      <p:sp>
        <p:nvSpPr>
          <p:cNvPr id="179" name="Google Shape;179;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180" name="Google Shape;180;p23"/>
          <p:cNvPicPr preferRelativeResize="0">
            <a:picLocks noGrp="1"/>
          </p:cNvPicPr>
          <p:nvPr>
            <p:ph type="body" idx="1"/>
          </p:nvPr>
        </p:nvPicPr>
        <p:blipFill rotWithShape="1">
          <a:blip r:embed="rId3">
            <a:alphaModFix/>
          </a:blip>
          <a:srcRect/>
          <a:stretch/>
        </p:blipFill>
        <p:spPr>
          <a:xfrm>
            <a:off x="1798475" y="1227225"/>
            <a:ext cx="5589000" cy="4365600"/>
          </a:xfrm>
          <a:prstGeom prst="rect">
            <a:avLst/>
          </a:prstGeom>
          <a:noFill/>
          <a:ln>
            <a:noFill/>
          </a:ln>
        </p:spPr>
      </p:pic>
      <p:sp>
        <p:nvSpPr>
          <p:cNvPr id="181" name="Google Shape;181;p23"/>
          <p:cNvSpPr txBox="1"/>
          <p:nvPr/>
        </p:nvSpPr>
        <p:spPr>
          <a:xfrm>
            <a:off x="228600" y="5592825"/>
            <a:ext cx="8686800" cy="1046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i="0" u="none" strike="noStrike" cap="none">
                <a:solidFill>
                  <a:srgbClr val="000066"/>
                </a:solidFill>
              </a:rPr>
              <a:t>Community Helpers</a:t>
            </a:r>
            <a:endParaRPr sz="1800" b="1">
              <a:solidFill>
                <a:srgbClr val="000066"/>
              </a:solidFill>
            </a:endParaRPr>
          </a:p>
          <a:p>
            <a:pPr marL="0" marR="0" lvl="0" indent="0" algn="ctr" rtl="0">
              <a:spcBef>
                <a:spcPts val="0"/>
              </a:spcBef>
              <a:spcAft>
                <a:spcPts val="0"/>
              </a:spcAft>
              <a:buNone/>
            </a:pPr>
            <a:r>
              <a:rPr lang="en-US" sz="1600" b="0" i="0" u="sng" strike="noStrike" cap="none">
                <a:solidFill>
                  <a:schemeClr val="hlink"/>
                </a:solidFill>
                <a:latin typeface="Calibri"/>
                <a:ea typeface="Calibri"/>
                <a:cs typeface="Calibri"/>
                <a:sym typeface="Calibri"/>
                <a:hlinkClick r:id="rId4"/>
              </a:rPr>
              <a:t>https://www.educatingforamericandemocracy.org/educator-resources/?sword=&amp;grade-level[]=229#popup-ead-post-7004</a:t>
            </a:r>
            <a:endParaRPr sz="16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600" b="0" i="0" u="sng" strike="noStrike" cap="none">
              <a:solidFill>
                <a:schemeClr val="hlink"/>
              </a:solidFill>
              <a:latin typeface="Calibri"/>
              <a:ea typeface="Calibri"/>
              <a:cs typeface="Calibri"/>
              <a:sym typeface="Calibri"/>
              <a:hlinkClick r:id="rId5"/>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sp>
        <p:nvSpPr>
          <p:cNvPr id="1043" name="Google Shape;1043;p122"/>
          <p:cNvSpPr txBox="1">
            <a:spLocks noGrp="1"/>
          </p:cNvSpPr>
          <p:nvPr>
            <p:ph type="title"/>
          </p:nvPr>
        </p:nvSpPr>
        <p:spPr>
          <a:xfrm>
            <a:off x="990600" y="498475"/>
            <a:ext cx="7924800" cy="944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0066"/>
              </a:buClr>
              <a:buSzPts val="3600"/>
              <a:buFont typeface="Cambria"/>
              <a:buNone/>
            </a:pPr>
            <a:r>
              <a:rPr lang="en-US" sz="3600" b="1" i="1">
                <a:solidFill>
                  <a:srgbClr val="000066"/>
                </a:solidFill>
                <a:latin typeface="Cambria"/>
                <a:ea typeface="Cambria"/>
                <a:cs typeface="Cambria"/>
                <a:sym typeface="Cambria"/>
              </a:rPr>
              <a:t>Children’s Literature Connections</a:t>
            </a:r>
            <a:endParaRPr/>
          </a:p>
        </p:txBody>
      </p:sp>
      <p:sp>
        <p:nvSpPr>
          <p:cNvPr id="1044" name="Google Shape;1044;p122"/>
          <p:cNvSpPr txBox="1">
            <a:spLocks noGrp="1"/>
          </p:cNvSpPr>
          <p:nvPr>
            <p:ph type="body" idx="1"/>
          </p:nvPr>
        </p:nvSpPr>
        <p:spPr>
          <a:xfrm>
            <a:off x="533400" y="1600200"/>
            <a:ext cx="8153400" cy="5105400"/>
          </a:xfrm>
          <a:prstGeom prst="rect">
            <a:avLst/>
          </a:prstGeom>
          <a:noFill/>
          <a:ln>
            <a:noFill/>
          </a:ln>
        </p:spPr>
        <p:txBody>
          <a:bodyPr spcFirstLastPara="1" wrap="square" lIns="91425" tIns="45700" rIns="91425" bIns="45700" anchor="t" anchorCtr="0">
            <a:normAutofit lnSpcReduction="10000"/>
          </a:bodyPr>
          <a:lstStyle/>
          <a:p>
            <a:pPr marL="171450" lvl="0" indent="-38100" algn="l" rtl="0">
              <a:lnSpc>
                <a:spcPct val="90000"/>
              </a:lnSpc>
              <a:spcBef>
                <a:spcPts val="0"/>
              </a:spcBef>
              <a:spcAft>
                <a:spcPts val="0"/>
              </a:spcAft>
              <a:buClr>
                <a:schemeClr val="dk1"/>
              </a:buClr>
              <a:buSzPts val="2100"/>
              <a:buNone/>
            </a:pPr>
            <a:endParaRPr i="1"/>
          </a:p>
          <a:p>
            <a:pPr marL="171450" lvl="0" indent="-38100" algn="l" rtl="0">
              <a:lnSpc>
                <a:spcPct val="90000"/>
              </a:lnSpc>
              <a:spcBef>
                <a:spcPts val="750"/>
              </a:spcBef>
              <a:spcAft>
                <a:spcPts val="0"/>
              </a:spcAft>
              <a:buClr>
                <a:schemeClr val="dk1"/>
              </a:buClr>
              <a:buSzPts val="2100"/>
              <a:buNone/>
            </a:pPr>
            <a:endParaRPr i="1"/>
          </a:p>
          <a:p>
            <a:pPr marL="171450" lvl="0" indent="-38100" algn="l" rtl="0">
              <a:lnSpc>
                <a:spcPct val="90000"/>
              </a:lnSpc>
              <a:spcBef>
                <a:spcPts val="750"/>
              </a:spcBef>
              <a:spcAft>
                <a:spcPts val="0"/>
              </a:spcAft>
              <a:buClr>
                <a:schemeClr val="dk1"/>
              </a:buClr>
              <a:buSzPts val="2100"/>
              <a:buNone/>
            </a:pPr>
            <a:endParaRPr i="1"/>
          </a:p>
          <a:p>
            <a:pPr marL="171450" lvl="0" indent="-38100" algn="l" rtl="0">
              <a:lnSpc>
                <a:spcPct val="90000"/>
              </a:lnSpc>
              <a:spcBef>
                <a:spcPts val="750"/>
              </a:spcBef>
              <a:spcAft>
                <a:spcPts val="0"/>
              </a:spcAft>
              <a:buClr>
                <a:schemeClr val="dk1"/>
              </a:buClr>
              <a:buSzPts val="2100"/>
              <a:buNone/>
            </a:pPr>
            <a:endParaRPr i="1"/>
          </a:p>
          <a:p>
            <a:pPr marL="171450" lvl="0" indent="-38100" algn="l" rtl="0">
              <a:lnSpc>
                <a:spcPct val="90000"/>
              </a:lnSpc>
              <a:spcBef>
                <a:spcPts val="750"/>
              </a:spcBef>
              <a:spcAft>
                <a:spcPts val="0"/>
              </a:spcAft>
              <a:buClr>
                <a:schemeClr val="dk1"/>
              </a:buClr>
              <a:buSzPts val="2100"/>
              <a:buNone/>
            </a:pPr>
            <a:endParaRPr i="1"/>
          </a:p>
          <a:p>
            <a:pPr marL="171450" lvl="0" indent="-38100" algn="l" rtl="0">
              <a:lnSpc>
                <a:spcPct val="90000"/>
              </a:lnSpc>
              <a:spcBef>
                <a:spcPts val="750"/>
              </a:spcBef>
              <a:spcAft>
                <a:spcPts val="0"/>
              </a:spcAft>
              <a:buClr>
                <a:schemeClr val="dk1"/>
              </a:buClr>
              <a:buSzPts val="2100"/>
              <a:buNone/>
            </a:pPr>
            <a:endParaRPr i="1"/>
          </a:p>
          <a:p>
            <a:pPr marL="171450" lvl="0" indent="-38100" algn="l" rtl="0">
              <a:lnSpc>
                <a:spcPct val="90000"/>
              </a:lnSpc>
              <a:spcBef>
                <a:spcPts val="750"/>
              </a:spcBef>
              <a:spcAft>
                <a:spcPts val="0"/>
              </a:spcAft>
              <a:buClr>
                <a:schemeClr val="dk1"/>
              </a:buClr>
              <a:buSzPts val="2100"/>
              <a:buNone/>
            </a:pPr>
            <a:endParaRPr i="1"/>
          </a:p>
          <a:p>
            <a:pPr marL="171450" lvl="0" indent="-38100" algn="l" rtl="0">
              <a:lnSpc>
                <a:spcPct val="90000"/>
              </a:lnSpc>
              <a:spcBef>
                <a:spcPts val="750"/>
              </a:spcBef>
              <a:spcAft>
                <a:spcPts val="0"/>
              </a:spcAft>
              <a:buClr>
                <a:schemeClr val="dk1"/>
              </a:buClr>
              <a:buSzPts val="2100"/>
              <a:buNone/>
            </a:pPr>
            <a:endParaRPr i="1"/>
          </a:p>
          <a:p>
            <a:pPr marL="171450" lvl="0" indent="-38100" algn="l" rtl="0">
              <a:lnSpc>
                <a:spcPct val="90000"/>
              </a:lnSpc>
              <a:spcBef>
                <a:spcPts val="750"/>
              </a:spcBef>
              <a:spcAft>
                <a:spcPts val="0"/>
              </a:spcAft>
              <a:buClr>
                <a:schemeClr val="dk1"/>
              </a:buClr>
              <a:buSzPts val="2100"/>
              <a:buNone/>
            </a:pPr>
            <a:endParaRPr i="1"/>
          </a:p>
          <a:p>
            <a:pPr marL="171450" lvl="0" indent="-31750" algn="l" rtl="0">
              <a:lnSpc>
                <a:spcPct val="90000"/>
              </a:lnSpc>
              <a:spcBef>
                <a:spcPts val="750"/>
              </a:spcBef>
              <a:spcAft>
                <a:spcPts val="0"/>
              </a:spcAft>
              <a:buClr>
                <a:schemeClr val="dk1"/>
              </a:buClr>
              <a:buSzPts val="2200"/>
              <a:buNone/>
            </a:pPr>
            <a:endParaRPr sz="2200" i="1"/>
          </a:p>
          <a:p>
            <a:pPr marL="0" lvl="0" indent="0" algn="ctr" rtl="0">
              <a:lnSpc>
                <a:spcPct val="90000"/>
              </a:lnSpc>
              <a:spcBef>
                <a:spcPts val="750"/>
              </a:spcBef>
              <a:spcAft>
                <a:spcPts val="0"/>
              </a:spcAft>
              <a:buClr>
                <a:schemeClr val="dk1"/>
              </a:buClr>
              <a:buSzPts val="800"/>
              <a:buFont typeface="Arial"/>
              <a:buNone/>
            </a:pPr>
            <a:endParaRPr sz="800" i="1">
              <a:solidFill>
                <a:srgbClr val="1F3864"/>
              </a:solidFill>
            </a:endParaRPr>
          </a:p>
          <a:p>
            <a:pPr marL="0" lvl="0" indent="0" algn="ctr" rtl="0">
              <a:lnSpc>
                <a:spcPct val="90000"/>
              </a:lnSpc>
              <a:spcBef>
                <a:spcPts val="750"/>
              </a:spcBef>
              <a:spcAft>
                <a:spcPts val="0"/>
              </a:spcAft>
              <a:buClr>
                <a:schemeClr val="dk1"/>
              </a:buClr>
              <a:buSzPts val="800"/>
              <a:buFont typeface="Arial"/>
              <a:buNone/>
            </a:pPr>
            <a:endParaRPr sz="800" i="1">
              <a:solidFill>
                <a:srgbClr val="1F3864"/>
              </a:solidFill>
            </a:endParaRPr>
          </a:p>
          <a:p>
            <a:pPr marL="0" lvl="0" indent="0" algn="l" rtl="0">
              <a:lnSpc>
                <a:spcPct val="90000"/>
              </a:lnSpc>
              <a:spcBef>
                <a:spcPts val="750"/>
              </a:spcBef>
              <a:spcAft>
                <a:spcPts val="0"/>
              </a:spcAft>
              <a:buClr>
                <a:schemeClr val="dk1"/>
              </a:buClr>
              <a:buSzPts val="800"/>
              <a:buFont typeface="Arial"/>
              <a:buNone/>
            </a:pPr>
            <a:endParaRPr sz="800" i="1">
              <a:solidFill>
                <a:srgbClr val="1F3864"/>
              </a:solidFill>
            </a:endParaRPr>
          </a:p>
          <a:p>
            <a:pPr marL="0" lvl="0" indent="0" algn="ctr" rtl="0">
              <a:lnSpc>
                <a:spcPct val="90000"/>
              </a:lnSpc>
              <a:spcBef>
                <a:spcPts val="750"/>
              </a:spcBef>
              <a:spcAft>
                <a:spcPts val="0"/>
              </a:spcAft>
              <a:buClr>
                <a:srgbClr val="1F3864"/>
              </a:buClr>
              <a:buSzPts val="2100"/>
              <a:buFont typeface="Arial"/>
              <a:buNone/>
            </a:pPr>
            <a:r>
              <a:rPr lang="en-US" sz="2400" b="1" i="1">
                <a:solidFill>
                  <a:srgbClr val="1F3864"/>
                </a:solidFill>
              </a:rPr>
              <a:t>A Full Hand </a:t>
            </a:r>
            <a:r>
              <a:rPr lang="en-US" sz="2400" b="1">
                <a:solidFill>
                  <a:srgbClr val="1F3864"/>
                </a:solidFill>
              </a:rPr>
              <a:t>(Thomas Yeserski, 2002)</a:t>
            </a:r>
            <a:endParaRPr sz="2400" b="1"/>
          </a:p>
          <a:p>
            <a:pPr marL="0" lvl="0" indent="0" algn="ctr" rtl="0">
              <a:lnSpc>
                <a:spcPct val="90000"/>
              </a:lnSpc>
              <a:spcBef>
                <a:spcPts val="750"/>
              </a:spcBef>
              <a:spcAft>
                <a:spcPts val="0"/>
              </a:spcAft>
              <a:buClr>
                <a:srgbClr val="1F3864"/>
              </a:buClr>
              <a:buSzPts val="2100"/>
              <a:buFont typeface="Arial"/>
              <a:buNone/>
            </a:pPr>
            <a:r>
              <a:rPr lang="en-US" sz="2400" b="1" i="1">
                <a:solidFill>
                  <a:srgbClr val="1F3864"/>
                </a:solidFill>
              </a:rPr>
              <a:t>Bridgetender’s Boy </a:t>
            </a:r>
            <a:r>
              <a:rPr lang="en-US" sz="2400" b="1">
                <a:solidFill>
                  <a:srgbClr val="1F3864"/>
                </a:solidFill>
              </a:rPr>
              <a:t>(Linda Barth, 2004)</a:t>
            </a:r>
            <a:endParaRPr sz="2400" b="1"/>
          </a:p>
        </p:txBody>
      </p:sp>
      <p:pic>
        <p:nvPicPr>
          <p:cNvPr id="1045" name="Google Shape;1045;p122"/>
          <p:cNvPicPr preferRelativeResize="0"/>
          <p:nvPr/>
        </p:nvPicPr>
        <p:blipFill rotWithShape="1">
          <a:blip r:embed="rId3">
            <a:alphaModFix/>
          </a:blip>
          <a:srcRect/>
          <a:stretch/>
        </p:blipFill>
        <p:spPr>
          <a:xfrm>
            <a:off x="1905000" y="1513400"/>
            <a:ext cx="5635625" cy="4011613"/>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sp>
        <p:nvSpPr>
          <p:cNvPr id="1051" name="Google Shape;1051;p123"/>
          <p:cNvSpPr txBox="1">
            <a:spLocks noGrp="1"/>
          </p:cNvSpPr>
          <p:nvPr>
            <p:ph type="title"/>
          </p:nvPr>
        </p:nvSpPr>
        <p:spPr>
          <a:xfrm>
            <a:off x="457200" y="389856"/>
            <a:ext cx="7924800" cy="103981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00066"/>
              </a:buClr>
              <a:buSzPct val="100000"/>
              <a:buFont typeface="Cambria"/>
              <a:buNone/>
            </a:pPr>
            <a:r>
              <a:rPr lang="en-US" sz="4000" b="1" i="1">
                <a:solidFill>
                  <a:srgbClr val="000066"/>
                </a:solidFill>
                <a:latin typeface="Cambria"/>
                <a:ea typeface="Cambria"/>
                <a:cs typeface="Cambria"/>
                <a:sym typeface="Cambria"/>
              </a:rPr>
              <a:t>Steamboats and Steam Locomotives</a:t>
            </a:r>
            <a:br>
              <a:rPr lang="en-US"/>
            </a:br>
            <a:endParaRPr/>
          </a:p>
        </p:txBody>
      </p:sp>
      <p:sp>
        <p:nvSpPr>
          <p:cNvPr id="1052" name="Google Shape;1052;p123"/>
          <p:cNvSpPr txBox="1">
            <a:spLocks noGrp="1"/>
          </p:cNvSpPr>
          <p:nvPr>
            <p:ph type="body" idx="1"/>
          </p:nvPr>
        </p:nvSpPr>
        <p:spPr>
          <a:xfrm>
            <a:off x="190500" y="4446875"/>
            <a:ext cx="8734500" cy="2411100"/>
          </a:xfrm>
          <a:prstGeom prst="rect">
            <a:avLst/>
          </a:prstGeom>
          <a:noFill/>
          <a:ln>
            <a:noFill/>
          </a:ln>
        </p:spPr>
        <p:txBody>
          <a:bodyPr spcFirstLastPara="1" wrap="square" lIns="91425" tIns="45700" rIns="91425" bIns="45700" anchor="t" anchorCtr="0">
            <a:noAutofit/>
          </a:bodyPr>
          <a:lstStyle/>
          <a:p>
            <a:pPr marL="347663" lvl="0" indent="-373063" algn="l" rtl="0">
              <a:lnSpc>
                <a:spcPct val="90000"/>
              </a:lnSpc>
              <a:spcBef>
                <a:spcPts val="0"/>
              </a:spcBef>
              <a:spcAft>
                <a:spcPts val="0"/>
              </a:spcAft>
              <a:buClr>
                <a:srgbClr val="000066"/>
              </a:buClr>
              <a:buSzPts val="2400"/>
              <a:buChar char="•"/>
            </a:pPr>
            <a:r>
              <a:rPr lang="en-US">
                <a:solidFill>
                  <a:srgbClr val="282828"/>
                </a:solidFill>
                <a:latin typeface="Arial"/>
                <a:ea typeface="Arial"/>
                <a:cs typeface="Arial"/>
                <a:sym typeface="Arial"/>
              </a:rPr>
              <a:t>New Jersey’s </a:t>
            </a:r>
            <a:r>
              <a:rPr lang="en-US">
                <a:solidFill>
                  <a:srgbClr val="000000"/>
                </a:solidFill>
                <a:latin typeface="Arial"/>
                <a:ea typeface="Arial"/>
                <a:cs typeface="Arial"/>
                <a:sym typeface="Arial"/>
              </a:rPr>
              <a:t>John Stevens constructed the first U.S. steam locomotive to successfully navigate open ocean to Philadelphia 1807 </a:t>
            </a:r>
            <a:endParaRPr sz="2200">
              <a:latin typeface="Arial"/>
              <a:ea typeface="Arial"/>
              <a:cs typeface="Arial"/>
              <a:sym typeface="Arial"/>
            </a:endParaRPr>
          </a:p>
          <a:p>
            <a:pPr marL="347663" lvl="0" indent="-296863" algn="l" rtl="0">
              <a:lnSpc>
                <a:spcPct val="90000"/>
              </a:lnSpc>
              <a:spcBef>
                <a:spcPts val="0"/>
              </a:spcBef>
              <a:spcAft>
                <a:spcPts val="0"/>
              </a:spcAft>
              <a:buClr>
                <a:schemeClr val="dk1"/>
              </a:buClr>
              <a:buSzPts val="800"/>
              <a:buNone/>
            </a:pPr>
            <a:endParaRPr sz="900">
              <a:solidFill>
                <a:srgbClr val="000000"/>
              </a:solidFill>
              <a:latin typeface="Arial"/>
              <a:ea typeface="Arial"/>
              <a:cs typeface="Arial"/>
              <a:sym typeface="Arial"/>
            </a:endParaRPr>
          </a:p>
          <a:p>
            <a:pPr marL="347663" lvl="0" indent="-373063" algn="l" rtl="0">
              <a:lnSpc>
                <a:spcPct val="90000"/>
              </a:lnSpc>
              <a:spcBef>
                <a:spcPts val="0"/>
              </a:spcBef>
              <a:spcAft>
                <a:spcPts val="0"/>
              </a:spcAft>
              <a:buClr>
                <a:srgbClr val="000066"/>
              </a:buClr>
              <a:buSzPts val="2400"/>
              <a:buChar char="•"/>
            </a:pPr>
            <a:r>
              <a:rPr lang="en-US">
                <a:solidFill>
                  <a:srgbClr val="000000"/>
                </a:solidFill>
                <a:latin typeface="Arial"/>
                <a:ea typeface="Arial"/>
                <a:cs typeface="Arial"/>
                <a:sym typeface="Arial"/>
              </a:rPr>
              <a:t>Stevens inaugurated the first U.S commercial ferry service in 1811 from Hoboken to New York City and obtained the first railroad charter in 1815 and designed and built a steam locomotive capable of hauling several passenger cars in 1825</a:t>
            </a:r>
            <a:endParaRPr sz="900">
              <a:solidFill>
                <a:srgbClr val="000000"/>
              </a:solidFill>
              <a:latin typeface="Arial"/>
              <a:ea typeface="Arial"/>
              <a:cs typeface="Arial"/>
              <a:sym typeface="Arial"/>
            </a:endParaRPr>
          </a:p>
        </p:txBody>
      </p:sp>
      <p:pic>
        <p:nvPicPr>
          <p:cNvPr id="1053" name="Google Shape;1053;p123"/>
          <p:cNvPicPr preferRelativeResize="0"/>
          <p:nvPr/>
        </p:nvPicPr>
        <p:blipFill rotWithShape="1">
          <a:blip r:embed="rId3">
            <a:alphaModFix/>
          </a:blip>
          <a:srcRect/>
          <a:stretch/>
        </p:blipFill>
        <p:spPr>
          <a:xfrm>
            <a:off x="1969294" y="1219200"/>
            <a:ext cx="5395912" cy="3008312"/>
          </a:xfrm>
          <a:prstGeom prst="rect">
            <a:avLst/>
          </a:prstGeom>
          <a:noFill/>
          <a:ln>
            <a:noFill/>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058"/>
        <p:cNvGrpSpPr/>
        <p:nvPr/>
      </p:nvGrpSpPr>
      <p:grpSpPr>
        <a:xfrm>
          <a:off x="0" y="0"/>
          <a:ext cx="0" cy="0"/>
          <a:chOff x="0" y="0"/>
          <a:chExt cx="0" cy="0"/>
        </a:xfrm>
      </p:grpSpPr>
      <p:sp>
        <p:nvSpPr>
          <p:cNvPr id="1059" name="Google Shape;1059;p124"/>
          <p:cNvSpPr txBox="1">
            <a:spLocks noGrp="1"/>
          </p:cNvSpPr>
          <p:nvPr>
            <p:ph type="title"/>
          </p:nvPr>
        </p:nvSpPr>
        <p:spPr>
          <a:xfrm>
            <a:off x="628650" y="365125"/>
            <a:ext cx="7886700" cy="1074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66"/>
              </a:buClr>
              <a:buSzPts val="3600"/>
              <a:buFont typeface="Cambria"/>
              <a:buNone/>
            </a:pPr>
            <a:r>
              <a:rPr lang="en-US" sz="3600" b="1" i="1">
                <a:solidFill>
                  <a:srgbClr val="000066"/>
                </a:solidFill>
                <a:latin typeface="Cambria"/>
                <a:ea typeface="Cambria"/>
                <a:cs typeface="Cambria"/>
                <a:sym typeface="Cambria"/>
              </a:rPr>
              <a:t>Trains Across New Jersey</a:t>
            </a:r>
            <a:endParaRPr/>
          </a:p>
        </p:txBody>
      </p:sp>
      <p:pic>
        <p:nvPicPr>
          <p:cNvPr id="1060" name="Google Shape;1060;p124" descr="[Railroad engine]"/>
          <p:cNvPicPr preferRelativeResize="0">
            <a:picLocks noGrp="1"/>
          </p:cNvPicPr>
          <p:nvPr>
            <p:ph type="body" idx="1"/>
          </p:nvPr>
        </p:nvPicPr>
        <p:blipFill rotWithShape="1">
          <a:blip r:embed="rId3">
            <a:alphaModFix/>
          </a:blip>
          <a:srcRect/>
          <a:stretch/>
        </p:blipFill>
        <p:spPr>
          <a:xfrm>
            <a:off x="625500" y="1440013"/>
            <a:ext cx="7893000" cy="4581300"/>
          </a:xfrm>
          <a:prstGeom prst="rect">
            <a:avLst/>
          </a:prstGeom>
          <a:noFill/>
          <a:ln>
            <a:noFill/>
          </a:ln>
        </p:spPr>
      </p:pic>
      <p:sp>
        <p:nvSpPr>
          <p:cNvPr id="1061" name="Google Shape;1061;p124"/>
          <p:cNvSpPr txBox="1"/>
          <p:nvPr/>
        </p:nvSpPr>
        <p:spPr>
          <a:xfrm>
            <a:off x="2286000" y="6113627"/>
            <a:ext cx="4724400" cy="507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700">
                <a:solidFill>
                  <a:srgbClr val="000066"/>
                </a:solidFill>
                <a:latin typeface="Calibri"/>
                <a:ea typeface="Calibri"/>
                <a:cs typeface="Calibri"/>
                <a:sym typeface="Calibri"/>
              </a:rPr>
              <a:t>Early Steam Engine Locomotive</a:t>
            </a:r>
            <a:endParaRPr sz="1700">
              <a:solidFill>
                <a:srgbClr val="000066"/>
              </a:solidFill>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066"/>
        <p:cNvGrpSpPr/>
        <p:nvPr/>
      </p:nvGrpSpPr>
      <p:grpSpPr>
        <a:xfrm>
          <a:off x="0" y="0"/>
          <a:ext cx="0" cy="0"/>
          <a:chOff x="0" y="0"/>
          <a:chExt cx="0" cy="0"/>
        </a:xfrm>
      </p:grpSpPr>
      <p:sp>
        <p:nvSpPr>
          <p:cNvPr id="1067" name="Google Shape;1067;p125"/>
          <p:cNvSpPr txBox="1">
            <a:spLocks noGrp="1"/>
          </p:cNvSpPr>
          <p:nvPr>
            <p:ph type="title"/>
          </p:nvPr>
        </p:nvSpPr>
        <p:spPr>
          <a:xfrm>
            <a:off x="4876800" y="1332400"/>
            <a:ext cx="3810000" cy="4878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700"/>
              <a:buFont typeface="Calibri"/>
              <a:buNone/>
            </a:pPr>
            <a:r>
              <a:rPr lang="en-US" sz="2900">
                <a:latin typeface="Calibri"/>
                <a:ea typeface="Calibri"/>
                <a:cs typeface="Calibri"/>
                <a:sym typeface="Calibri"/>
              </a:rPr>
              <a:t>This is an ad from The </a:t>
            </a:r>
            <a:r>
              <a:rPr lang="en-US" sz="2900" i="1">
                <a:latin typeface="Calibri"/>
                <a:ea typeface="Calibri"/>
                <a:cs typeface="Calibri"/>
                <a:sym typeface="Calibri"/>
              </a:rPr>
              <a:t>New Jersey Gazette</a:t>
            </a:r>
            <a:r>
              <a:rPr lang="en-US" sz="2900">
                <a:latin typeface="Calibri"/>
                <a:ea typeface="Calibri"/>
                <a:cs typeface="Calibri"/>
                <a:sym typeface="Calibri"/>
              </a:rPr>
              <a:t>, Nov. 15, 1780</a:t>
            </a:r>
            <a:br>
              <a:rPr lang="en-US" sz="2000" u="sng">
                <a:latin typeface="Calibri"/>
                <a:ea typeface="Calibri"/>
                <a:cs typeface="Calibri"/>
                <a:sym typeface="Calibri"/>
              </a:rPr>
            </a:br>
            <a:r>
              <a:rPr lang="en-US" sz="2900">
                <a:latin typeface="Calibri"/>
                <a:ea typeface="Calibri"/>
                <a:cs typeface="Calibri"/>
                <a:sym typeface="Calibri"/>
              </a:rPr>
              <a:t>offering a $1000 reward for a runaway slave.</a:t>
            </a:r>
            <a:br>
              <a:rPr lang="en-US" sz="2900">
                <a:latin typeface="Calibri"/>
                <a:ea typeface="Calibri"/>
                <a:cs typeface="Calibri"/>
                <a:sym typeface="Calibri"/>
              </a:rPr>
            </a:br>
            <a:br>
              <a:rPr lang="en-US" sz="2600">
                <a:latin typeface="Calibri"/>
                <a:ea typeface="Calibri"/>
                <a:cs typeface="Calibri"/>
                <a:sym typeface="Calibri"/>
              </a:rPr>
            </a:br>
            <a:r>
              <a:rPr lang="en-US" sz="2600">
                <a:latin typeface="Calibri"/>
                <a:ea typeface="Calibri"/>
                <a:cs typeface="Calibri"/>
                <a:sym typeface="Calibri"/>
              </a:rPr>
              <a:t>Source: </a:t>
            </a:r>
            <a:r>
              <a:rPr lang="en-US" sz="2600" u="sng">
                <a:solidFill>
                  <a:schemeClr val="hlink"/>
                </a:solidFill>
                <a:hlinkClick r:id="rId3"/>
              </a:rPr>
              <a:t>Princeton &amp; Slavery | "One Thousand Dollars Reward" for Caesar</a:t>
            </a:r>
            <a:endParaRPr sz="2600">
              <a:solidFill>
                <a:srgbClr val="0070C0"/>
              </a:solidFill>
            </a:endParaRPr>
          </a:p>
        </p:txBody>
      </p:sp>
      <p:pic>
        <p:nvPicPr>
          <p:cNvPr id="1068" name="Google Shape;1068;p125"/>
          <p:cNvPicPr preferRelativeResize="0">
            <a:picLocks noGrp="1"/>
          </p:cNvPicPr>
          <p:nvPr>
            <p:ph type="body" idx="1"/>
          </p:nvPr>
        </p:nvPicPr>
        <p:blipFill rotWithShape="1">
          <a:blip r:embed="rId4">
            <a:alphaModFix/>
          </a:blip>
          <a:srcRect/>
          <a:stretch/>
        </p:blipFill>
        <p:spPr>
          <a:xfrm>
            <a:off x="304800" y="188913"/>
            <a:ext cx="4010025" cy="6516687"/>
          </a:xfrm>
          <a:prstGeom prst="rect">
            <a:avLst/>
          </a:prstGeom>
          <a:noFill/>
          <a:ln>
            <a:noFill/>
          </a:ln>
        </p:spPr>
      </p:pic>
      <p:sp>
        <p:nvSpPr>
          <p:cNvPr id="1069" name="Google Shape;1069;p125"/>
          <p:cNvSpPr txBox="1"/>
          <p:nvPr/>
        </p:nvSpPr>
        <p:spPr>
          <a:xfrm>
            <a:off x="5181600" y="381000"/>
            <a:ext cx="266700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i="1">
                <a:solidFill>
                  <a:srgbClr val="000066"/>
                </a:solidFill>
                <a:latin typeface="Cambria"/>
                <a:ea typeface="Cambria"/>
                <a:cs typeface="Cambria"/>
                <a:sym typeface="Cambria"/>
              </a:rPr>
              <a:t>Slavery in New Jersey</a:t>
            </a:r>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sp>
        <p:nvSpPr>
          <p:cNvPr id="1075" name="Google Shape;1075;p126"/>
          <p:cNvSpPr txBox="1">
            <a:spLocks noGrp="1"/>
          </p:cNvSpPr>
          <p:nvPr>
            <p:ph type="title"/>
          </p:nvPr>
        </p:nvSpPr>
        <p:spPr>
          <a:xfrm>
            <a:off x="4343400" y="609600"/>
            <a:ext cx="4343400" cy="78105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00066"/>
              </a:buClr>
              <a:buSzPct val="100000"/>
              <a:buFont typeface="Cambria"/>
              <a:buNone/>
            </a:pPr>
            <a:r>
              <a:rPr lang="en-US" sz="3600" b="1" i="1">
                <a:solidFill>
                  <a:srgbClr val="000066"/>
                </a:solidFill>
                <a:latin typeface="Cambria"/>
                <a:ea typeface="Cambria"/>
                <a:cs typeface="Cambria"/>
                <a:sym typeface="Cambria"/>
              </a:rPr>
              <a:t>The Underground Railroad in New Jersey </a:t>
            </a:r>
            <a:endParaRPr/>
          </a:p>
        </p:txBody>
      </p:sp>
      <p:pic>
        <p:nvPicPr>
          <p:cNvPr id="1076" name="Google Shape;1076;p126" descr="W:\Staff\NJ 350\Underground Railroad\MapUndergroundRR.jpg"/>
          <p:cNvPicPr preferRelativeResize="0">
            <a:picLocks noGrp="1"/>
          </p:cNvPicPr>
          <p:nvPr>
            <p:ph type="body" idx="1"/>
          </p:nvPr>
        </p:nvPicPr>
        <p:blipFill rotWithShape="1">
          <a:blip r:embed="rId3">
            <a:alphaModFix/>
          </a:blip>
          <a:srcRect/>
          <a:stretch/>
        </p:blipFill>
        <p:spPr>
          <a:xfrm>
            <a:off x="304800" y="304800"/>
            <a:ext cx="4038600" cy="6350000"/>
          </a:xfrm>
          <a:prstGeom prst="rect">
            <a:avLst/>
          </a:prstGeom>
          <a:noFill/>
          <a:ln>
            <a:noFill/>
          </a:ln>
        </p:spPr>
      </p:pic>
      <p:sp>
        <p:nvSpPr>
          <p:cNvPr id="1077" name="Google Shape;1077;p126"/>
          <p:cNvSpPr txBox="1"/>
          <p:nvPr/>
        </p:nvSpPr>
        <p:spPr>
          <a:xfrm>
            <a:off x="4572000" y="1943413"/>
            <a:ext cx="4038600" cy="4525200"/>
          </a:xfrm>
          <a:prstGeom prst="rect">
            <a:avLst/>
          </a:prstGeom>
          <a:noFill/>
          <a:ln>
            <a:noFill/>
          </a:ln>
        </p:spPr>
        <p:txBody>
          <a:bodyPr spcFirstLastPara="1" wrap="square" lIns="91425" tIns="45700" rIns="91425" bIns="45700" anchor="t" anchorCtr="0">
            <a:spAutoFit/>
          </a:bodyPr>
          <a:lstStyle/>
          <a:p>
            <a:pPr marL="457200" marR="0" lvl="0" indent="-469900" algn="l" rtl="0">
              <a:spcBef>
                <a:spcPts val="0"/>
              </a:spcBef>
              <a:spcAft>
                <a:spcPts val="0"/>
              </a:spcAft>
              <a:buClr>
                <a:srgbClr val="000066"/>
              </a:buClr>
              <a:buSzPts val="3000"/>
              <a:buFont typeface="Arial"/>
              <a:buChar char="•"/>
            </a:pPr>
            <a:r>
              <a:rPr lang="en-US" sz="2800">
                <a:solidFill>
                  <a:schemeClr val="dk1"/>
                </a:solidFill>
                <a:latin typeface="Calibri"/>
                <a:ea typeface="Calibri"/>
                <a:cs typeface="Calibri"/>
                <a:sym typeface="Calibri"/>
              </a:rPr>
              <a:t>Why did an underground railroad go across New Jersey?</a:t>
            </a:r>
            <a:endParaRPr/>
          </a:p>
          <a:p>
            <a:pPr marL="457200" marR="0" lvl="0" indent="-368300" algn="l"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a:p>
            <a:pPr marL="457200" marR="0" lvl="0" indent="-469900" algn="l" rtl="0">
              <a:spcBef>
                <a:spcPts val="0"/>
              </a:spcBef>
              <a:spcAft>
                <a:spcPts val="0"/>
              </a:spcAft>
              <a:buClr>
                <a:srgbClr val="000066"/>
              </a:buClr>
              <a:buSzPts val="3000"/>
              <a:buFont typeface="Arial"/>
              <a:buChar char="•"/>
            </a:pPr>
            <a:r>
              <a:rPr lang="en-US" sz="2800">
                <a:solidFill>
                  <a:schemeClr val="dk1"/>
                </a:solidFill>
                <a:latin typeface="Calibri"/>
                <a:ea typeface="Calibri"/>
                <a:cs typeface="Calibri"/>
                <a:sym typeface="Calibri"/>
              </a:rPr>
              <a:t>How long would it take to walk from Richmond Virginia to Jersey City—328 miles—walking 10 hours a day?</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12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66"/>
              </a:buClr>
              <a:buSzPts val="3600"/>
              <a:buFont typeface="Cambria"/>
              <a:buNone/>
            </a:pPr>
            <a:r>
              <a:rPr lang="en-US" sz="3600" b="1" i="1">
                <a:solidFill>
                  <a:srgbClr val="000066"/>
                </a:solidFill>
                <a:latin typeface="Cambria"/>
                <a:ea typeface="Cambria"/>
                <a:cs typeface="Cambria"/>
                <a:sym typeface="Cambria"/>
              </a:rPr>
              <a:t> New Jersey “Conductors”</a:t>
            </a:r>
            <a:endParaRPr/>
          </a:p>
        </p:txBody>
      </p:sp>
      <p:pic>
        <p:nvPicPr>
          <p:cNvPr id="1084" name="Google Shape;1084;p127" descr="https://encrypted-tbn1.gstatic.com/images?q=tbn:ANd9GcRUi9sG7F3MgYlQijIVGNtgW1fp3SwBWPetGBQTc8AHvUtsZZrpX8diJlRu"/>
          <p:cNvPicPr preferRelativeResize="0">
            <a:picLocks noGrp="1"/>
          </p:cNvPicPr>
          <p:nvPr>
            <p:ph type="body" idx="1"/>
          </p:nvPr>
        </p:nvPicPr>
        <p:blipFill rotWithShape="1">
          <a:blip r:embed="rId3">
            <a:alphaModFix/>
          </a:blip>
          <a:srcRect/>
          <a:stretch/>
        </p:blipFill>
        <p:spPr>
          <a:xfrm>
            <a:off x="609600" y="1447800"/>
            <a:ext cx="2514600" cy="4114800"/>
          </a:xfrm>
          <a:prstGeom prst="rect">
            <a:avLst/>
          </a:prstGeom>
          <a:noFill/>
          <a:ln>
            <a:noFill/>
          </a:ln>
        </p:spPr>
      </p:pic>
      <p:pic>
        <p:nvPicPr>
          <p:cNvPr id="1085" name="Google Shape;1085;p127" descr="body_home_URWT-1.jpg"/>
          <p:cNvPicPr preferRelativeResize="0"/>
          <p:nvPr/>
        </p:nvPicPr>
        <p:blipFill rotWithShape="1">
          <a:blip r:embed="rId4">
            <a:alphaModFix/>
          </a:blip>
          <a:srcRect/>
          <a:stretch/>
        </p:blipFill>
        <p:spPr>
          <a:xfrm>
            <a:off x="5867400" y="1828800"/>
            <a:ext cx="2301875" cy="3352800"/>
          </a:xfrm>
          <a:prstGeom prst="rect">
            <a:avLst/>
          </a:prstGeom>
          <a:noFill/>
          <a:ln>
            <a:noFill/>
          </a:ln>
        </p:spPr>
      </p:pic>
      <p:sp>
        <p:nvSpPr>
          <p:cNvPr id="1086" name="Google Shape;1086;p127"/>
          <p:cNvSpPr txBox="1"/>
          <p:nvPr/>
        </p:nvSpPr>
        <p:spPr>
          <a:xfrm>
            <a:off x="1066800" y="5607050"/>
            <a:ext cx="1838325" cy="368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2060"/>
                </a:solidFill>
                <a:latin typeface="Arial"/>
                <a:ea typeface="Arial"/>
                <a:cs typeface="Arial"/>
                <a:sym typeface="Arial"/>
              </a:rPr>
              <a:t>Harriet Tubman </a:t>
            </a:r>
            <a:endParaRPr/>
          </a:p>
        </p:txBody>
      </p:sp>
      <p:sp>
        <p:nvSpPr>
          <p:cNvPr id="1087" name="Google Shape;1087;p127"/>
          <p:cNvSpPr txBox="1"/>
          <p:nvPr/>
        </p:nvSpPr>
        <p:spPr>
          <a:xfrm>
            <a:off x="6477000" y="5241925"/>
            <a:ext cx="1365250" cy="3698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2060"/>
                </a:solidFill>
                <a:latin typeface="Arial"/>
                <a:ea typeface="Arial"/>
                <a:cs typeface="Arial"/>
                <a:sym typeface="Arial"/>
              </a:rPr>
              <a:t>William Still</a:t>
            </a:r>
            <a:endParaRPr/>
          </a:p>
        </p:txBody>
      </p:sp>
      <p:pic>
        <p:nvPicPr>
          <p:cNvPr id="1088" name="Google Shape;1088;p127" descr="http://7stepstofreedom.files.wordpress.com/2011/07/goodwin002.jpg"/>
          <p:cNvPicPr preferRelativeResize="0"/>
          <p:nvPr/>
        </p:nvPicPr>
        <p:blipFill rotWithShape="1">
          <a:blip r:embed="rId5">
            <a:alphaModFix/>
          </a:blip>
          <a:srcRect/>
          <a:stretch/>
        </p:blipFill>
        <p:spPr>
          <a:xfrm>
            <a:off x="3352800" y="1828800"/>
            <a:ext cx="2301875" cy="2590800"/>
          </a:xfrm>
          <a:prstGeom prst="rect">
            <a:avLst/>
          </a:prstGeom>
          <a:noFill/>
          <a:ln>
            <a:noFill/>
          </a:ln>
        </p:spPr>
      </p:pic>
      <p:sp>
        <p:nvSpPr>
          <p:cNvPr id="1089" name="Google Shape;1089;p127"/>
          <p:cNvSpPr txBox="1"/>
          <p:nvPr/>
        </p:nvSpPr>
        <p:spPr>
          <a:xfrm>
            <a:off x="3598863" y="4464050"/>
            <a:ext cx="1851025" cy="368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2060"/>
                </a:solidFill>
                <a:latin typeface="Arial"/>
                <a:ea typeface="Arial"/>
                <a:cs typeface="Arial"/>
                <a:sym typeface="Arial"/>
              </a:rPr>
              <a:t>Abigail Goodwin</a:t>
            </a:r>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rgbClr val="DDEAF6"/>
        </a:solidFill>
        <a:effectLst/>
      </p:bgPr>
    </p:bg>
    <p:spTree>
      <p:nvGrpSpPr>
        <p:cNvPr id="1" name="Shape 1093"/>
        <p:cNvGrpSpPr/>
        <p:nvPr/>
      </p:nvGrpSpPr>
      <p:grpSpPr>
        <a:xfrm>
          <a:off x="0" y="0"/>
          <a:ext cx="0" cy="0"/>
          <a:chOff x="0" y="0"/>
          <a:chExt cx="0" cy="0"/>
        </a:xfrm>
      </p:grpSpPr>
      <p:sp>
        <p:nvSpPr>
          <p:cNvPr id="1094" name="Google Shape;1094;p128"/>
          <p:cNvSpPr txBox="1">
            <a:spLocks noGrp="1"/>
          </p:cNvSpPr>
          <p:nvPr>
            <p:ph type="body" idx="1"/>
          </p:nvPr>
        </p:nvSpPr>
        <p:spPr>
          <a:xfrm>
            <a:off x="366799" y="457200"/>
            <a:ext cx="8307600" cy="6234014"/>
          </a:xfrm>
          <a:prstGeom prst="rect">
            <a:avLst/>
          </a:prstGeom>
          <a:noFill/>
          <a:ln>
            <a:noFill/>
          </a:ln>
        </p:spPr>
        <p:txBody>
          <a:bodyPr spcFirstLastPara="1" wrap="square" lIns="0" tIns="0" rIns="0" bIns="0" anchor="t" anchorCtr="0">
            <a:spAutoFit/>
          </a:bodyPr>
          <a:lstStyle/>
          <a:p>
            <a:pPr marL="0" lvl="0" indent="0" algn="ctr" rtl="0">
              <a:lnSpc>
                <a:spcPct val="100000"/>
              </a:lnSpc>
              <a:spcBef>
                <a:spcPts val="0"/>
              </a:spcBef>
              <a:spcAft>
                <a:spcPts val="0"/>
              </a:spcAft>
              <a:buClr>
                <a:srgbClr val="002060"/>
              </a:buClr>
              <a:buSzPts val="1300"/>
              <a:buNone/>
            </a:pPr>
            <a:r>
              <a:rPr lang="en-US" sz="3600" b="1" i="1">
                <a:solidFill>
                  <a:srgbClr val="002060"/>
                </a:solidFill>
                <a:latin typeface="Cambria"/>
                <a:ea typeface="Cambria"/>
                <a:cs typeface="Cambria"/>
                <a:sym typeface="Cambria"/>
              </a:rPr>
              <a:t>An effective social studies curriculum cannot avoid controversial issues!</a:t>
            </a:r>
            <a:endParaRPr sz="3600" b="1" i="1">
              <a:solidFill>
                <a:srgbClr val="002060"/>
              </a:solidFill>
              <a:latin typeface="Cambria"/>
              <a:ea typeface="Cambria"/>
              <a:cs typeface="Cambria"/>
              <a:sym typeface="Cambria"/>
            </a:endParaRPr>
          </a:p>
          <a:p>
            <a:pPr marL="0" lvl="0" indent="0" algn="ctr" rtl="0">
              <a:lnSpc>
                <a:spcPct val="115000"/>
              </a:lnSpc>
              <a:spcBef>
                <a:spcPts val="1200"/>
              </a:spcBef>
              <a:spcAft>
                <a:spcPts val="0"/>
              </a:spcAft>
              <a:buClr>
                <a:schemeClr val="dk1"/>
              </a:buClr>
              <a:buSzPts val="1300"/>
              <a:buNone/>
            </a:pPr>
            <a:endParaRPr sz="2400">
              <a:solidFill>
                <a:schemeClr val="dk2"/>
              </a:solidFill>
              <a:latin typeface="Arial"/>
              <a:ea typeface="Arial"/>
              <a:cs typeface="Arial"/>
              <a:sym typeface="Arial"/>
            </a:endParaRPr>
          </a:p>
          <a:p>
            <a:pPr marL="0" lvl="0" indent="0" algn="ctr" rtl="0">
              <a:lnSpc>
                <a:spcPct val="115000"/>
              </a:lnSpc>
              <a:spcBef>
                <a:spcPts val="1200"/>
              </a:spcBef>
              <a:spcAft>
                <a:spcPts val="0"/>
              </a:spcAft>
              <a:buClr>
                <a:schemeClr val="dk1"/>
              </a:buClr>
              <a:buSzPts val="1300"/>
              <a:buNone/>
            </a:pPr>
            <a:endParaRPr sz="2400">
              <a:solidFill>
                <a:schemeClr val="dk2"/>
              </a:solidFill>
              <a:latin typeface="Arial"/>
              <a:ea typeface="Arial"/>
              <a:cs typeface="Arial"/>
              <a:sym typeface="Arial"/>
            </a:endParaRPr>
          </a:p>
          <a:p>
            <a:pPr marL="0" lvl="0" indent="0" algn="ctr" rtl="0">
              <a:lnSpc>
                <a:spcPct val="115000"/>
              </a:lnSpc>
              <a:spcBef>
                <a:spcPts val="1200"/>
              </a:spcBef>
              <a:spcAft>
                <a:spcPts val="0"/>
              </a:spcAft>
              <a:buClr>
                <a:schemeClr val="dk1"/>
              </a:buClr>
              <a:buSzPts val="1300"/>
              <a:buNone/>
            </a:pPr>
            <a:endParaRPr sz="2400">
              <a:solidFill>
                <a:schemeClr val="dk2"/>
              </a:solidFill>
              <a:latin typeface="Arial"/>
              <a:ea typeface="Arial"/>
              <a:cs typeface="Arial"/>
              <a:sym typeface="Arial"/>
            </a:endParaRPr>
          </a:p>
          <a:p>
            <a:pPr marL="0" lvl="0" indent="0" algn="ctr" rtl="0">
              <a:lnSpc>
                <a:spcPct val="115000"/>
              </a:lnSpc>
              <a:spcBef>
                <a:spcPts val="1200"/>
              </a:spcBef>
              <a:spcAft>
                <a:spcPts val="0"/>
              </a:spcAft>
              <a:buClr>
                <a:schemeClr val="dk1"/>
              </a:buClr>
              <a:buSzPts val="1300"/>
              <a:buNone/>
            </a:pPr>
            <a:endParaRPr sz="2400">
              <a:solidFill>
                <a:schemeClr val="dk2"/>
              </a:solidFill>
              <a:latin typeface="Arial"/>
              <a:ea typeface="Arial"/>
              <a:cs typeface="Arial"/>
              <a:sym typeface="Arial"/>
            </a:endParaRPr>
          </a:p>
          <a:p>
            <a:pPr marL="0" lvl="0" indent="0" algn="l" rtl="0">
              <a:lnSpc>
                <a:spcPct val="115000"/>
              </a:lnSpc>
              <a:spcBef>
                <a:spcPts val="1200"/>
              </a:spcBef>
              <a:spcAft>
                <a:spcPts val="0"/>
              </a:spcAft>
              <a:buClr>
                <a:schemeClr val="dk1"/>
              </a:buClr>
              <a:buSzPts val="1300"/>
              <a:buNone/>
            </a:pPr>
            <a:endParaRPr sz="2400">
              <a:solidFill>
                <a:schemeClr val="dk2"/>
              </a:solidFill>
              <a:latin typeface="Arial"/>
              <a:ea typeface="Arial"/>
              <a:cs typeface="Arial"/>
              <a:sym typeface="Arial"/>
            </a:endParaRPr>
          </a:p>
          <a:p>
            <a:pPr marL="0" lvl="0" indent="0" algn="ctr" rtl="0">
              <a:lnSpc>
                <a:spcPct val="115000"/>
              </a:lnSpc>
              <a:spcBef>
                <a:spcPts val="1200"/>
              </a:spcBef>
              <a:spcAft>
                <a:spcPts val="0"/>
              </a:spcAft>
              <a:buClr>
                <a:schemeClr val="dk1"/>
              </a:buClr>
              <a:buSzPts val="1300"/>
              <a:buNone/>
            </a:pPr>
            <a:endParaRPr sz="2400">
              <a:solidFill>
                <a:schemeClr val="dk2"/>
              </a:solidFill>
              <a:latin typeface="Arial"/>
              <a:ea typeface="Arial"/>
              <a:cs typeface="Arial"/>
              <a:sym typeface="Arial"/>
            </a:endParaRPr>
          </a:p>
          <a:p>
            <a:pPr marL="0" lvl="0" indent="0" algn="ctr" rtl="0">
              <a:lnSpc>
                <a:spcPct val="115000"/>
              </a:lnSpc>
              <a:spcBef>
                <a:spcPts val="1200"/>
              </a:spcBef>
              <a:spcAft>
                <a:spcPts val="0"/>
              </a:spcAft>
              <a:buClr>
                <a:schemeClr val="dk1"/>
              </a:buClr>
              <a:buSzPts val="1300"/>
              <a:buNone/>
            </a:pPr>
            <a:endParaRPr sz="600">
              <a:solidFill>
                <a:schemeClr val="dk2"/>
              </a:solidFill>
              <a:latin typeface="Arial"/>
              <a:ea typeface="Arial"/>
              <a:cs typeface="Arial"/>
              <a:sym typeface="Arial"/>
            </a:endParaRPr>
          </a:p>
          <a:p>
            <a:pPr marL="0" lvl="0" indent="0" algn="ctr" rtl="0">
              <a:lnSpc>
                <a:spcPct val="115000"/>
              </a:lnSpc>
              <a:spcBef>
                <a:spcPts val="1200"/>
              </a:spcBef>
              <a:spcAft>
                <a:spcPts val="0"/>
              </a:spcAft>
              <a:buClr>
                <a:schemeClr val="dk1"/>
              </a:buClr>
              <a:buSzPts val="1300"/>
              <a:buNone/>
            </a:pPr>
            <a:endParaRPr sz="800" b="1" i="1">
              <a:solidFill>
                <a:srgbClr val="002060"/>
              </a:solidFill>
              <a:latin typeface="Cambria"/>
              <a:ea typeface="Cambria"/>
              <a:cs typeface="Cambria"/>
              <a:sym typeface="Cambria"/>
            </a:endParaRPr>
          </a:p>
          <a:p>
            <a:pPr marL="0" lvl="0" indent="0" algn="ctr" rtl="0">
              <a:lnSpc>
                <a:spcPct val="115000"/>
              </a:lnSpc>
              <a:spcBef>
                <a:spcPts val="2400"/>
              </a:spcBef>
              <a:spcAft>
                <a:spcPts val="1200"/>
              </a:spcAft>
              <a:buClr>
                <a:srgbClr val="002060"/>
              </a:buClr>
              <a:buSzPts val="1300"/>
              <a:buNone/>
            </a:pPr>
            <a:r>
              <a:rPr lang="en-US" sz="3600" b="1" i="1">
                <a:solidFill>
                  <a:srgbClr val="002060"/>
                </a:solidFill>
                <a:latin typeface="Cambria"/>
                <a:ea typeface="Cambria"/>
                <a:cs typeface="Cambria"/>
                <a:sym typeface="Cambria"/>
              </a:rPr>
              <a:t>Nor should we try to avoid them…</a:t>
            </a:r>
            <a:endParaRPr sz="3600" b="1" i="1">
              <a:solidFill>
                <a:srgbClr val="002060"/>
              </a:solidFill>
              <a:latin typeface="Cambria"/>
              <a:ea typeface="Cambria"/>
              <a:cs typeface="Cambria"/>
              <a:sym typeface="Cambria"/>
            </a:endParaRPr>
          </a:p>
        </p:txBody>
      </p:sp>
      <p:pic>
        <p:nvPicPr>
          <p:cNvPr id="1095" name="Google Shape;1095;p128"/>
          <p:cNvPicPr preferRelativeResize="0"/>
          <p:nvPr/>
        </p:nvPicPr>
        <p:blipFill rotWithShape="1">
          <a:blip r:embed="rId3">
            <a:alphaModFix/>
          </a:blip>
          <a:srcRect/>
          <a:stretch/>
        </p:blipFill>
        <p:spPr>
          <a:xfrm>
            <a:off x="1493573" y="1905000"/>
            <a:ext cx="6054051" cy="3532551"/>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099"/>
        <p:cNvGrpSpPr/>
        <p:nvPr/>
      </p:nvGrpSpPr>
      <p:grpSpPr>
        <a:xfrm>
          <a:off x="0" y="0"/>
          <a:ext cx="0" cy="0"/>
          <a:chOff x="0" y="0"/>
          <a:chExt cx="0" cy="0"/>
        </a:xfrm>
      </p:grpSpPr>
      <p:sp>
        <p:nvSpPr>
          <p:cNvPr id="1100" name="Google Shape;1100;p129"/>
          <p:cNvSpPr txBox="1">
            <a:spLocks noGrp="1"/>
          </p:cNvSpPr>
          <p:nvPr>
            <p:ph type="title"/>
          </p:nvPr>
        </p:nvSpPr>
        <p:spPr>
          <a:xfrm>
            <a:off x="732225" y="0"/>
            <a:ext cx="7663500" cy="971400"/>
          </a:xfrm>
          <a:prstGeom prst="rect">
            <a:avLst/>
          </a:prstGeom>
          <a:noFill/>
          <a:ln>
            <a:noFill/>
          </a:ln>
        </p:spPr>
        <p:txBody>
          <a:bodyPr spcFirstLastPara="1" wrap="square" lIns="0" tIns="352275" rIns="0" bIns="0" anchor="t" anchorCtr="0">
            <a:spAutoFit/>
          </a:bodyPr>
          <a:lstStyle/>
          <a:p>
            <a:pPr marL="0" lvl="0" indent="0" algn="ctr" rtl="0">
              <a:lnSpc>
                <a:spcPct val="100000"/>
              </a:lnSpc>
              <a:spcBef>
                <a:spcPts val="0"/>
              </a:spcBef>
              <a:spcAft>
                <a:spcPts val="0"/>
              </a:spcAft>
              <a:buClr>
                <a:srgbClr val="002060"/>
              </a:buClr>
              <a:buSzPts val="2800"/>
              <a:buFont typeface="Cambria"/>
              <a:buNone/>
            </a:pPr>
            <a:r>
              <a:rPr lang="en-US" sz="4000" b="1" i="1">
                <a:solidFill>
                  <a:srgbClr val="002060"/>
                </a:solidFill>
                <a:latin typeface="Cambria"/>
                <a:ea typeface="Cambria"/>
                <a:cs typeface="Cambria"/>
                <a:sym typeface="Cambria"/>
              </a:rPr>
              <a:t>Research shows that…</a:t>
            </a:r>
            <a:endParaRPr sz="4000" b="1" i="1">
              <a:solidFill>
                <a:srgbClr val="002060"/>
              </a:solidFill>
              <a:latin typeface="Cambria"/>
              <a:ea typeface="Cambria"/>
              <a:cs typeface="Cambria"/>
              <a:sym typeface="Cambria"/>
            </a:endParaRPr>
          </a:p>
        </p:txBody>
      </p:sp>
      <p:sp>
        <p:nvSpPr>
          <p:cNvPr id="1101" name="Google Shape;1101;p129"/>
          <p:cNvSpPr txBox="1">
            <a:spLocks noGrp="1"/>
          </p:cNvSpPr>
          <p:nvPr>
            <p:ph type="sldNum" idx="12"/>
          </p:nvPr>
        </p:nvSpPr>
        <p:spPr>
          <a:xfrm>
            <a:off x="8813915" y="6503155"/>
            <a:ext cx="236100" cy="164700"/>
          </a:xfrm>
          <a:prstGeom prst="rect">
            <a:avLst/>
          </a:prstGeom>
          <a:noFill/>
          <a:ln>
            <a:noFill/>
          </a:ln>
        </p:spPr>
        <p:txBody>
          <a:bodyPr spcFirstLastPara="1" wrap="square" lIns="0" tIns="10775" rIns="0" bIns="0" anchor="t" anchorCtr="0">
            <a:spAutoFit/>
          </a:bodyPr>
          <a:lstStyle/>
          <a:p>
            <a:pPr marL="111125"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595959"/>
                </a:solidFill>
                <a:latin typeface="Tahoma"/>
                <a:ea typeface="Tahoma"/>
                <a:cs typeface="Tahoma"/>
                <a:sym typeface="Tahoma"/>
              </a:rPr>
              <a:t>117</a:t>
            </a:fld>
            <a:endParaRPr sz="1000" b="0" i="0" u="none" strike="noStrike" cap="none">
              <a:solidFill>
                <a:srgbClr val="595959"/>
              </a:solidFill>
              <a:latin typeface="Tahoma"/>
              <a:ea typeface="Tahoma"/>
              <a:cs typeface="Tahoma"/>
              <a:sym typeface="Tahoma"/>
            </a:endParaRPr>
          </a:p>
        </p:txBody>
      </p:sp>
      <p:sp>
        <p:nvSpPr>
          <p:cNvPr id="1102" name="Google Shape;1102;p129"/>
          <p:cNvSpPr txBox="1"/>
          <p:nvPr/>
        </p:nvSpPr>
        <p:spPr>
          <a:xfrm>
            <a:off x="670950" y="1108100"/>
            <a:ext cx="7802100" cy="5826600"/>
          </a:xfrm>
          <a:prstGeom prst="rect">
            <a:avLst/>
          </a:prstGeom>
          <a:noFill/>
          <a:ln>
            <a:noFill/>
          </a:ln>
        </p:spPr>
        <p:txBody>
          <a:bodyPr spcFirstLastPara="1" wrap="square" lIns="0" tIns="137775" rIns="0" bIns="0" anchor="t" anchorCtr="0">
            <a:spAutoFit/>
          </a:bodyPr>
          <a:lstStyle/>
          <a:p>
            <a:pPr marL="492125" marR="0" lvl="0" indent="-431800" algn="l" rtl="0">
              <a:lnSpc>
                <a:spcPct val="100000"/>
              </a:lnSpc>
              <a:spcBef>
                <a:spcPts val="0"/>
              </a:spcBef>
              <a:spcAft>
                <a:spcPts val="0"/>
              </a:spcAft>
              <a:buClr>
                <a:srgbClr val="000000"/>
              </a:buClr>
              <a:buSzPts val="3000"/>
              <a:buFont typeface="Arial"/>
              <a:buNone/>
            </a:pPr>
            <a:r>
              <a:rPr lang="en-US" sz="3000" b="1" i="0" u="none" strike="noStrike" cap="none">
                <a:solidFill>
                  <a:srgbClr val="1A1A1A"/>
                </a:solidFill>
                <a:latin typeface="Arial"/>
                <a:ea typeface="Arial"/>
                <a:cs typeface="Arial"/>
                <a:sym typeface="Arial"/>
              </a:rPr>
              <a:t>Discussing controversial public issues:</a:t>
            </a:r>
            <a:endParaRPr sz="3000" b="0" i="0" u="none" strike="noStrike" cap="none">
              <a:solidFill>
                <a:srgbClr val="1A1A1A"/>
              </a:solidFill>
              <a:latin typeface="Arial"/>
              <a:ea typeface="Arial"/>
              <a:cs typeface="Arial"/>
              <a:sym typeface="Arial"/>
            </a:endParaRPr>
          </a:p>
          <a:p>
            <a:pPr marL="457200" marR="0" lvl="0" indent="-381000" algn="l" rtl="0">
              <a:lnSpc>
                <a:spcPct val="100000"/>
              </a:lnSpc>
              <a:spcBef>
                <a:spcPts val="1070"/>
              </a:spcBef>
              <a:spcAft>
                <a:spcPts val="0"/>
              </a:spcAft>
              <a:buClr>
                <a:srgbClr val="000066"/>
              </a:buClr>
              <a:buSzPts val="2400"/>
              <a:buFont typeface="Tahoma"/>
              <a:buChar char="●"/>
            </a:pPr>
            <a:r>
              <a:rPr lang="en-US" sz="2600" b="0" i="0" u="none" strike="noStrike" cap="none">
                <a:solidFill>
                  <a:srgbClr val="1A1A1A"/>
                </a:solidFill>
                <a:latin typeface="Arial"/>
                <a:ea typeface="Arial"/>
                <a:cs typeface="Arial"/>
                <a:sym typeface="Arial"/>
              </a:rPr>
              <a:t>Is authentic and relevant</a:t>
            </a:r>
            <a:endParaRPr sz="2600" b="0" i="0" u="none" strike="noStrike" cap="none">
              <a:solidFill>
                <a:srgbClr val="1A1A1A"/>
              </a:solidFill>
              <a:latin typeface="Arial"/>
              <a:ea typeface="Arial"/>
              <a:cs typeface="Arial"/>
              <a:sym typeface="Arial"/>
            </a:endParaRPr>
          </a:p>
          <a:p>
            <a:pPr marL="457200" marR="0" lvl="0" indent="-381000" algn="l" rtl="0">
              <a:lnSpc>
                <a:spcPct val="100000"/>
              </a:lnSpc>
              <a:spcBef>
                <a:spcPts val="0"/>
              </a:spcBef>
              <a:spcAft>
                <a:spcPts val="0"/>
              </a:spcAft>
              <a:buClr>
                <a:srgbClr val="000066"/>
              </a:buClr>
              <a:buSzPts val="2400"/>
              <a:buFont typeface="Tahoma"/>
              <a:buChar char="●"/>
            </a:pPr>
            <a:r>
              <a:rPr lang="en-US" sz="2600" b="0" i="0" u="none" strike="noStrike" cap="none">
                <a:solidFill>
                  <a:srgbClr val="1A1A1A"/>
                </a:solidFill>
                <a:latin typeface="Arial"/>
                <a:ea typeface="Arial"/>
                <a:cs typeface="Arial"/>
                <a:sym typeface="Arial"/>
              </a:rPr>
              <a:t>Motivates students</a:t>
            </a:r>
            <a:endParaRPr sz="2600" b="0" i="0" u="none" strike="noStrike" cap="none">
              <a:solidFill>
                <a:srgbClr val="1A1A1A"/>
              </a:solidFill>
              <a:latin typeface="Arial"/>
              <a:ea typeface="Arial"/>
              <a:cs typeface="Arial"/>
              <a:sym typeface="Arial"/>
            </a:endParaRPr>
          </a:p>
          <a:p>
            <a:pPr marL="457200" marR="0" lvl="0" indent="-381000" algn="l" rtl="0">
              <a:lnSpc>
                <a:spcPct val="100000"/>
              </a:lnSpc>
              <a:spcBef>
                <a:spcPts val="0"/>
              </a:spcBef>
              <a:spcAft>
                <a:spcPts val="0"/>
              </a:spcAft>
              <a:buClr>
                <a:srgbClr val="000066"/>
              </a:buClr>
              <a:buSzPts val="2400"/>
              <a:buFont typeface="Tahoma"/>
              <a:buChar char="●"/>
            </a:pPr>
            <a:r>
              <a:rPr lang="en-US" sz="2600" b="0" i="0" u="none" strike="noStrike" cap="none">
                <a:solidFill>
                  <a:srgbClr val="1A1A1A"/>
                </a:solidFill>
                <a:latin typeface="Arial"/>
                <a:ea typeface="Arial"/>
                <a:cs typeface="Arial"/>
                <a:sym typeface="Arial"/>
              </a:rPr>
              <a:t>Enhances political efﬁcacy</a:t>
            </a:r>
            <a:endParaRPr sz="2600" b="0" i="0" u="none" strike="noStrike" cap="none">
              <a:solidFill>
                <a:srgbClr val="1A1A1A"/>
              </a:solidFill>
              <a:latin typeface="Arial"/>
              <a:ea typeface="Arial"/>
              <a:cs typeface="Arial"/>
              <a:sym typeface="Arial"/>
            </a:endParaRPr>
          </a:p>
          <a:p>
            <a:pPr marL="457200" marR="0" lvl="0" indent="-381000" algn="l" rtl="0">
              <a:lnSpc>
                <a:spcPct val="100000"/>
              </a:lnSpc>
              <a:spcBef>
                <a:spcPts val="0"/>
              </a:spcBef>
              <a:spcAft>
                <a:spcPts val="0"/>
              </a:spcAft>
              <a:buClr>
                <a:srgbClr val="000066"/>
              </a:buClr>
              <a:buSzPts val="2400"/>
              <a:buFont typeface="Tahoma"/>
              <a:buChar char="●"/>
            </a:pPr>
            <a:r>
              <a:rPr lang="en-US" sz="2600" b="0" i="0" u="none" strike="noStrike" cap="none">
                <a:solidFill>
                  <a:srgbClr val="1A1A1A"/>
                </a:solidFill>
                <a:latin typeface="Arial"/>
                <a:ea typeface="Arial"/>
                <a:cs typeface="Arial"/>
                <a:sym typeface="Arial"/>
              </a:rPr>
              <a:t>Develops political tolerance</a:t>
            </a:r>
            <a:endParaRPr sz="2600" b="0" i="0" u="none" strike="noStrike" cap="none">
              <a:solidFill>
                <a:srgbClr val="1A1A1A"/>
              </a:solidFill>
              <a:latin typeface="Arial"/>
              <a:ea typeface="Arial"/>
              <a:cs typeface="Arial"/>
              <a:sym typeface="Arial"/>
            </a:endParaRPr>
          </a:p>
          <a:p>
            <a:pPr marL="457200" marR="0" lvl="0" indent="-381000" algn="l" rtl="0">
              <a:lnSpc>
                <a:spcPct val="100000"/>
              </a:lnSpc>
              <a:spcBef>
                <a:spcPts val="0"/>
              </a:spcBef>
              <a:spcAft>
                <a:spcPts val="0"/>
              </a:spcAft>
              <a:buClr>
                <a:srgbClr val="000066"/>
              </a:buClr>
              <a:buSzPts val="2400"/>
              <a:buFont typeface="Tahoma"/>
              <a:buChar char="●"/>
            </a:pPr>
            <a:r>
              <a:rPr lang="en-US" sz="2600" b="0" i="0" u="none" strike="noStrike" cap="none">
                <a:solidFill>
                  <a:srgbClr val="1A1A1A"/>
                </a:solidFill>
                <a:latin typeface="Arial"/>
                <a:ea typeface="Arial"/>
                <a:cs typeface="Arial"/>
                <a:sym typeface="Arial"/>
              </a:rPr>
              <a:t>Improves critical thinking skills</a:t>
            </a:r>
            <a:endParaRPr sz="2600" b="0" i="0" u="none" strike="noStrike" cap="none">
              <a:solidFill>
                <a:srgbClr val="1A1A1A"/>
              </a:solidFill>
              <a:latin typeface="Arial"/>
              <a:ea typeface="Arial"/>
              <a:cs typeface="Arial"/>
              <a:sym typeface="Arial"/>
            </a:endParaRPr>
          </a:p>
          <a:p>
            <a:pPr marL="457200" marR="0" lvl="0" indent="-381000" algn="l" rtl="0">
              <a:lnSpc>
                <a:spcPct val="100000"/>
              </a:lnSpc>
              <a:spcBef>
                <a:spcPts val="0"/>
              </a:spcBef>
              <a:spcAft>
                <a:spcPts val="0"/>
              </a:spcAft>
              <a:buClr>
                <a:srgbClr val="000066"/>
              </a:buClr>
              <a:buSzPts val="2400"/>
              <a:buFont typeface="Tahoma"/>
              <a:buChar char="●"/>
            </a:pPr>
            <a:r>
              <a:rPr lang="en-US" sz="2600" b="0" i="0" u="none" strike="noStrike" cap="none">
                <a:solidFill>
                  <a:srgbClr val="1A1A1A"/>
                </a:solidFill>
                <a:latin typeface="Arial"/>
                <a:ea typeface="Arial"/>
                <a:cs typeface="Arial"/>
                <a:sym typeface="Arial"/>
              </a:rPr>
              <a:t>Increases student comfort with conﬂict in the world outside of classroom</a:t>
            </a:r>
            <a:endParaRPr sz="2600" b="0" i="0" u="none" strike="noStrike" cap="none">
              <a:solidFill>
                <a:srgbClr val="1A1A1A"/>
              </a:solidFill>
              <a:latin typeface="Arial"/>
              <a:ea typeface="Arial"/>
              <a:cs typeface="Arial"/>
              <a:sym typeface="Arial"/>
            </a:endParaRPr>
          </a:p>
          <a:p>
            <a:pPr marL="457200" marR="0" lvl="0" indent="-381000" algn="l" rtl="0">
              <a:lnSpc>
                <a:spcPct val="100000"/>
              </a:lnSpc>
              <a:spcBef>
                <a:spcPts val="0"/>
              </a:spcBef>
              <a:spcAft>
                <a:spcPts val="0"/>
              </a:spcAft>
              <a:buClr>
                <a:srgbClr val="000066"/>
              </a:buClr>
              <a:buSzPts val="2400"/>
              <a:buFont typeface="Tahoma"/>
              <a:buChar char="●"/>
            </a:pPr>
            <a:r>
              <a:rPr lang="en-US" sz="2600" b="0" i="0" u="none" strike="noStrike" cap="none">
                <a:solidFill>
                  <a:srgbClr val="1A1A1A"/>
                </a:solidFill>
                <a:latin typeface="Arial"/>
                <a:ea typeface="Arial"/>
                <a:cs typeface="Arial"/>
                <a:sym typeface="Arial"/>
              </a:rPr>
              <a:t>Results in students gaining greater content knowledge</a:t>
            </a:r>
            <a:endParaRPr/>
          </a:p>
          <a:p>
            <a:pPr marL="0" marR="0" lvl="0" indent="0" algn="l" rtl="0">
              <a:lnSpc>
                <a:spcPct val="100000"/>
              </a:lnSpc>
              <a:spcBef>
                <a:spcPts val="815"/>
              </a:spcBef>
              <a:spcAft>
                <a:spcPts val="0"/>
              </a:spcAft>
              <a:buClr>
                <a:srgbClr val="000000"/>
              </a:buClr>
              <a:buSzPts val="1800"/>
              <a:buFont typeface="Arial"/>
              <a:buNone/>
            </a:pPr>
            <a:r>
              <a:rPr lang="en-US" sz="2000" b="0" i="0" u="none" strike="noStrike" cap="none">
                <a:solidFill>
                  <a:srgbClr val="002060"/>
                </a:solidFill>
                <a:latin typeface="Tahoma"/>
                <a:ea typeface="Tahoma"/>
                <a:cs typeface="Tahoma"/>
                <a:sym typeface="Tahoma"/>
              </a:rPr>
              <a:t>      </a:t>
            </a:r>
            <a:r>
              <a:rPr lang="en-US" sz="2100" b="0" i="0" u="none" strike="noStrike" cap="none">
                <a:solidFill>
                  <a:srgbClr val="002060"/>
                </a:solidFill>
                <a:latin typeface="Tahoma"/>
                <a:ea typeface="Tahoma"/>
                <a:cs typeface="Tahoma"/>
                <a:sym typeface="Tahoma"/>
              </a:rPr>
              <a:t>From: Diana Hess, </a:t>
            </a:r>
            <a:r>
              <a:rPr lang="en-US" sz="2100" b="0" i="1" u="none" strike="noStrike" cap="none">
                <a:solidFill>
                  <a:srgbClr val="002060"/>
                </a:solidFill>
                <a:latin typeface="Trebuchet MS"/>
                <a:ea typeface="Trebuchet MS"/>
                <a:cs typeface="Trebuchet MS"/>
                <a:sym typeface="Trebuchet MS"/>
              </a:rPr>
              <a:t>Controversy in the Classroom</a:t>
            </a:r>
            <a:r>
              <a:rPr lang="en-US" sz="2100" b="0" i="0" u="none" strike="noStrike" cap="none">
                <a:solidFill>
                  <a:srgbClr val="002060"/>
                </a:solidFill>
                <a:latin typeface="Tahoma"/>
                <a:ea typeface="Tahoma"/>
                <a:cs typeface="Tahoma"/>
                <a:sym typeface="Tahoma"/>
              </a:rPr>
              <a:t>, 2009.</a:t>
            </a:r>
            <a:endParaRPr sz="2100" b="0" i="0" u="none" strike="noStrike" cap="none">
              <a:solidFill>
                <a:srgbClr val="002060"/>
              </a:solidFill>
              <a:latin typeface="Tahoma"/>
              <a:ea typeface="Tahoma"/>
              <a:cs typeface="Tahoma"/>
              <a:sym typeface="Tahoma"/>
            </a:endParaRPr>
          </a:p>
          <a:p>
            <a:pPr marL="0" lvl="0" indent="0" algn="ctr" rtl="0">
              <a:spcBef>
                <a:spcPts val="0"/>
              </a:spcBef>
              <a:spcAft>
                <a:spcPts val="0"/>
              </a:spcAft>
              <a:buClr>
                <a:schemeClr val="dk1"/>
              </a:buClr>
              <a:buSzPts val="1800"/>
              <a:buFont typeface="Arial"/>
              <a:buNone/>
            </a:pPr>
            <a:r>
              <a:rPr lang="en-US" sz="2100" u="sng">
                <a:solidFill>
                  <a:schemeClr val="hlink"/>
                </a:solidFill>
                <a:latin typeface="Tahoma"/>
                <a:ea typeface="Tahoma"/>
                <a:cs typeface="Tahoma"/>
                <a:sym typeface="Tahoma"/>
                <a:hlinkClick r:id="rId3"/>
              </a:rPr>
              <a:t>Politics in the Classroom in these Divided Times? Now More Than Ever, says Educator Diana Hess (Ep. 24)</a:t>
            </a:r>
            <a:fld id="{00000000-1234-1234-1234-123412341234}" type="slidenum">
              <a:rPr lang="en-US" sz="1000">
                <a:solidFill>
                  <a:srgbClr val="888888"/>
                </a:solidFill>
                <a:latin typeface="Calibri"/>
                <a:ea typeface="Calibri"/>
                <a:cs typeface="Calibri"/>
                <a:sym typeface="Calibri"/>
              </a:rPr>
              <a:t>117</a:t>
            </a:fld>
            <a:endParaRPr sz="1000">
              <a:solidFill>
                <a:srgbClr val="888888"/>
              </a:solidFill>
              <a:latin typeface="Calibri"/>
              <a:ea typeface="Calibri"/>
              <a:cs typeface="Calibri"/>
              <a:sym typeface="Calibri"/>
            </a:endParaRPr>
          </a:p>
          <a:p>
            <a:pPr marL="0" marR="0" lvl="0" indent="0" algn="l" rtl="0">
              <a:lnSpc>
                <a:spcPct val="100000"/>
              </a:lnSpc>
              <a:spcBef>
                <a:spcPts val="815"/>
              </a:spcBef>
              <a:spcAft>
                <a:spcPts val="0"/>
              </a:spcAft>
              <a:buClr>
                <a:srgbClr val="000000"/>
              </a:buClr>
              <a:buSzPts val="1800"/>
              <a:buFont typeface="Arial"/>
              <a:buNone/>
            </a:pPr>
            <a:endParaRPr sz="2000">
              <a:solidFill>
                <a:srgbClr val="002060"/>
              </a:solidFill>
              <a:latin typeface="Tahoma"/>
              <a:ea typeface="Tahoma"/>
              <a:cs typeface="Tahoma"/>
              <a:sym typeface="Tahoma"/>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107"/>
        <p:cNvGrpSpPr/>
        <p:nvPr/>
      </p:nvGrpSpPr>
      <p:grpSpPr>
        <a:xfrm>
          <a:off x="0" y="0"/>
          <a:ext cx="0" cy="0"/>
          <a:chOff x="0" y="0"/>
          <a:chExt cx="0" cy="0"/>
        </a:xfrm>
      </p:grpSpPr>
      <p:sp>
        <p:nvSpPr>
          <p:cNvPr id="1108" name="Google Shape;1108;p130"/>
          <p:cNvSpPr txBox="1">
            <a:spLocks noGrp="1"/>
          </p:cNvSpPr>
          <p:nvPr>
            <p:ph type="title"/>
          </p:nvPr>
        </p:nvSpPr>
        <p:spPr>
          <a:xfrm>
            <a:off x="304425" y="381000"/>
            <a:ext cx="8610900" cy="897194"/>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2060"/>
              </a:buClr>
              <a:buSzPts val="1400"/>
              <a:buFont typeface="Cambria"/>
              <a:buNone/>
            </a:pPr>
            <a:r>
              <a:rPr lang="en-US" sz="4000" b="1" i="1">
                <a:solidFill>
                  <a:srgbClr val="002060"/>
                </a:solidFill>
                <a:latin typeface="Cambria"/>
                <a:ea typeface="Cambria"/>
                <a:cs typeface="Cambria"/>
                <a:sym typeface="Cambria"/>
              </a:rPr>
              <a:t>Teaching Controversial Issues</a:t>
            </a:r>
            <a:endParaRPr sz="4000" b="1" i="1">
              <a:solidFill>
                <a:srgbClr val="002060"/>
              </a:solidFill>
              <a:latin typeface="Cambria"/>
              <a:ea typeface="Cambria"/>
              <a:cs typeface="Cambria"/>
              <a:sym typeface="Cambria"/>
            </a:endParaRPr>
          </a:p>
        </p:txBody>
      </p:sp>
      <p:sp>
        <p:nvSpPr>
          <p:cNvPr id="1109" name="Google Shape;1109;p130"/>
          <p:cNvSpPr txBox="1">
            <a:spLocks noGrp="1"/>
          </p:cNvSpPr>
          <p:nvPr>
            <p:ph type="body" idx="1"/>
          </p:nvPr>
        </p:nvSpPr>
        <p:spPr>
          <a:xfrm>
            <a:off x="656302" y="1278194"/>
            <a:ext cx="5606845" cy="5198806"/>
          </a:xfrm>
          <a:prstGeom prst="rect">
            <a:avLst/>
          </a:prstGeom>
          <a:noFill/>
          <a:ln>
            <a:noFill/>
          </a:ln>
        </p:spPr>
        <p:txBody>
          <a:bodyPr spcFirstLastPara="1" wrap="square" lIns="91425" tIns="45700" rIns="91425" bIns="45700" anchor="t" anchorCtr="0">
            <a:noAutofit/>
          </a:bodyPr>
          <a:lstStyle/>
          <a:p>
            <a:pPr marL="342900" lvl="0" indent="-252095" algn="l" rtl="0">
              <a:lnSpc>
                <a:spcPct val="90000"/>
              </a:lnSpc>
              <a:spcBef>
                <a:spcPts val="0"/>
              </a:spcBef>
              <a:spcAft>
                <a:spcPts val="0"/>
              </a:spcAft>
              <a:buClr>
                <a:schemeClr val="dk2"/>
              </a:buClr>
              <a:buSzPts val="1430"/>
              <a:buNone/>
            </a:pPr>
            <a:endParaRPr sz="400">
              <a:latin typeface="Arial"/>
              <a:ea typeface="Arial"/>
              <a:cs typeface="Arial"/>
              <a:sym typeface="Arial"/>
            </a:endParaRPr>
          </a:p>
          <a:p>
            <a:pPr marL="342900" lvl="0" indent="-342900" algn="l" rtl="0">
              <a:lnSpc>
                <a:spcPct val="100000"/>
              </a:lnSpc>
              <a:spcBef>
                <a:spcPts val="0"/>
              </a:spcBef>
              <a:spcAft>
                <a:spcPts val="0"/>
              </a:spcAft>
              <a:buClr>
                <a:schemeClr val="dk2"/>
              </a:buClr>
              <a:buSzPts val="1430"/>
              <a:buChar char="■"/>
            </a:pPr>
            <a:r>
              <a:rPr lang="en-US" sz="2200">
                <a:latin typeface="Arial"/>
                <a:ea typeface="Arial"/>
                <a:cs typeface="Arial"/>
                <a:sym typeface="Arial"/>
              </a:rPr>
              <a:t>Look at your school policy about teaching controversial issues.</a:t>
            </a:r>
            <a:endParaRPr/>
          </a:p>
          <a:p>
            <a:pPr marL="342900" lvl="0" indent="-342900" algn="l" rtl="0">
              <a:lnSpc>
                <a:spcPct val="100000"/>
              </a:lnSpc>
              <a:spcBef>
                <a:spcPts val="0"/>
              </a:spcBef>
              <a:spcAft>
                <a:spcPts val="0"/>
              </a:spcAft>
              <a:buClr>
                <a:schemeClr val="dk2"/>
              </a:buClr>
              <a:buSzPts val="1430"/>
              <a:buChar char="■"/>
            </a:pPr>
            <a:r>
              <a:rPr lang="en-US" sz="2200">
                <a:latin typeface="Arial"/>
                <a:ea typeface="Arial"/>
                <a:cs typeface="Arial"/>
                <a:sym typeface="Arial"/>
              </a:rPr>
              <a:t>Let your  administrators know what you plan to do</a:t>
            </a:r>
            <a:endParaRPr>
              <a:latin typeface="Arial"/>
              <a:ea typeface="Arial"/>
              <a:cs typeface="Arial"/>
              <a:sym typeface="Arial"/>
            </a:endParaRPr>
          </a:p>
          <a:p>
            <a:pPr marL="342900" lvl="0" indent="-326390" algn="l" rtl="0">
              <a:lnSpc>
                <a:spcPct val="100000"/>
              </a:lnSpc>
              <a:spcBef>
                <a:spcPts val="80"/>
              </a:spcBef>
              <a:spcAft>
                <a:spcPts val="0"/>
              </a:spcAft>
              <a:buClr>
                <a:schemeClr val="dk2"/>
              </a:buClr>
              <a:buSzPts val="260"/>
              <a:buNone/>
            </a:pPr>
            <a:endParaRPr sz="400">
              <a:latin typeface="Arial"/>
              <a:ea typeface="Arial"/>
              <a:cs typeface="Arial"/>
              <a:sym typeface="Arial"/>
            </a:endParaRPr>
          </a:p>
          <a:p>
            <a:pPr marL="342900" lvl="0" indent="-342900" algn="l" rtl="0">
              <a:lnSpc>
                <a:spcPct val="100000"/>
              </a:lnSpc>
              <a:spcBef>
                <a:spcPts val="440"/>
              </a:spcBef>
              <a:spcAft>
                <a:spcPts val="0"/>
              </a:spcAft>
              <a:buClr>
                <a:schemeClr val="dk2"/>
              </a:buClr>
              <a:buSzPts val="1430"/>
              <a:buChar char="■"/>
            </a:pPr>
            <a:r>
              <a:rPr lang="en-US" sz="2200">
                <a:latin typeface="Arial"/>
                <a:ea typeface="Arial"/>
                <a:cs typeface="Arial"/>
                <a:sym typeface="Arial"/>
              </a:rPr>
              <a:t>Reference the state standards and your district course curriculum</a:t>
            </a:r>
            <a:endParaRPr>
              <a:latin typeface="Arial"/>
              <a:ea typeface="Arial"/>
              <a:cs typeface="Arial"/>
              <a:sym typeface="Arial"/>
            </a:endParaRPr>
          </a:p>
          <a:p>
            <a:pPr marL="342900" lvl="0" indent="-326390" algn="l" rtl="0">
              <a:lnSpc>
                <a:spcPct val="100000"/>
              </a:lnSpc>
              <a:spcBef>
                <a:spcPts val="80"/>
              </a:spcBef>
              <a:spcAft>
                <a:spcPts val="0"/>
              </a:spcAft>
              <a:buClr>
                <a:schemeClr val="dk2"/>
              </a:buClr>
              <a:buSzPts val="260"/>
              <a:buNone/>
            </a:pPr>
            <a:endParaRPr sz="400">
              <a:latin typeface="Arial"/>
              <a:ea typeface="Arial"/>
              <a:cs typeface="Arial"/>
              <a:sym typeface="Arial"/>
            </a:endParaRPr>
          </a:p>
          <a:p>
            <a:pPr marL="342900" lvl="0" indent="-342900" algn="l" rtl="0">
              <a:lnSpc>
                <a:spcPct val="100000"/>
              </a:lnSpc>
              <a:spcBef>
                <a:spcPts val="440"/>
              </a:spcBef>
              <a:spcAft>
                <a:spcPts val="0"/>
              </a:spcAft>
              <a:buClr>
                <a:schemeClr val="dk2"/>
              </a:buClr>
              <a:buSzPts val="1430"/>
              <a:buChar char="■"/>
            </a:pPr>
            <a:r>
              <a:rPr lang="en-US" sz="2200">
                <a:latin typeface="Arial"/>
                <a:ea typeface="Arial"/>
                <a:cs typeface="Arial"/>
                <a:sym typeface="Arial"/>
              </a:rPr>
              <a:t>Know what is controversial in your community</a:t>
            </a:r>
            <a:endParaRPr sz="2200">
              <a:latin typeface="Arial"/>
              <a:ea typeface="Arial"/>
              <a:cs typeface="Arial"/>
              <a:sym typeface="Arial"/>
            </a:endParaRPr>
          </a:p>
          <a:p>
            <a:pPr marL="342900" lvl="0" indent="-326390" algn="l" rtl="0">
              <a:lnSpc>
                <a:spcPct val="100000"/>
              </a:lnSpc>
              <a:spcBef>
                <a:spcPts val="80"/>
              </a:spcBef>
              <a:spcAft>
                <a:spcPts val="0"/>
              </a:spcAft>
              <a:buClr>
                <a:schemeClr val="dk2"/>
              </a:buClr>
              <a:buSzPts val="260"/>
              <a:buNone/>
            </a:pPr>
            <a:endParaRPr sz="400">
              <a:latin typeface="Arial"/>
              <a:ea typeface="Arial"/>
              <a:cs typeface="Arial"/>
              <a:sym typeface="Arial"/>
            </a:endParaRPr>
          </a:p>
          <a:p>
            <a:pPr marL="342900" lvl="0" indent="-342900" algn="l" rtl="0">
              <a:lnSpc>
                <a:spcPct val="100000"/>
              </a:lnSpc>
              <a:spcBef>
                <a:spcPts val="440"/>
              </a:spcBef>
              <a:spcAft>
                <a:spcPts val="0"/>
              </a:spcAft>
              <a:buClr>
                <a:schemeClr val="dk2"/>
              </a:buClr>
              <a:buSzPts val="1430"/>
              <a:buChar char="■"/>
            </a:pPr>
            <a:r>
              <a:rPr lang="en-US" sz="2200">
                <a:latin typeface="Arial"/>
                <a:ea typeface="Arial"/>
                <a:cs typeface="Arial"/>
                <a:sym typeface="Arial"/>
              </a:rPr>
              <a:t>Know the goals of your lesson</a:t>
            </a:r>
            <a:endParaRPr>
              <a:latin typeface="Arial"/>
              <a:ea typeface="Arial"/>
              <a:cs typeface="Arial"/>
              <a:sym typeface="Arial"/>
            </a:endParaRPr>
          </a:p>
          <a:p>
            <a:pPr marL="342900" lvl="0" indent="-326390" algn="l" rtl="0">
              <a:lnSpc>
                <a:spcPct val="100000"/>
              </a:lnSpc>
              <a:spcBef>
                <a:spcPts val="80"/>
              </a:spcBef>
              <a:spcAft>
                <a:spcPts val="0"/>
              </a:spcAft>
              <a:buClr>
                <a:schemeClr val="dk2"/>
              </a:buClr>
              <a:buSzPts val="260"/>
              <a:buNone/>
            </a:pPr>
            <a:endParaRPr sz="400">
              <a:latin typeface="Arial"/>
              <a:ea typeface="Arial"/>
              <a:cs typeface="Arial"/>
              <a:sym typeface="Arial"/>
            </a:endParaRPr>
          </a:p>
          <a:p>
            <a:pPr marL="342900" lvl="0" indent="-342900" algn="l" rtl="0">
              <a:lnSpc>
                <a:spcPct val="100000"/>
              </a:lnSpc>
              <a:spcBef>
                <a:spcPts val="440"/>
              </a:spcBef>
              <a:spcAft>
                <a:spcPts val="0"/>
              </a:spcAft>
              <a:buClr>
                <a:schemeClr val="dk2"/>
              </a:buClr>
              <a:buSzPts val="1430"/>
              <a:buChar char="■"/>
            </a:pPr>
            <a:r>
              <a:rPr lang="en-US" sz="2200">
                <a:latin typeface="Arial"/>
                <a:ea typeface="Arial"/>
                <a:cs typeface="Arial"/>
                <a:sym typeface="Arial"/>
              </a:rPr>
              <a:t>Consider carefully whether you should disclose your personal views</a:t>
            </a:r>
            <a:endParaRPr/>
          </a:p>
          <a:p>
            <a:pPr marL="342900" lvl="0" indent="-252095" algn="l" rtl="0">
              <a:lnSpc>
                <a:spcPct val="100000"/>
              </a:lnSpc>
              <a:spcBef>
                <a:spcPts val="440"/>
              </a:spcBef>
              <a:spcAft>
                <a:spcPts val="0"/>
              </a:spcAft>
              <a:buClr>
                <a:schemeClr val="dk2"/>
              </a:buClr>
              <a:buSzPts val="1430"/>
              <a:buNone/>
            </a:pPr>
            <a:endParaRPr sz="400">
              <a:latin typeface="Arial"/>
              <a:ea typeface="Arial"/>
              <a:cs typeface="Arial"/>
              <a:sym typeface="Arial"/>
            </a:endParaRPr>
          </a:p>
          <a:p>
            <a:pPr marL="342900" lvl="0" indent="-342900" algn="l" rtl="0">
              <a:lnSpc>
                <a:spcPct val="100000"/>
              </a:lnSpc>
              <a:spcBef>
                <a:spcPts val="440"/>
              </a:spcBef>
              <a:spcAft>
                <a:spcPts val="0"/>
              </a:spcAft>
              <a:buClr>
                <a:schemeClr val="dk2"/>
              </a:buClr>
              <a:buSzPts val="1430"/>
              <a:buChar char="■"/>
            </a:pPr>
            <a:r>
              <a:rPr lang="en-US" sz="2200">
                <a:latin typeface="Arial"/>
                <a:ea typeface="Arial"/>
                <a:cs typeface="Arial"/>
                <a:sym typeface="Arial"/>
              </a:rPr>
              <a:t>Always avoid indoctrinating your students to your point of view</a:t>
            </a:r>
            <a:endParaRPr sz="2200">
              <a:latin typeface="Arial"/>
              <a:ea typeface="Arial"/>
              <a:cs typeface="Arial"/>
              <a:sym typeface="Arial"/>
            </a:endParaRPr>
          </a:p>
        </p:txBody>
      </p:sp>
      <p:pic>
        <p:nvPicPr>
          <p:cNvPr id="1110" name="Google Shape;1110;p130"/>
          <p:cNvPicPr preferRelativeResize="0"/>
          <p:nvPr/>
        </p:nvPicPr>
        <p:blipFill rotWithShape="1">
          <a:blip r:embed="rId3">
            <a:alphaModFix/>
          </a:blip>
          <a:srcRect/>
          <a:stretch/>
        </p:blipFill>
        <p:spPr>
          <a:xfrm>
            <a:off x="6213988" y="1987750"/>
            <a:ext cx="2771925" cy="2411500"/>
          </a:xfrm>
          <a:prstGeom prst="rect">
            <a:avLst/>
          </a:prstGeom>
          <a:noFill/>
          <a:ln>
            <a:noFill/>
          </a:ln>
        </p:spPr>
      </p:pic>
      <p:sp>
        <p:nvSpPr>
          <p:cNvPr id="1111" name="Google Shape;1111;p130"/>
          <p:cNvSpPr txBox="1"/>
          <p:nvPr/>
        </p:nvSpPr>
        <p:spPr>
          <a:xfrm>
            <a:off x="6164850" y="4742025"/>
            <a:ext cx="2899200" cy="6465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u="sng">
                <a:solidFill>
                  <a:schemeClr val="hlink"/>
                </a:solidFill>
                <a:hlinkClick r:id="rId4"/>
              </a:rPr>
              <a:t>Resources for Teaching Controversial Issues</a:t>
            </a:r>
            <a:endParaRPr sz="1600" b="1">
              <a:solidFill>
                <a:schemeClr val="dk1"/>
              </a:solidFill>
            </a:endParaRPr>
          </a:p>
        </p:txBody>
      </p:sp>
      <p:sp>
        <p:nvSpPr>
          <p:cNvPr id="1112" name="Google Shape;1112;p130"/>
          <p:cNvSpPr txBox="1"/>
          <p:nvPr/>
        </p:nvSpPr>
        <p:spPr>
          <a:xfrm>
            <a:off x="9275800" y="4503425"/>
            <a:ext cx="8700900" cy="507900"/>
          </a:xfrm>
          <a:prstGeom prst="rect">
            <a:avLst/>
          </a:prstGeom>
          <a:noFill/>
          <a:ln>
            <a:noFill/>
          </a:ln>
        </p:spPr>
        <p:txBody>
          <a:bodyPr spcFirstLastPara="1" wrap="square" lIns="91425" tIns="91425" rIns="91425" bIns="91425" anchor="b" anchorCtr="0">
            <a:spAutoFit/>
          </a:bodyPr>
          <a:lstStyle/>
          <a:p>
            <a:pPr marL="0" lvl="0" indent="0" algn="l" rtl="0">
              <a:spcBef>
                <a:spcPts val="0"/>
              </a:spcBef>
              <a:spcAft>
                <a:spcPts val="0"/>
              </a:spcAft>
              <a:buNone/>
            </a:pPr>
            <a:endParaRPr sz="2100">
              <a:solidFill>
                <a:schemeClr val="dk1"/>
              </a:solidFill>
              <a:latin typeface="Calibri"/>
              <a:ea typeface="Calibri"/>
              <a:cs typeface="Calibri"/>
              <a:sym typeface="Calibri"/>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117"/>
        <p:cNvGrpSpPr/>
        <p:nvPr/>
      </p:nvGrpSpPr>
      <p:grpSpPr>
        <a:xfrm>
          <a:off x="0" y="0"/>
          <a:ext cx="0" cy="0"/>
          <a:chOff x="0" y="0"/>
          <a:chExt cx="0" cy="0"/>
        </a:xfrm>
      </p:grpSpPr>
      <p:sp>
        <p:nvSpPr>
          <p:cNvPr id="1118" name="Google Shape;1118;p131"/>
          <p:cNvSpPr txBox="1">
            <a:spLocks noGrp="1"/>
          </p:cNvSpPr>
          <p:nvPr>
            <p:ph type="title"/>
          </p:nvPr>
        </p:nvSpPr>
        <p:spPr>
          <a:xfrm>
            <a:off x="838200" y="381000"/>
            <a:ext cx="7248518" cy="1107996"/>
          </a:xfrm>
          <a:prstGeom prst="rect">
            <a:avLst/>
          </a:prstGeom>
          <a:noFill/>
          <a:ln>
            <a:noFill/>
          </a:ln>
        </p:spPr>
        <p:txBody>
          <a:bodyPr spcFirstLastPara="1" wrap="square" lIns="0" tIns="0" rIns="0" bIns="0" anchor="t" anchorCtr="0">
            <a:spAutoFit/>
          </a:bodyPr>
          <a:lstStyle/>
          <a:p>
            <a:pPr marL="0" lvl="0" indent="0" algn="ctr" rtl="0">
              <a:lnSpc>
                <a:spcPct val="100000"/>
              </a:lnSpc>
              <a:spcBef>
                <a:spcPts val="0"/>
              </a:spcBef>
              <a:spcAft>
                <a:spcPts val="0"/>
              </a:spcAft>
              <a:buClr>
                <a:srgbClr val="002060"/>
              </a:buClr>
              <a:buSzPts val="2800"/>
              <a:buFont typeface="Cambria"/>
              <a:buNone/>
            </a:pPr>
            <a:r>
              <a:rPr lang="en-US" sz="3600" b="1" i="1">
                <a:solidFill>
                  <a:srgbClr val="002060"/>
                </a:solidFill>
                <a:latin typeface="Cambria"/>
                <a:ea typeface="Cambria"/>
                <a:cs typeface="Cambria"/>
                <a:sym typeface="Cambria"/>
              </a:rPr>
              <a:t>Protections and Limitations </a:t>
            </a:r>
            <a:endParaRPr sz="3600" b="1" i="1">
              <a:solidFill>
                <a:srgbClr val="002060"/>
              </a:solidFill>
              <a:latin typeface="Cambria"/>
              <a:ea typeface="Cambria"/>
              <a:cs typeface="Cambria"/>
              <a:sym typeface="Cambria"/>
            </a:endParaRPr>
          </a:p>
          <a:p>
            <a:pPr marL="0" lvl="0" indent="0" algn="ctr" rtl="0">
              <a:lnSpc>
                <a:spcPct val="100000"/>
              </a:lnSpc>
              <a:spcBef>
                <a:spcPts val="0"/>
              </a:spcBef>
              <a:spcAft>
                <a:spcPts val="0"/>
              </a:spcAft>
              <a:buClr>
                <a:srgbClr val="002060"/>
              </a:buClr>
              <a:buSzPts val="2800"/>
              <a:buFont typeface="Cambria"/>
              <a:buNone/>
            </a:pPr>
            <a:r>
              <a:rPr lang="en-US" sz="3600" b="1" i="1">
                <a:solidFill>
                  <a:srgbClr val="002060"/>
                </a:solidFill>
                <a:latin typeface="Cambria"/>
                <a:ea typeface="Cambria"/>
                <a:cs typeface="Cambria"/>
                <a:sym typeface="Cambria"/>
              </a:rPr>
              <a:t>for New Jersey Teachers</a:t>
            </a:r>
            <a:endParaRPr sz="3600" b="1" i="1">
              <a:solidFill>
                <a:srgbClr val="002060"/>
              </a:solidFill>
              <a:latin typeface="Cambria"/>
              <a:ea typeface="Cambria"/>
              <a:cs typeface="Cambria"/>
              <a:sym typeface="Cambria"/>
            </a:endParaRPr>
          </a:p>
        </p:txBody>
      </p:sp>
      <p:sp>
        <p:nvSpPr>
          <p:cNvPr id="1119" name="Google Shape;1119;p131"/>
          <p:cNvSpPr txBox="1">
            <a:spLocks noGrp="1"/>
          </p:cNvSpPr>
          <p:nvPr>
            <p:ph type="body" idx="1"/>
          </p:nvPr>
        </p:nvSpPr>
        <p:spPr>
          <a:xfrm>
            <a:off x="556575" y="1676400"/>
            <a:ext cx="8351400" cy="46794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300"/>
              <a:buNone/>
            </a:pPr>
            <a:r>
              <a:rPr lang="en-US" sz="2200">
                <a:solidFill>
                  <a:srgbClr val="000000"/>
                </a:solidFill>
                <a:latin typeface="Arial"/>
                <a:ea typeface="Arial"/>
                <a:cs typeface="Arial"/>
                <a:sym typeface="Arial"/>
              </a:rPr>
              <a:t>Unlike many other states, New Jersey has taken a very broad approach to classroom content:</a:t>
            </a:r>
            <a:endParaRPr sz="2200">
              <a:solidFill>
                <a:srgbClr val="000000"/>
              </a:solidFill>
              <a:latin typeface="Arial"/>
              <a:ea typeface="Arial"/>
              <a:cs typeface="Arial"/>
              <a:sym typeface="Arial"/>
            </a:endParaRPr>
          </a:p>
          <a:p>
            <a:pPr marL="457200" lvl="0" indent="-393700" algn="l" rtl="0">
              <a:lnSpc>
                <a:spcPct val="100000"/>
              </a:lnSpc>
              <a:spcBef>
                <a:spcPts val="0"/>
              </a:spcBef>
              <a:spcAft>
                <a:spcPts val="0"/>
              </a:spcAft>
              <a:buClr>
                <a:srgbClr val="000066"/>
              </a:buClr>
              <a:buSzPts val="2600"/>
              <a:buChar char="•"/>
            </a:pPr>
            <a:r>
              <a:rPr lang="en-US" sz="2200">
                <a:solidFill>
                  <a:srgbClr val="000000"/>
                </a:solidFill>
                <a:latin typeface="Arial"/>
                <a:ea typeface="Arial"/>
                <a:cs typeface="Arial"/>
                <a:sym typeface="Arial"/>
              </a:rPr>
              <a:t>with a framework of state standards for each content area</a:t>
            </a:r>
            <a:endParaRPr sz="2200">
              <a:solidFill>
                <a:srgbClr val="000000"/>
              </a:solidFill>
              <a:latin typeface="Arial"/>
              <a:ea typeface="Arial"/>
              <a:cs typeface="Arial"/>
              <a:sym typeface="Arial"/>
            </a:endParaRPr>
          </a:p>
          <a:p>
            <a:pPr marL="457200" lvl="0" indent="-393700" algn="l" rtl="0">
              <a:lnSpc>
                <a:spcPct val="100000"/>
              </a:lnSpc>
              <a:spcBef>
                <a:spcPts val="0"/>
              </a:spcBef>
              <a:spcAft>
                <a:spcPts val="0"/>
              </a:spcAft>
              <a:buClr>
                <a:srgbClr val="000066"/>
              </a:buClr>
              <a:buSzPts val="2600"/>
              <a:buChar char="•"/>
            </a:pPr>
            <a:r>
              <a:rPr lang="en-US" sz="2200">
                <a:solidFill>
                  <a:srgbClr val="000000"/>
                </a:solidFill>
                <a:latin typeface="Arial"/>
                <a:ea typeface="Arial"/>
                <a:cs typeface="Arial"/>
                <a:sym typeface="Arial"/>
              </a:rPr>
              <a:t>while leaving significant control to local school boards</a:t>
            </a:r>
            <a:endParaRPr sz="2200">
              <a:solidFill>
                <a:srgbClr val="000000"/>
              </a:solidFill>
              <a:latin typeface="Arial"/>
              <a:ea typeface="Arial"/>
              <a:cs typeface="Arial"/>
              <a:sym typeface="Arial"/>
            </a:endParaRPr>
          </a:p>
          <a:p>
            <a:pPr marL="0" lvl="0" indent="0" algn="l" rtl="0">
              <a:lnSpc>
                <a:spcPct val="100000"/>
              </a:lnSpc>
              <a:spcBef>
                <a:spcPts val="0"/>
              </a:spcBef>
              <a:spcAft>
                <a:spcPts val="0"/>
              </a:spcAft>
              <a:buClr>
                <a:schemeClr val="dk1"/>
              </a:buClr>
              <a:buSzPts val="1300"/>
              <a:buNone/>
            </a:pPr>
            <a:endParaRPr sz="1000">
              <a:solidFill>
                <a:srgbClr val="000000"/>
              </a:solidFill>
              <a:latin typeface="Arial"/>
              <a:ea typeface="Arial"/>
              <a:cs typeface="Arial"/>
              <a:sym typeface="Arial"/>
            </a:endParaRPr>
          </a:p>
          <a:p>
            <a:pPr marL="0" lvl="0" indent="0" algn="l" rtl="0">
              <a:lnSpc>
                <a:spcPct val="100000"/>
              </a:lnSpc>
              <a:spcBef>
                <a:spcPts val="0"/>
              </a:spcBef>
              <a:spcAft>
                <a:spcPts val="0"/>
              </a:spcAft>
              <a:buClr>
                <a:srgbClr val="000000"/>
              </a:buClr>
              <a:buSzPts val="1300"/>
              <a:buNone/>
            </a:pPr>
            <a:r>
              <a:rPr lang="en-US" sz="2200">
                <a:solidFill>
                  <a:srgbClr val="000000"/>
                </a:solidFill>
                <a:latin typeface="Arial"/>
                <a:ea typeface="Arial"/>
                <a:cs typeface="Arial"/>
                <a:sym typeface="Arial"/>
              </a:rPr>
              <a:t>New Jersey teachers are protected as long as they teach:</a:t>
            </a:r>
            <a:endParaRPr sz="2200">
              <a:solidFill>
                <a:srgbClr val="000000"/>
              </a:solidFill>
              <a:latin typeface="Arial"/>
              <a:ea typeface="Arial"/>
              <a:cs typeface="Arial"/>
              <a:sym typeface="Arial"/>
            </a:endParaRPr>
          </a:p>
          <a:p>
            <a:pPr marL="457200" lvl="0" indent="-393700" algn="l" rtl="0">
              <a:lnSpc>
                <a:spcPct val="100000"/>
              </a:lnSpc>
              <a:spcBef>
                <a:spcPts val="0"/>
              </a:spcBef>
              <a:spcAft>
                <a:spcPts val="0"/>
              </a:spcAft>
              <a:buClr>
                <a:srgbClr val="000066"/>
              </a:buClr>
              <a:buSzPts val="2600"/>
              <a:buChar char="•"/>
            </a:pPr>
            <a:r>
              <a:rPr lang="en-US" sz="2200">
                <a:solidFill>
                  <a:srgbClr val="000000"/>
                </a:solidFill>
                <a:latin typeface="Arial"/>
                <a:ea typeface="Arial"/>
                <a:cs typeface="Arial"/>
                <a:sym typeface="Arial"/>
              </a:rPr>
              <a:t>within the state standards and the local curriculum</a:t>
            </a:r>
            <a:endParaRPr sz="2200">
              <a:solidFill>
                <a:srgbClr val="000000"/>
              </a:solidFill>
              <a:latin typeface="Arial"/>
              <a:ea typeface="Arial"/>
              <a:cs typeface="Arial"/>
              <a:sym typeface="Arial"/>
            </a:endParaRPr>
          </a:p>
          <a:p>
            <a:pPr marL="457200" lvl="0" indent="-393700" algn="l" rtl="0">
              <a:lnSpc>
                <a:spcPct val="100000"/>
              </a:lnSpc>
              <a:spcBef>
                <a:spcPts val="0"/>
              </a:spcBef>
              <a:spcAft>
                <a:spcPts val="0"/>
              </a:spcAft>
              <a:buClr>
                <a:srgbClr val="000066"/>
              </a:buClr>
              <a:buSzPts val="2600"/>
              <a:buChar char="•"/>
            </a:pPr>
            <a:r>
              <a:rPr lang="en-US" sz="2200">
                <a:solidFill>
                  <a:srgbClr val="000000"/>
                </a:solidFill>
                <a:latin typeface="Arial"/>
                <a:ea typeface="Arial"/>
                <a:cs typeface="Arial"/>
                <a:sym typeface="Arial"/>
              </a:rPr>
              <a:t>in a neutral, balanced manner that does not seek to indoctrinate</a:t>
            </a:r>
            <a:endParaRPr sz="2200">
              <a:solidFill>
                <a:srgbClr val="000000"/>
              </a:solidFill>
              <a:latin typeface="Arial"/>
              <a:ea typeface="Arial"/>
              <a:cs typeface="Arial"/>
              <a:sym typeface="Arial"/>
            </a:endParaRPr>
          </a:p>
          <a:p>
            <a:pPr marL="0" lvl="0" indent="0" algn="l" rtl="0">
              <a:lnSpc>
                <a:spcPct val="100000"/>
              </a:lnSpc>
              <a:spcBef>
                <a:spcPts val="0"/>
              </a:spcBef>
              <a:spcAft>
                <a:spcPts val="0"/>
              </a:spcAft>
              <a:buClr>
                <a:schemeClr val="dk1"/>
              </a:buClr>
              <a:buSzPts val="1300"/>
              <a:buNone/>
            </a:pPr>
            <a:endParaRPr sz="1000">
              <a:solidFill>
                <a:srgbClr val="000000"/>
              </a:solidFill>
              <a:latin typeface="Arial"/>
              <a:ea typeface="Arial"/>
              <a:cs typeface="Arial"/>
              <a:sym typeface="Arial"/>
            </a:endParaRPr>
          </a:p>
          <a:p>
            <a:pPr marL="0" lvl="0" indent="0" algn="l" rtl="0">
              <a:lnSpc>
                <a:spcPct val="100000"/>
              </a:lnSpc>
              <a:spcBef>
                <a:spcPts val="0"/>
              </a:spcBef>
              <a:spcAft>
                <a:spcPts val="0"/>
              </a:spcAft>
              <a:buClr>
                <a:srgbClr val="000000"/>
              </a:buClr>
              <a:buSzPts val="1300"/>
              <a:buNone/>
            </a:pPr>
            <a:r>
              <a:rPr lang="en-US" sz="2200">
                <a:solidFill>
                  <a:srgbClr val="000000"/>
                </a:solidFill>
                <a:latin typeface="Arial"/>
                <a:ea typeface="Arial"/>
                <a:cs typeface="Arial"/>
                <a:sym typeface="Arial"/>
              </a:rPr>
              <a:t>First Amendment protection of academic freedom for New Jersey teachers is not absolute. </a:t>
            </a:r>
            <a:endParaRPr sz="2200">
              <a:solidFill>
                <a:srgbClr val="000000"/>
              </a:solidFill>
              <a:latin typeface="Arial"/>
              <a:ea typeface="Arial"/>
              <a:cs typeface="Arial"/>
              <a:sym typeface="Arial"/>
            </a:endParaRPr>
          </a:p>
          <a:p>
            <a:pPr marL="457200" lvl="0" indent="-393700" algn="l" rtl="0">
              <a:lnSpc>
                <a:spcPct val="100000"/>
              </a:lnSpc>
              <a:spcBef>
                <a:spcPts val="0"/>
              </a:spcBef>
              <a:spcAft>
                <a:spcPts val="0"/>
              </a:spcAft>
              <a:buClr>
                <a:srgbClr val="000066"/>
              </a:buClr>
              <a:buSzPts val="2600"/>
              <a:buChar char="•"/>
            </a:pPr>
            <a:r>
              <a:rPr lang="en-US" sz="2200">
                <a:solidFill>
                  <a:srgbClr val="000000"/>
                </a:solidFill>
                <a:latin typeface="Arial"/>
                <a:ea typeface="Arial"/>
                <a:cs typeface="Arial"/>
                <a:sym typeface="Arial"/>
              </a:rPr>
              <a:t>A teacher has no right to substitute his own book list for the one approved by the district without permission or consent (</a:t>
            </a:r>
            <a:r>
              <a:rPr lang="en-US" sz="2200" i="1">
                <a:solidFill>
                  <a:srgbClr val="000000"/>
                </a:solidFill>
                <a:latin typeface="Arial"/>
                <a:ea typeface="Arial"/>
                <a:cs typeface="Arial"/>
                <a:sym typeface="Arial"/>
              </a:rPr>
              <a:t>Kirkland v. Northside Ind. School District</a:t>
            </a:r>
            <a:r>
              <a:rPr lang="en-US" sz="2200">
                <a:solidFill>
                  <a:srgbClr val="000000"/>
                </a:solidFill>
                <a:latin typeface="Arial"/>
                <a:ea typeface="Arial"/>
                <a:cs typeface="Arial"/>
                <a:sym typeface="Arial"/>
              </a:rPr>
              <a:t>, 1989)</a:t>
            </a:r>
            <a:endParaRPr sz="220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DEAF6"/>
        </a:solidFill>
        <a:effectLst/>
      </p:bgPr>
    </p:bg>
    <p:spTree>
      <p:nvGrpSpPr>
        <p:cNvPr id="1" name="Shape 186"/>
        <p:cNvGrpSpPr/>
        <p:nvPr/>
      </p:nvGrpSpPr>
      <p:grpSpPr>
        <a:xfrm>
          <a:off x="0" y="0"/>
          <a:ext cx="0" cy="0"/>
          <a:chOff x="0" y="0"/>
          <a:chExt cx="0" cy="0"/>
        </a:xfrm>
      </p:grpSpPr>
      <p:sp>
        <p:nvSpPr>
          <p:cNvPr id="187" name="Google Shape;187;p24"/>
          <p:cNvSpPr txBox="1">
            <a:spLocks noGrp="1"/>
          </p:cNvSpPr>
          <p:nvPr>
            <p:ph type="title"/>
          </p:nvPr>
        </p:nvSpPr>
        <p:spPr>
          <a:xfrm>
            <a:off x="420586" y="194102"/>
            <a:ext cx="8261350" cy="103981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What is the common good?</a:t>
            </a:r>
            <a:endParaRPr sz="4000">
              <a:solidFill>
                <a:srgbClr val="002060"/>
              </a:solidFill>
            </a:endParaRPr>
          </a:p>
        </p:txBody>
      </p:sp>
      <p:graphicFrame>
        <p:nvGraphicFramePr>
          <p:cNvPr id="188" name="Google Shape;188;p24"/>
          <p:cNvGraphicFramePr/>
          <p:nvPr/>
        </p:nvGraphicFramePr>
        <p:xfrm>
          <a:off x="436799" y="1233924"/>
          <a:ext cx="3000000" cy="3000000"/>
        </p:xfrm>
        <a:graphic>
          <a:graphicData uri="http://schemas.openxmlformats.org/drawingml/2006/table">
            <a:tbl>
              <a:tblPr>
                <a:noFill/>
                <a:tableStyleId>{CA3656A7-86DB-4FF4-A1F1-66975908B196}</a:tableStyleId>
              </a:tblPr>
              <a:tblGrid>
                <a:gridCol w="41910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2476750">
                <a:tc>
                  <a:txBody>
                    <a:bodyPr/>
                    <a:lstStyle/>
                    <a:p>
                      <a:pPr marL="0" marR="0" lvl="0" indent="0" algn="l" rtl="0">
                        <a:spcBef>
                          <a:spcPts val="0"/>
                        </a:spcBef>
                        <a:spcAft>
                          <a:spcPts val="0"/>
                        </a:spcAft>
                        <a:buNone/>
                      </a:pPr>
                      <a:r>
                        <a:rPr lang="en-US" sz="1800" b="1" i="0" u="sng" strike="noStrike" cap="none">
                          <a:solidFill>
                            <a:schemeClr val="dk1"/>
                          </a:solidFill>
                          <a:latin typeface="Arial"/>
                          <a:ea typeface="Arial"/>
                          <a:cs typeface="Arial"/>
                          <a:sym typeface="Arial"/>
                        </a:rPr>
                        <a:t>Definition</a:t>
                      </a:r>
                      <a:endParaRPr sz="1800" u="none" strike="noStrike" cap="none">
                        <a:solidFill>
                          <a:schemeClr val="dk1"/>
                        </a:solidFill>
                      </a:endParaRPr>
                    </a:p>
                    <a:p>
                      <a:pPr marL="0" marR="0" lvl="0" indent="0" algn="l" rtl="0">
                        <a:spcBef>
                          <a:spcPts val="0"/>
                        </a:spcBef>
                        <a:spcAft>
                          <a:spcPts val="0"/>
                        </a:spcAft>
                        <a:buNone/>
                      </a:pPr>
                      <a:br>
                        <a:rPr lang="en-US" sz="1800" u="none" strike="noStrike" cap="none">
                          <a:solidFill>
                            <a:schemeClr val="dk1"/>
                          </a:solidFill>
                        </a:rPr>
                      </a:br>
                      <a:r>
                        <a:rPr lang="en-US" sz="1800">
                          <a:solidFill>
                            <a:schemeClr val="dk1"/>
                          </a:solidFill>
                        </a:rPr>
                        <a:t>W</a:t>
                      </a:r>
                      <a:r>
                        <a:rPr lang="en-US" sz="1800" b="0" i="0" u="none" strike="noStrike" cap="none">
                          <a:solidFill>
                            <a:schemeClr val="dk1"/>
                          </a:solidFill>
                          <a:latin typeface="Arial"/>
                          <a:ea typeface="Arial"/>
                          <a:cs typeface="Arial"/>
                          <a:sym typeface="Arial"/>
                        </a:rPr>
                        <a:t>hat is best for the group as a whole, or something that benefits everyone?</a:t>
                      </a:r>
                      <a:endParaRPr sz="1800" u="none" strike="noStrike" cap="none">
                        <a:solidFill>
                          <a:schemeClr val="dk1"/>
                        </a:solidFill>
                      </a:endParaRPr>
                    </a:p>
                    <a:p>
                      <a:pPr marL="0" marR="0" lvl="0" indent="0" algn="l" rtl="0">
                        <a:spcBef>
                          <a:spcPts val="0"/>
                        </a:spcBef>
                        <a:spcAft>
                          <a:spcPts val="0"/>
                        </a:spcAft>
                        <a:buNone/>
                      </a:pPr>
                      <a:br>
                        <a:rPr lang="en-US" sz="1300" u="none" strike="noStrike" cap="none"/>
                      </a:br>
                      <a:br>
                        <a:rPr lang="en-US" sz="1300" u="none" strike="noStrike" cap="none"/>
                      </a:br>
                      <a:br>
                        <a:rPr lang="en-US" sz="1300" u="none" strike="noStrike" cap="none"/>
                      </a:br>
                      <a:br>
                        <a:rPr lang="en-US" sz="1300" u="none" strike="noStrike" cap="none"/>
                      </a:br>
                      <a:br>
                        <a:rPr lang="en-US" sz="1300" u="none" strike="noStrike" cap="none"/>
                      </a:br>
                      <a:endParaRPr sz="1300" u="none" strike="noStrike" cap="none"/>
                    </a:p>
                  </a:txBody>
                  <a:tcPr marL="67500" marR="67500" marT="67500" marB="6750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r" rtl="0">
                        <a:spcBef>
                          <a:spcPts val="0"/>
                        </a:spcBef>
                        <a:spcAft>
                          <a:spcPts val="0"/>
                        </a:spcAft>
                        <a:buNone/>
                      </a:pPr>
                      <a:r>
                        <a:rPr lang="en-US" sz="1800" b="1" i="0" u="sng" strike="noStrike" cap="none">
                          <a:solidFill>
                            <a:srgbClr val="000000"/>
                          </a:solidFill>
                          <a:latin typeface="Arial"/>
                          <a:ea typeface="Arial"/>
                          <a:cs typeface="Arial"/>
                          <a:sym typeface="Arial"/>
                        </a:rPr>
                        <a:t>Characteristics</a:t>
                      </a:r>
                      <a:endParaRPr sz="1800" u="none" strike="noStrike" cap="none"/>
                    </a:p>
                  </a:txBody>
                  <a:tcPr marL="67500" marR="67500" marT="67500" marB="6750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281375">
                <a:tc>
                  <a:txBody>
                    <a:bodyPr/>
                    <a:lstStyle/>
                    <a:p>
                      <a:pPr marL="0" marR="0" lvl="0" indent="0" algn="l" rtl="0">
                        <a:spcBef>
                          <a:spcPts val="0"/>
                        </a:spcBef>
                        <a:spcAft>
                          <a:spcPts val="0"/>
                        </a:spcAft>
                        <a:buNone/>
                      </a:pPr>
                      <a:r>
                        <a:rPr lang="en-US" sz="1800" b="1" i="0" u="sng" strike="noStrike" cap="none">
                          <a:solidFill>
                            <a:srgbClr val="000000"/>
                          </a:solidFill>
                          <a:latin typeface="Arial"/>
                          <a:ea typeface="Arial"/>
                          <a:cs typeface="Arial"/>
                          <a:sym typeface="Arial"/>
                        </a:rPr>
                        <a:t>Examples</a:t>
                      </a:r>
                      <a:endParaRPr sz="1800" u="none" strike="noStrike" cap="none"/>
                    </a:p>
                    <a:p>
                      <a:pPr marL="0" marR="0" lvl="0" indent="0" algn="l" rtl="0">
                        <a:spcBef>
                          <a:spcPts val="0"/>
                        </a:spcBef>
                        <a:spcAft>
                          <a:spcPts val="0"/>
                        </a:spcAft>
                        <a:buNone/>
                      </a:pPr>
                      <a:br>
                        <a:rPr lang="en-US" sz="1300" u="none" strike="noStrike" cap="none"/>
                      </a:br>
                      <a:br>
                        <a:rPr lang="en-US" sz="1300" u="none" strike="noStrike" cap="none"/>
                      </a:br>
                      <a:br>
                        <a:rPr lang="en-US" sz="1300" u="none" strike="noStrike" cap="none"/>
                      </a:br>
                      <a:br>
                        <a:rPr lang="en-US" sz="1300" u="none" strike="noStrike" cap="none"/>
                      </a:br>
                      <a:br>
                        <a:rPr lang="en-US" sz="1300" u="none" strike="noStrike" cap="none"/>
                      </a:br>
                      <a:br>
                        <a:rPr lang="en-US" sz="1300" u="none" strike="noStrike" cap="none"/>
                      </a:br>
                      <a:br>
                        <a:rPr lang="en-US" sz="1300" u="none" strike="noStrike" cap="none"/>
                      </a:br>
                      <a:br>
                        <a:rPr lang="en-US" sz="1300" u="none" strike="noStrike" cap="none"/>
                      </a:br>
                      <a:endParaRPr sz="1300" u="none" strike="noStrike" cap="none"/>
                    </a:p>
                  </a:txBody>
                  <a:tcPr marL="67500" marR="67500" marT="67500" marB="6750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r" rtl="0">
                        <a:spcBef>
                          <a:spcPts val="0"/>
                        </a:spcBef>
                        <a:spcAft>
                          <a:spcPts val="0"/>
                        </a:spcAft>
                        <a:buNone/>
                      </a:pPr>
                      <a:r>
                        <a:rPr lang="en-US" sz="1800" b="1" i="0" u="sng" strike="noStrike" cap="none">
                          <a:solidFill>
                            <a:srgbClr val="000000"/>
                          </a:solidFill>
                          <a:latin typeface="Arial"/>
                          <a:ea typeface="Arial"/>
                          <a:cs typeface="Arial"/>
                          <a:sym typeface="Arial"/>
                        </a:rPr>
                        <a:t>Non-examples</a:t>
                      </a:r>
                      <a:endParaRPr sz="1800" u="none" strike="noStrike" cap="none"/>
                    </a:p>
                  </a:txBody>
                  <a:tcPr marL="67500" marR="67500" marT="67500" marB="6750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89" name="Google Shape;189;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190" name="Google Shape;190;p24"/>
          <p:cNvSpPr/>
          <p:nvPr/>
        </p:nvSpPr>
        <p:spPr>
          <a:xfrm>
            <a:off x="-1679637" y="194102"/>
            <a:ext cx="11781938"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1" name="Google Shape;191;p24"/>
          <p:cNvSpPr txBox="1"/>
          <p:nvPr/>
        </p:nvSpPr>
        <p:spPr>
          <a:xfrm>
            <a:off x="3466850" y="5992051"/>
            <a:ext cx="2245800" cy="4926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b="1">
                <a:solidFill>
                  <a:srgbClr val="000066"/>
                </a:solidFill>
                <a:latin typeface="Calibri"/>
                <a:ea typeface="Calibri"/>
                <a:cs typeface="Calibri"/>
                <a:sym typeface="Calibri"/>
              </a:rPr>
              <a:t>Frayer Model</a:t>
            </a:r>
            <a:r>
              <a:rPr lang="en-US" sz="2600" b="1">
                <a:solidFill>
                  <a:schemeClr val="dk1"/>
                </a:solidFill>
                <a:latin typeface="Calibri"/>
                <a:ea typeface="Calibri"/>
                <a:cs typeface="Calibri"/>
                <a:sym typeface="Calibri"/>
              </a:rPr>
              <a:t> </a:t>
            </a:r>
            <a:endParaRPr sz="1600" b="1"/>
          </a:p>
        </p:txBody>
      </p:sp>
      <p:sp>
        <p:nvSpPr>
          <p:cNvPr id="192" name="Google Shape;192;p24"/>
          <p:cNvSpPr txBox="1"/>
          <p:nvPr/>
        </p:nvSpPr>
        <p:spPr>
          <a:xfrm>
            <a:off x="3703112" y="3429000"/>
            <a:ext cx="1696298" cy="707886"/>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Arial"/>
                <a:ea typeface="Arial"/>
                <a:cs typeface="Arial"/>
                <a:sym typeface="Arial"/>
              </a:rPr>
              <a:t>Draw or find </a:t>
            </a:r>
            <a:endParaRPr/>
          </a:p>
          <a:p>
            <a:pPr marL="0" marR="0" lvl="0" indent="0" algn="l" rtl="0">
              <a:spcBef>
                <a:spcPts val="0"/>
              </a:spcBef>
              <a:spcAft>
                <a:spcPts val="0"/>
              </a:spcAft>
              <a:buNone/>
            </a:pPr>
            <a:r>
              <a:rPr lang="en-US" sz="2000">
                <a:solidFill>
                  <a:schemeClr val="dk1"/>
                </a:solidFill>
                <a:latin typeface="Arial"/>
                <a:ea typeface="Arial"/>
                <a:cs typeface="Arial"/>
                <a:sym typeface="Arial"/>
              </a:rPr>
              <a:t>an illustration</a:t>
            </a:r>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1124"/>
        <p:cNvGrpSpPr/>
        <p:nvPr/>
      </p:nvGrpSpPr>
      <p:grpSpPr>
        <a:xfrm>
          <a:off x="0" y="0"/>
          <a:ext cx="0" cy="0"/>
          <a:chOff x="0" y="0"/>
          <a:chExt cx="0" cy="0"/>
        </a:xfrm>
      </p:grpSpPr>
      <p:sp>
        <p:nvSpPr>
          <p:cNvPr id="1125" name="Google Shape;1125;p132"/>
          <p:cNvSpPr txBox="1">
            <a:spLocks noGrp="1"/>
          </p:cNvSpPr>
          <p:nvPr>
            <p:ph type="title"/>
          </p:nvPr>
        </p:nvSpPr>
        <p:spPr>
          <a:xfrm>
            <a:off x="228600" y="162993"/>
            <a:ext cx="8610600" cy="762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Where can you find resources?</a:t>
            </a:r>
            <a:endParaRPr/>
          </a:p>
        </p:txBody>
      </p:sp>
      <p:sp>
        <p:nvSpPr>
          <p:cNvPr id="1126" name="Google Shape;1126;p132"/>
          <p:cNvSpPr txBox="1">
            <a:spLocks noGrp="1"/>
          </p:cNvSpPr>
          <p:nvPr>
            <p:ph type="body" idx="1"/>
          </p:nvPr>
        </p:nvSpPr>
        <p:spPr>
          <a:xfrm>
            <a:off x="381000" y="1009200"/>
            <a:ext cx="8458200" cy="5347200"/>
          </a:xfrm>
          <a:prstGeom prst="rect">
            <a:avLst/>
          </a:prstGeom>
          <a:noFill/>
          <a:ln>
            <a:noFill/>
          </a:ln>
        </p:spPr>
        <p:txBody>
          <a:bodyPr spcFirstLastPara="1" wrap="square" lIns="91425" tIns="45700" rIns="91425" bIns="45700" anchor="t" anchorCtr="0">
            <a:normAutofit fontScale="25000" lnSpcReduction="20000"/>
          </a:bodyPr>
          <a:lstStyle/>
          <a:p>
            <a:pPr marL="171450" lvl="0" indent="-184150" algn="l" rtl="0">
              <a:lnSpc>
                <a:spcPct val="90000"/>
              </a:lnSpc>
              <a:spcBef>
                <a:spcPts val="0"/>
              </a:spcBef>
              <a:spcAft>
                <a:spcPts val="0"/>
              </a:spcAft>
              <a:buClr>
                <a:srgbClr val="000066"/>
              </a:buClr>
              <a:buSzPct val="110000"/>
              <a:buChar char="•"/>
            </a:pPr>
            <a:r>
              <a:rPr lang="en-US" sz="8000" i="1">
                <a:latin typeface="Arial"/>
                <a:ea typeface="Arial"/>
                <a:cs typeface="Arial"/>
                <a:sym typeface="Arial"/>
              </a:rPr>
              <a:t>We the People: The Citizen and the Constitution </a:t>
            </a:r>
            <a:r>
              <a:rPr lang="en-US" sz="8000">
                <a:latin typeface="Arial"/>
                <a:ea typeface="Arial"/>
                <a:cs typeface="Arial"/>
                <a:sym typeface="Arial"/>
              </a:rPr>
              <a:t>and </a:t>
            </a:r>
            <a:r>
              <a:rPr lang="en-US" sz="8000" i="1">
                <a:latin typeface="Arial"/>
                <a:ea typeface="Arial"/>
                <a:cs typeface="Arial"/>
                <a:sym typeface="Arial"/>
              </a:rPr>
              <a:t>Project Citizen </a:t>
            </a:r>
            <a:r>
              <a:rPr lang="en-US" sz="8000">
                <a:latin typeface="Arial"/>
                <a:ea typeface="Arial"/>
                <a:cs typeface="Arial"/>
                <a:sym typeface="Arial"/>
              </a:rPr>
              <a:t> can be purchased at </a:t>
            </a:r>
            <a:r>
              <a:rPr lang="en-US" sz="8000" u="sng">
                <a:solidFill>
                  <a:schemeClr val="hlink"/>
                </a:solidFill>
                <a:latin typeface="Arial"/>
                <a:ea typeface="Arial"/>
                <a:cs typeface="Arial"/>
                <a:sym typeface="Arial"/>
                <a:hlinkClick r:id="rId3"/>
              </a:rPr>
              <a:t>Partner Intake Form</a:t>
            </a:r>
            <a:endParaRPr sz="8000">
              <a:latin typeface="Arial"/>
              <a:ea typeface="Arial"/>
              <a:cs typeface="Arial"/>
              <a:sym typeface="Arial"/>
            </a:endParaRPr>
          </a:p>
          <a:p>
            <a:pPr marL="171450" lvl="0" indent="-184150" algn="l" rtl="0">
              <a:lnSpc>
                <a:spcPct val="90000"/>
              </a:lnSpc>
              <a:spcBef>
                <a:spcPts val="1950"/>
              </a:spcBef>
              <a:spcAft>
                <a:spcPts val="0"/>
              </a:spcAft>
              <a:buClr>
                <a:srgbClr val="000066"/>
              </a:buClr>
              <a:buSzPct val="110000"/>
              <a:buChar char="•"/>
            </a:pPr>
            <a:r>
              <a:rPr lang="en-US" sz="8000">
                <a:latin typeface="Arial"/>
                <a:ea typeface="Arial"/>
                <a:cs typeface="Arial"/>
                <a:sym typeface="Arial"/>
              </a:rPr>
              <a:t>iCivics at </a:t>
            </a:r>
            <a:r>
              <a:rPr lang="en-US" sz="8000" u="sng">
                <a:solidFill>
                  <a:schemeClr val="hlink"/>
                </a:solidFill>
                <a:latin typeface="Arial"/>
                <a:ea typeface="Arial"/>
                <a:cs typeface="Arial"/>
                <a:sym typeface="Arial"/>
                <a:hlinkClick r:id="rId4"/>
              </a:rPr>
              <a:t>How to Use: Games - iCivics</a:t>
            </a:r>
            <a:endParaRPr sz="8000">
              <a:solidFill>
                <a:srgbClr val="00B0F0"/>
              </a:solidFill>
              <a:latin typeface="Arial"/>
              <a:ea typeface="Arial"/>
              <a:cs typeface="Arial"/>
              <a:sym typeface="Arial"/>
            </a:endParaRPr>
          </a:p>
          <a:p>
            <a:pPr marL="171450" lvl="0" indent="-184150" algn="l" rtl="0">
              <a:lnSpc>
                <a:spcPct val="90000"/>
              </a:lnSpc>
              <a:spcBef>
                <a:spcPts val="1950"/>
              </a:spcBef>
              <a:spcAft>
                <a:spcPts val="0"/>
              </a:spcAft>
              <a:buClr>
                <a:srgbClr val="000066"/>
              </a:buClr>
              <a:buSzPct val="110000"/>
              <a:buChar char="•"/>
            </a:pPr>
            <a:r>
              <a:rPr lang="en-US" sz="8000">
                <a:latin typeface="Arial"/>
                <a:ea typeface="Arial"/>
                <a:cs typeface="Arial"/>
                <a:sym typeface="Arial"/>
              </a:rPr>
              <a:t>Educating for American Democracy resources at </a:t>
            </a:r>
            <a:r>
              <a:rPr lang="en-US" sz="8000" u="sng">
                <a:solidFill>
                  <a:schemeClr val="hlink"/>
                </a:solidFill>
                <a:latin typeface="Arial"/>
                <a:ea typeface="Arial"/>
                <a:cs typeface="Arial"/>
                <a:sym typeface="Arial"/>
                <a:hlinkClick r:id="rId5"/>
              </a:rPr>
              <a:t>https://www.educatingforamericandemocracy.org/educator-resources/ </a:t>
            </a:r>
            <a:endParaRPr sz="8000">
              <a:latin typeface="Arial"/>
              <a:ea typeface="Arial"/>
              <a:cs typeface="Arial"/>
              <a:sym typeface="Arial"/>
            </a:endParaRPr>
          </a:p>
          <a:p>
            <a:pPr marL="171450" lvl="0" indent="-184150" algn="l" rtl="0">
              <a:lnSpc>
                <a:spcPct val="90000"/>
              </a:lnSpc>
              <a:spcBef>
                <a:spcPts val="1950"/>
              </a:spcBef>
              <a:spcAft>
                <a:spcPts val="0"/>
              </a:spcAft>
              <a:buClr>
                <a:srgbClr val="000066"/>
              </a:buClr>
              <a:buSzPct val="110000"/>
              <a:buChar char="•"/>
            </a:pPr>
            <a:r>
              <a:rPr lang="en-US" sz="8000">
                <a:latin typeface="Arial"/>
                <a:ea typeface="Arial"/>
                <a:cs typeface="Arial"/>
                <a:sym typeface="Arial"/>
              </a:rPr>
              <a:t>NJ History and Government lessons are available free online at the NJ Center’s website at </a:t>
            </a:r>
            <a:r>
              <a:rPr lang="en-US" sz="8000" u="sng">
                <a:solidFill>
                  <a:schemeClr val="hlink"/>
                </a:solidFill>
                <a:latin typeface="Arial"/>
                <a:ea typeface="Arial"/>
                <a:cs typeface="Arial"/>
                <a:sym typeface="Arial"/>
                <a:hlinkClick r:id="rId6"/>
              </a:rPr>
              <a:t>https://civiced.rutgers.edu/njlessons.html</a:t>
            </a:r>
            <a:endParaRPr sz="8000">
              <a:solidFill>
                <a:srgbClr val="00B0F0"/>
              </a:solidFill>
              <a:latin typeface="Arial"/>
              <a:ea typeface="Arial"/>
              <a:cs typeface="Arial"/>
              <a:sym typeface="Arial"/>
            </a:endParaRPr>
          </a:p>
          <a:p>
            <a:pPr marL="171450" lvl="0" indent="-184150" algn="l" rtl="0">
              <a:lnSpc>
                <a:spcPct val="90000"/>
              </a:lnSpc>
              <a:spcBef>
                <a:spcPts val="1950"/>
              </a:spcBef>
              <a:spcAft>
                <a:spcPts val="0"/>
              </a:spcAft>
              <a:buClr>
                <a:srgbClr val="000066"/>
              </a:buClr>
              <a:buSzPct val="110000"/>
              <a:buChar char="•"/>
            </a:pPr>
            <a:r>
              <a:rPr lang="en-US" sz="8000">
                <a:latin typeface="Arial"/>
                <a:ea typeface="Arial"/>
                <a:cs typeface="Arial"/>
                <a:sym typeface="Arial"/>
              </a:rPr>
              <a:t>NJ Dept. of Education Foundations of Democracy for K-5 at </a:t>
            </a:r>
            <a:r>
              <a:rPr lang="en-US" sz="8000" u="sng">
                <a:solidFill>
                  <a:schemeClr val="hlink"/>
                </a:solidFill>
                <a:latin typeface="Arial"/>
                <a:ea typeface="Arial"/>
                <a:cs typeface="Arial"/>
                <a:sym typeface="Arial"/>
                <a:hlinkClick r:id="rId7"/>
              </a:rPr>
              <a:t>Foundations Of Democracy — RevNJ.org</a:t>
            </a:r>
            <a:endParaRPr sz="8000">
              <a:latin typeface="Arial"/>
              <a:ea typeface="Arial"/>
              <a:cs typeface="Arial"/>
              <a:sym typeface="Arial"/>
            </a:endParaRPr>
          </a:p>
          <a:p>
            <a:pPr marL="171450" lvl="0" indent="-184150" algn="l" rtl="0">
              <a:lnSpc>
                <a:spcPct val="90000"/>
              </a:lnSpc>
              <a:spcBef>
                <a:spcPts val="1950"/>
              </a:spcBef>
              <a:spcAft>
                <a:spcPts val="0"/>
              </a:spcAft>
              <a:buClr>
                <a:srgbClr val="000066"/>
              </a:buClr>
              <a:buSzPct val="110000"/>
              <a:buChar char="•"/>
            </a:pPr>
            <a:r>
              <a:rPr lang="en-US" sz="8000">
                <a:latin typeface="Arial"/>
                <a:ea typeface="Arial"/>
                <a:cs typeface="Arial"/>
                <a:sym typeface="Arial"/>
              </a:rPr>
              <a:t>NJ State Bar Foundation at </a:t>
            </a:r>
            <a:r>
              <a:rPr lang="en-US" sz="8000" u="sng">
                <a:solidFill>
                  <a:schemeClr val="hlink"/>
                </a:solidFill>
                <a:latin typeface="Arial"/>
                <a:ea typeface="Arial"/>
                <a:cs typeface="Arial"/>
                <a:sym typeface="Arial"/>
                <a:hlinkClick r:id="rId8"/>
              </a:rPr>
              <a:t>Online Civics &amp; Mock Trial Content - New Jersey State Bar Foundation</a:t>
            </a:r>
            <a:endParaRPr sz="8000">
              <a:solidFill>
                <a:srgbClr val="00B0F0"/>
              </a:solidFill>
              <a:latin typeface="Arial"/>
              <a:ea typeface="Arial"/>
              <a:cs typeface="Arial"/>
              <a:sym typeface="Arial"/>
            </a:endParaRPr>
          </a:p>
          <a:p>
            <a:pPr marL="171450" lvl="0" indent="-184150" algn="l" rtl="0">
              <a:lnSpc>
                <a:spcPct val="90000"/>
              </a:lnSpc>
              <a:spcBef>
                <a:spcPts val="1950"/>
              </a:spcBef>
              <a:spcAft>
                <a:spcPts val="0"/>
              </a:spcAft>
              <a:buClr>
                <a:srgbClr val="000066"/>
              </a:buClr>
              <a:buSzPct val="110000"/>
              <a:buChar char="•"/>
            </a:pPr>
            <a:r>
              <a:rPr lang="en-US" sz="8000">
                <a:latin typeface="Arial"/>
                <a:ea typeface="Arial"/>
                <a:cs typeface="Arial"/>
                <a:sym typeface="Arial"/>
              </a:rPr>
              <a:t>NJ Holocaust Commission at </a:t>
            </a:r>
            <a:r>
              <a:rPr lang="en-US" sz="8000" u="sng">
                <a:solidFill>
                  <a:schemeClr val="hlink"/>
                </a:solidFill>
                <a:latin typeface="Arial"/>
                <a:ea typeface="Arial"/>
                <a:cs typeface="Arial"/>
                <a:sym typeface="Arial"/>
                <a:hlinkClick r:id="rId9"/>
              </a:rPr>
              <a:t>Holocaust Curriculum Guides Kindergarten - 4th Grade</a:t>
            </a:r>
            <a:endParaRPr sz="8000">
              <a:latin typeface="Arial"/>
              <a:ea typeface="Arial"/>
              <a:cs typeface="Arial"/>
              <a:sym typeface="Arial"/>
            </a:endParaRPr>
          </a:p>
          <a:p>
            <a:pPr marL="171450" lvl="0" indent="-184150" algn="l" rtl="0">
              <a:lnSpc>
                <a:spcPct val="90000"/>
              </a:lnSpc>
              <a:spcBef>
                <a:spcPts val="1950"/>
              </a:spcBef>
              <a:spcAft>
                <a:spcPts val="0"/>
              </a:spcAft>
              <a:buClr>
                <a:srgbClr val="000066"/>
              </a:buClr>
              <a:buSzPct val="110000"/>
              <a:buChar char="•"/>
            </a:pPr>
            <a:r>
              <a:rPr lang="en-US" sz="8000">
                <a:latin typeface="Arial"/>
                <a:ea typeface="Arial"/>
                <a:cs typeface="Arial"/>
                <a:sym typeface="Arial"/>
              </a:rPr>
              <a:t>Amistad Commission at </a:t>
            </a:r>
            <a:r>
              <a:rPr lang="en-US" sz="8000" u="sng">
                <a:solidFill>
                  <a:schemeClr val="hlink"/>
                </a:solidFill>
                <a:latin typeface="Arial"/>
                <a:ea typeface="Arial"/>
                <a:cs typeface="Arial"/>
                <a:sym typeface="Arial"/>
                <a:hlinkClick r:id="rId10"/>
              </a:rPr>
              <a:t>Resources</a:t>
            </a:r>
            <a:endParaRPr sz="8000">
              <a:latin typeface="Arial"/>
              <a:ea typeface="Arial"/>
              <a:cs typeface="Arial"/>
              <a:sym typeface="Arial"/>
            </a:endParaRPr>
          </a:p>
          <a:p>
            <a:pPr marL="171450" lvl="0" indent="-184150" algn="l" rtl="0">
              <a:lnSpc>
                <a:spcPct val="90000"/>
              </a:lnSpc>
              <a:spcBef>
                <a:spcPts val="1950"/>
              </a:spcBef>
              <a:spcAft>
                <a:spcPts val="0"/>
              </a:spcAft>
              <a:buClr>
                <a:srgbClr val="000066"/>
              </a:buClr>
              <a:buSzPct val="110000"/>
              <a:buChar char="•"/>
            </a:pPr>
            <a:r>
              <a:rPr lang="en-US" sz="8000">
                <a:latin typeface="Arial"/>
                <a:ea typeface="Arial"/>
                <a:cs typeface="Arial"/>
                <a:sym typeface="Arial"/>
              </a:rPr>
              <a:t>National Geographic for kids at </a:t>
            </a:r>
            <a:r>
              <a:rPr lang="en-US" sz="8000" u="sng">
                <a:solidFill>
                  <a:schemeClr val="hlink"/>
                </a:solidFill>
                <a:latin typeface="Arial"/>
                <a:ea typeface="Arial"/>
                <a:cs typeface="Arial"/>
                <a:sym typeface="Arial"/>
                <a:hlinkClick r:id="rId11"/>
              </a:rPr>
              <a:t>National Geographic Kids</a:t>
            </a:r>
            <a:endParaRPr sz="8000">
              <a:solidFill>
                <a:srgbClr val="00B0F0"/>
              </a:solidFill>
              <a:latin typeface="Arial"/>
              <a:ea typeface="Arial"/>
              <a:cs typeface="Arial"/>
              <a:sym typeface="Arial"/>
            </a:endParaRPr>
          </a:p>
          <a:p>
            <a:pPr marL="171450" lvl="0" indent="-44450" algn="l" rtl="0">
              <a:lnSpc>
                <a:spcPct val="90000"/>
              </a:lnSpc>
              <a:spcBef>
                <a:spcPts val="1950"/>
              </a:spcBef>
              <a:spcAft>
                <a:spcPts val="0"/>
              </a:spcAft>
              <a:buClr>
                <a:srgbClr val="800000"/>
              </a:buClr>
              <a:buSzPct val="100000"/>
              <a:buNone/>
            </a:pPr>
            <a:endParaRPr sz="8000">
              <a:solidFill>
                <a:srgbClr val="00B0F0"/>
              </a:solidFill>
              <a:latin typeface="Arial"/>
              <a:ea typeface="Arial"/>
              <a:cs typeface="Arial"/>
              <a:sym typeface="Arial"/>
            </a:endParaRPr>
          </a:p>
          <a:p>
            <a:pPr marL="171450" lvl="0" indent="-138113" algn="l" rtl="0">
              <a:lnSpc>
                <a:spcPct val="90000"/>
              </a:lnSpc>
              <a:spcBef>
                <a:spcPts val="1950"/>
              </a:spcBef>
              <a:spcAft>
                <a:spcPts val="0"/>
              </a:spcAft>
              <a:buClr>
                <a:schemeClr val="dk1"/>
              </a:buClr>
              <a:buSzPct val="100000"/>
              <a:buNone/>
            </a:pPr>
            <a:endParaRPr/>
          </a:p>
        </p:txBody>
      </p:sp>
      <p:sp>
        <p:nvSpPr>
          <p:cNvPr id="1127" name="Google Shape;1127;p1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120</a:t>
            </a:fld>
            <a:endParaRPr sz="1400">
              <a:solidFill>
                <a:schemeClr val="dk1"/>
              </a:solidFill>
              <a:latin typeface="Arial"/>
              <a:ea typeface="Arial"/>
              <a:cs typeface="Arial"/>
              <a:sym typeface="Arial"/>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1132"/>
        <p:cNvGrpSpPr/>
        <p:nvPr/>
      </p:nvGrpSpPr>
      <p:grpSpPr>
        <a:xfrm>
          <a:off x="0" y="0"/>
          <a:ext cx="0" cy="0"/>
          <a:chOff x="0" y="0"/>
          <a:chExt cx="0" cy="0"/>
        </a:xfrm>
      </p:grpSpPr>
      <p:sp>
        <p:nvSpPr>
          <p:cNvPr id="1133" name="Google Shape;1133;p133"/>
          <p:cNvSpPr txBox="1">
            <a:spLocks noGrp="1"/>
          </p:cNvSpPr>
          <p:nvPr>
            <p:ph type="title"/>
          </p:nvPr>
        </p:nvSpPr>
        <p:spPr>
          <a:xfrm>
            <a:off x="457200" y="274638"/>
            <a:ext cx="8229600" cy="2794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endParaRPr/>
          </a:p>
        </p:txBody>
      </p:sp>
      <p:sp>
        <p:nvSpPr>
          <p:cNvPr id="1134" name="Google Shape;1134;p133"/>
          <p:cNvSpPr txBox="1">
            <a:spLocks noGrp="1"/>
          </p:cNvSpPr>
          <p:nvPr>
            <p:ph type="body" idx="1"/>
          </p:nvPr>
        </p:nvSpPr>
        <p:spPr>
          <a:xfrm>
            <a:off x="304800" y="2819400"/>
            <a:ext cx="8724300" cy="3764100"/>
          </a:xfrm>
          <a:prstGeom prst="rect">
            <a:avLst/>
          </a:prstGeom>
          <a:noFill/>
          <a:ln>
            <a:noFill/>
          </a:ln>
        </p:spPr>
        <p:txBody>
          <a:bodyPr spcFirstLastPara="1" wrap="square" lIns="91425" tIns="45700" rIns="91425" bIns="45700" anchor="t" anchorCtr="0">
            <a:normAutofit fontScale="62500" lnSpcReduction="20000"/>
          </a:bodyPr>
          <a:lstStyle/>
          <a:p>
            <a:pPr marL="171450" lvl="0" indent="-182563" algn="l" rtl="0">
              <a:lnSpc>
                <a:spcPct val="90000"/>
              </a:lnSpc>
              <a:spcBef>
                <a:spcPts val="0"/>
              </a:spcBef>
              <a:spcAft>
                <a:spcPts val="0"/>
              </a:spcAft>
              <a:buClr>
                <a:srgbClr val="000066"/>
              </a:buClr>
              <a:buSzPct val="100000"/>
              <a:buChar char="•"/>
            </a:pPr>
            <a:r>
              <a:rPr lang="en-US" sz="4600">
                <a:latin typeface="Arial"/>
                <a:ea typeface="Arial"/>
                <a:cs typeface="Arial"/>
                <a:sym typeface="Arial"/>
              </a:rPr>
              <a:t>Contact us with any questions: </a:t>
            </a:r>
            <a:endParaRPr/>
          </a:p>
          <a:p>
            <a:pPr marL="114300" lvl="0" indent="0" algn="l" rtl="0">
              <a:lnSpc>
                <a:spcPct val="90000"/>
              </a:lnSpc>
              <a:spcBef>
                <a:spcPts val="750"/>
              </a:spcBef>
              <a:spcAft>
                <a:spcPts val="0"/>
              </a:spcAft>
              <a:buClr>
                <a:srgbClr val="000066"/>
              </a:buClr>
              <a:buSzPct val="100000"/>
              <a:buNone/>
            </a:pPr>
            <a:r>
              <a:rPr lang="en-US" sz="4600">
                <a:latin typeface="Arial"/>
                <a:ea typeface="Arial"/>
                <a:cs typeface="Arial"/>
                <a:sym typeface="Arial"/>
              </a:rPr>
              <a:t>   Arlene Gardner at </a:t>
            </a:r>
            <a:r>
              <a:rPr lang="en-US" sz="4600" u="sng">
                <a:solidFill>
                  <a:schemeClr val="hlink"/>
                </a:solidFill>
                <a:latin typeface="Arial"/>
                <a:ea typeface="Arial"/>
                <a:cs typeface="Arial"/>
                <a:sym typeface="Arial"/>
                <a:hlinkClick r:id="rId3"/>
              </a:rPr>
              <a:t>arlenega@sas.rutgers.edu</a:t>
            </a:r>
            <a:r>
              <a:rPr lang="en-US" sz="4600">
                <a:solidFill>
                  <a:srgbClr val="00B0F0"/>
                </a:solidFill>
                <a:latin typeface="Arial"/>
                <a:ea typeface="Arial"/>
                <a:cs typeface="Arial"/>
                <a:sym typeface="Arial"/>
              </a:rPr>
              <a:t> </a:t>
            </a:r>
            <a:endParaRPr/>
          </a:p>
          <a:p>
            <a:pPr marL="114300" lvl="0" indent="0" algn="l" rtl="0">
              <a:lnSpc>
                <a:spcPct val="90000"/>
              </a:lnSpc>
              <a:spcBef>
                <a:spcPts val="750"/>
              </a:spcBef>
              <a:spcAft>
                <a:spcPts val="0"/>
              </a:spcAft>
              <a:buClr>
                <a:srgbClr val="000066"/>
              </a:buClr>
              <a:buSzPct val="100000"/>
              <a:buNone/>
            </a:pPr>
            <a:r>
              <a:rPr lang="en-US" sz="4600">
                <a:solidFill>
                  <a:srgbClr val="002060"/>
                </a:solidFill>
                <a:latin typeface="Arial"/>
                <a:ea typeface="Arial"/>
                <a:cs typeface="Arial"/>
                <a:sym typeface="Arial"/>
              </a:rPr>
              <a:t>   </a:t>
            </a:r>
            <a:r>
              <a:rPr lang="en-US" sz="4600">
                <a:latin typeface="Arial"/>
                <a:ea typeface="Arial"/>
                <a:cs typeface="Arial"/>
                <a:sym typeface="Arial"/>
              </a:rPr>
              <a:t>Craig Uplinger at </a:t>
            </a:r>
            <a:r>
              <a:rPr lang="en-US" sz="4600" u="sng">
                <a:solidFill>
                  <a:schemeClr val="hlink"/>
                </a:solidFill>
                <a:latin typeface="Arial"/>
                <a:ea typeface="Arial"/>
                <a:cs typeface="Arial"/>
                <a:sym typeface="Arial"/>
                <a:hlinkClick r:id="rId4"/>
              </a:rPr>
              <a:t>cu88@scarletmail.rutgers.edu</a:t>
            </a:r>
            <a:endParaRPr sz="4600">
              <a:solidFill>
                <a:srgbClr val="00B0F0"/>
              </a:solidFill>
              <a:latin typeface="Arial"/>
              <a:ea typeface="Arial"/>
              <a:cs typeface="Arial"/>
              <a:sym typeface="Arial"/>
            </a:endParaRPr>
          </a:p>
          <a:p>
            <a:pPr marL="114300" lvl="0" indent="0" algn="l" rtl="0">
              <a:lnSpc>
                <a:spcPct val="90000"/>
              </a:lnSpc>
              <a:spcBef>
                <a:spcPts val="750"/>
              </a:spcBef>
              <a:spcAft>
                <a:spcPts val="0"/>
              </a:spcAft>
              <a:buClr>
                <a:srgbClr val="000066"/>
              </a:buClr>
              <a:buSzPct val="100000"/>
              <a:buNone/>
            </a:pPr>
            <a:r>
              <a:rPr lang="en-US" sz="4600">
                <a:solidFill>
                  <a:srgbClr val="00B0F0"/>
                </a:solidFill>
                <a:latin typeface="Arial"/>
                <a:ea typeface="Arial"/>
                <a:cs typeface="Arial"/>
                <a:sym typeface="Arial"/>
              </a:rPr>
              <a:t>   </a:t>
            </a:r>
            <a:r>
              <a:rPr lang="en-US" sz="4600">
                <a:latin typeface="Arial"/>
                <a:ea typeface="Arial"/>
                <a:cs typeface="Arial"/>
                <a:sym typeface="Arial"/>
              </a:rPr>
              <a:t>Albert Paulsson at </a:t>
            </a:r>
            <a:r>
              <a:rPr lang="en-US" sz="4600" u="sng">
                <a:solidFill>
                  <a:schemeClr val="hlink"/>
                </a:solidFill>
                <a:latin typeface="Arial"/>
                <a:ea typeface="Arial"/>
                <a:cs typeface="Arial"/>
                <a:sym typeface="Arial"/>
                <a:hlinkClick r:id="rId5"/>
              </a:rPr>
              <a:t>apaulsson@sas.rutgers.edu</a:t>
            </a:r>
            <a:endParaRPr sz="2200">
              <a:solidFill>
                <a:srgbClr val="002060"/>
              </a:solidFill>
              <a:latin typeface="Arial"/>
              <a:ea typeface="Arial"/>
              <a:cs typeface="Arial"/>
              <a:sym typeface="Arial"/>
            </a:endParaRPr>
          </a:p>
          <a:p>
            <a:pPr marL="114300" lvl="0" indent="0" algn="l" rtl="0">
              <a:lnSpc>
                <a:spcPct val="90000"/>
              </a:lnSpc>
              <a:spcBef>
                <a:spcPts val="750"/>
              </a:spcBef>
              <a:spcAft>
                <a:spcPts val="0"/>
              </a:spcAft>
              <a:buClr>
                <a:srgbClr val="000066"/>
              </a:buClr>
              <a:buSzPct val="209091"/>
              <a:buNone/>
            </a:pPr>
            <a:endParaRPr sz="2200">
              <a:solidFill>
                <a:srgbClr val="002060"/>
              </a:solidFill>
              <a:latin typeface="Arial"/>
              <a:ea typeface="Arial"/>
              <a:cs typeface="Arial"/>
              <a:sym typeface="Arial"/>
            </a:endParaRPr>
          </a:p>
          <a:p>
            <a:pPr marL="171450" lvl="0" indent="-182563" algn="l" rtl="0">
              <a:lnSpc>
                <a:spcPct val="90000"/>
              </a:lnSpc>
              <a:spcBef>
                <a:spcPts val="750"/>
              </a:spcBef>
              <a:spcAft>
                <a:spcPts val="0"/>
              </a:spcAft>
              <a:buClr>
                <a:srgbClr val="000066"/>
              </a:buClr>
              <a:buSzPct val="100000"/>
              <a:buChar char="•"/>
            </a:pPr>
            <a:r>
              <a:rPr lang="en-US" sz="4600">
                <a:latin typeface="Arial"/>
                <a:ea typeface="Arial"/>
                <a:cs typeface="Arial"/>
                <a:sym typeface="Arial"/>
              </a:rPr>
              <a:t>Visit the NJ Center for Civic Education website at </a:t>
            </a:r>
            <a:r>
              <a:rPr lang="en-US" sz="4600" u="sng">
                <a:solidFill>
                  <a:schemeClr val="hlink"/>
                </a:solidFill>
                <a:latin typeface="Arial"/>
                <a:ea typeface="Arial"/>
                <a:cs typeface="Arial"/>
                <a:sym typeface="Arial"/>
                <a:hlinkClick r:id="rId6"/>
              </a:rPr>
              <a:t>the New Jersey Center for Civic Education</a:t>
            </a:r>
            <a:endParaRPr sz="4600">
              <a:latin typeface="Arial"/>
              <a:ea typeface="Arial"/>
              <a:cs typeface="Arial"/>
              <a:sym typeface="Arial"/>
            </a:endParaRPr>
          </a:p>
          <a:p>
            <a:pPr marL="171450" lvl="0" indent="-84138" algn="l" rtl="0">
              <a:lnSpc>
                <a:spcPct val="90000"/>
              </a:lnSpc>
              <a:spcBef>
                <a:spcPts val="750"/>
              </a:spcBef>
              <a:spcAft>
                <a:spcPts val="0"/>
              </a:spcAft>
              <a:buClr>
                <a:srgbClr val="000066"/>
              </a:buClr>
              <a:buSzPct val="100000"/>
              <a:buNone/>
            </a:pPr>
            <a:endParaRPr sz="2200">
              <a:latin typeface="Arial"/>
              <a:ea typeface="Arial"/>
              <a:cs typeface="Arial"/>
              <a:sym typeface="Arial"/>
            </a:endParaRPr>
          </a:p>
          <a:p>
            <a:pPr marL="171450" lvl="0" indent="-178594" algn="l" rtl="0">
              <a:lnSpc>
                <a:spcPct val="90000"/>
              </a:lnSpc>
              <a:spcBef>
                <a:spcPts val="750"/>
              </a:spcBef>
              <a:spcAft>
                <a:spcPts val="0"/>
              </a:spcAft>
              <a:buClr>
                <a:srgbClr val="000066"/>
              </a:buClr>
              <a:buSzPct val="100000"/>
              <a:buChar char="•"/>
            </a:pPr>
            <a:r>
              <a:rPr lang="en-US" sz="4500">
                <a:latin typeface="Arial"/>
                <a:ea typeface="Arial"/>
                <a:cs typeface="Arial"/>
                <a:sym typeface="Arial"/>
              </a:rPr>
              <a:t>We will email you a today’s PowerPoint and PD certificate</a:t>
            </a:r>
            <a:endParaRPr sz="3200"/>
          </a:p>
          <a:p>
            <a:pPr marL="171450" lvl="0" indent="-88138" algn="l" rtl="0">
              <a:lnSpc>
                <a:spcPct val="90000"/>
              </a:lnSpc>
              <a:spcBef>
                <a:spcPts val="750"/>
              </a:spcBef>
              <a:spcAft>
                <a:spcPts val="0"/>
              </a:spcAft>
              <a:buClr>
                <a:schemeClr val="dk1"/>
              </a:buClr>
              <a:buSzPct val="100000"/>
              <a:buNone/>
            </a:pPr>
            <a:endParaRPr/>
          </a:p>
        </p:txBody>
      </p:sp>
      <p:pic>
        <p:nvPicPr>
          <p:cNvPr id="1135" name="Google Shape;1135;p133" descr="Thank You Pictures, Images, Graphics for Facebook, Whatsapp - Page 4"/>
          <p:cNvPicPr preferRelativeResize="0"/>
          <p:nvPr/>
        </p:nvPicPr>
        <p:blipFill rotWithShape="1">
          <a:blip r:embed="rId7">
            <a:alphaModFix/>
          </a:blip>
          <a:srcRect/>
          <a:stretch/>
        </p:blipFill>
        <p:spPr>
          <a:xfrm>
            <a:off x="304800" y="152400"/>
            <a:ext cx="8610600" cy="2286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5"/>
          <p:cNvSpPr txBox="1">
            <a:spLocks noGrp="1"/>
          </p:cNvSpPr>
          <p:nvPr>
            <p:ph type="title"/>
          </p:nvPr>
        </p:nvSpPr>
        <p:spPr>
          <a:xfrm>
            <a:off x="628650" y="228602"/>
            <a:ext cx="7886700" cy="121919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The Common Good</a:t>
            </a:r>
            <a:endParaRPr sz="4000">
              <a:solidFill>
                <a:srgbClr val="002060"/>
              </a:solidFill>
            </a:endParaRPr>
          </a:p>
        </p:txBody>
      </p:sp>
      <p:sp>
        <p:nvSpPr>
          <p:cNvPr id="199" name="Google Shape;199;p25"/>
          <p:cNvSpPr txBox="1">
            <a:spLocks noGrp="1"/>
          </p:cNvSpPr>
          <p:nvPr>
            <p:ph type="body" idx="1"/>
          </p:nvPr>
        </p:nvSpPr>
        <p:spPr>
          <a:xfrm>
            <a:off x="628650" y="1825624"/>
            <a:ext cx="7886700" cy="4803775"/>
          </a:xfrm>
          <a:prstGeom prst="rect">
            <a:avLst/>
          </a:prstGeom>
          <a:noFill/>
          <a:ln>
            <a:noFill/>
          </a:ln>
        </p:spPr>
        <p:txBody>
          <a:bodyPr spcFirstLastPara="1" wrap="square" lIns="91425" tIns="45700" rIns="91425" bIns="45700" anchor="t" anchorCtr="0">
            <a:normAutofit/>
          </a:bodyPr>
          <a:lstStyle/>
          <a:p>
            <a:pPr marL="171450" lvl="0" indent="-19050" algn="l" rtl="0">
              <a:lnSpc>
                <a:spcPct val="90000"/>
              </a:lnSpc>
              <a:spcBef>
                <a:spcPts val="0"/>
              </a:spcBef>
              <a:spcAft>
                <a:spcPts val="0"/>
              </a:spcAft>
              <a:buClr>
                <a:srgbClr val="800000"/>
              </a:buClr>
              <a:buSzPts val="2400"/>
              <a:buFont typeface="Noto Sans Symbols"/>
              <a:buNone/>
            </a:pPr>
            <a:endParaRPr sz="2400">
              <a:solidFill>
                <a:srgbClr val="002060"/>
              </a:solidFill>
              <a:latin typeface="Arial"/>
              <a:ea typeface="Arial"/>
              <a:cs typeface="Arial"/>
              <a:sym typeface="Arial"/>
            </a:endParaRPr>
          </a:p>
          <a:p>
            <a:pPr marL="171450" lvl="0" indent="-38100" algn="l" rtl="0">
              <a:lnSpc>
                <a:spcPct val="90000"/>
              </a:lnSpc>
              <a:spcBef>
                <a:spcPts val="750"/>
              </a:spcBef>
              <a:spcAft>
                <a:spcPts val="0"/>
              </a:spcAft>
              <a:buClr>
                <a:srgbClr val="800000"/>
              </a:buClr>
              <a:buSzPts val="2100"/>
              <a:buFont typeface="Noto Sans Symbols"/>
              <a:buNone/>
            </a:pPr>
            <a:endParaRPr>
              <a:solidFill>
                <a:srgbClr val="002060"/>
              </a:solidFill>
              <a:latin typeface="Arial"/>
              <a:ea typeface="Arial"/>
              <a:cs typeface="Arial"/>
              <a:sym typeface="Arial"/>
            </a:endParaRPr>
          </a:p>
          <a:p>
            <a:pPr marL="171450" lvl="0" indent="-19050" algn="l" rtl="0">
              <a:lnSpc>
                <a:spcPct val="90000"/>
              </a:lnSpc>
              <a:spcBef>
                <a:spcPts val="750"/>
              </a:spcBef>
              <a:spcAft>
                <a:spcPts val="0"/>
              </a:spcAft>
              <a:buClr>
                <a:srgbClr val="800000"/>
              </a:buClr>
              <a:buSzPts val="2400"/>
              <a:buFont typeface="Noto Sans Symbols"/>
              <a:buNone/>
            </a:pPr>
            <a:endParaRPr sz="2400">
              <a:solidFill>
                <a:srgbClr val="002060"/>
              </a:solidFill>
              <a:latin typeface="Arial"/>
              <a:ea typeface="Arial"/>
              <a:cs typeface="Arial"/>
              <a:sym typeface="Arial"/>
            </a:endParaRPr>
          </a:p>
          <a:p>
            <a:pPr marL="171450" lvl="0" indent="-38100" algn="l" rtl="0">
              <a:lnSpc>
                <a:spcPct val="90000"/>
              </a:lnSpc>
              <a:spcBef>
                <a:spcPts val="750"/>
              </a:spcBef>
              <a:spcAft>
                <a:spcPts val="0"/>
              </a:spcAft>
              <a:buClr>
                <a:srgbClr val="800000"/>
              </a:buClr>
              <a:buSzPts val="2100"/>
              <a:buFont typeface="Noto Sans Symbols"/>
              <a:buNone/>
            </a:pPr>
            <a:endParaRPr>
              <a:solidFill>
                <a:srgbClr val="002060"/>
              </a:solidFill>
              <a:latin typeface="Arial"/>
              <a:ea typeface="Arial"/>
              <a:cs typeface="Arial"/>
              <a:sym typeface="Arial"/>
            </a:endParaRPr>
          </a:p>
          <a:p>
            <a:pPr marL="171450" lvl="0" indent="-38100" algn="l" rtl="0">
              <a:lnSpc>
                <a:spcPct val="90000"/>
              </a:lnSpc>
              <a:spcBef>
                <a:spcPts val="750"/>
              </a:spcBef>
              <a:spcAft>
                <a:spcPts val="0"/>
              </a:spcAft>
              <a:buClr>
                <a:srgbClr val="800000"/>
              </a:buClr>
              <a:buSzPts val="2100"/>
              <a:buFont typeface="Noto Sans Symbols"/>
              <a:buNone/>
            </a:pPr>
            <a:endParaRPr>
              <a:solidFill>
                <a:srgbClr val="002060"/>
              </a:solidFill>
              <a:latin typeface="Arial"/>
              <a:ea typeface="Arial"/>
              <a:cs typeface="Arial"/>
              <a:sym typeface="Arial"/>
            </a:endParaRPr>
          </a:p>
          <a:p>
            <a:pPr marL="171450" lvl="0" indent="-38100" algn="l" rtl="0">
              <a:lnSpc>
                <a:spcPct val="90000"/>
              </a:lnSpc>
              <a:spcBef>
                <a:spcPts val="750"/>
              </a:spcBef>
              <a:spcAft>
                <a:spcPts val="0"/>
              </a:spcAft>
              <a:buClr>
                <a:srgbClr val="800000"/>
              </a:buClr>
              <a:buSzPts val="2100"/>
              <a:buFont typeface="Noto Sans Symbols"/>
              <a:buNone/>
            </a:pPr>
            <a:endParaRPr>
              <a:solidFill>
                <a:srgbClr val="002060"/>
              </a:solidFill>
              <a:latin typeface="Arial"/>
              <a:ea typeface="Arial"/>
              <a:cs typeface="Arial"/>
              <a:sym typeface="Arial"/>
            </a:endParaRPr>
          </a:p>
          <a:p>
            <a:pPr marL="171450" lvl="0" indent="-38100" algn="l" rtl="0">
              <a:lnSpc>
                <a:spcPct val="90000"/>
              </a:lnSpc>
              <a:spcBef>
                <a:spcPts val="750"/>
              </a:spcBef>
              <a:spcAft>
                <a:spcPts val="0"/>
              </a:spcAft>
              <a:buClr>
                <a:srgbClr val="800000"/>
              </a:buClr>
              <a:buSzPts val="2100"/>
              <a:buFont typeface="Noto Sans Symbols"/>
              <a:buNone/>
            </a:pPr>
            <a:endParaRPr>
              <a:solidFill>
                <a:srgbClr val="002060"/>
              </a:solidFill>
              <a:latin typeface="Arial"/>
              <a:ea typeface="Arial"/>
              <a:cs typeface="Arial"/>
              <a:sym typeface="Arial"/>
            </a:endParaRPr>
          </a:p>
          <a:p>
            <a:pPr marL="171450" lvl="0" indent="-38100" algn="l" rtl="0">
              <a:lnSpc>
                <a:spcPct val="90000"/>
              </a:lnSpc>
              <a:spcBef>
                <a:spcPts val="750"/>
              </a:spcBef>
              <a:spcAft>
                <a:spcPts val="0"/>
              </a:spcAft>
              <a:buClr>
                <a:srgbClr val="800000"/>
              </a:buClr>
              <a:buSzPts val="2100"/>
              <a:buFont typeface="Noto Sans Symbols"/>
              <a:buNone/>
            </a:pPr>
            <a:endParaRPr>
              <a:solidFill>
                <a:srgbClr val="002060"/>
              </a:solidFill>
              <a:latin typeface="Arial"/>
              <a:ea typeface="Arial"/>
              <a:cs typeface="Arial"/>
              <a:sym typeface="Arial"/>
            </a:endParaRPr>
          </a:p>
          <a:p>
            <a:pPr marL="171450" lvl="0" indent="-38100" algn="l" rtl="0">
              <a:lnSpc>
                <a:spcPct val="90000"/>
              </a:lnSpc>
              <a:spcBef>
                <a:spcPts val="750"/>
              </a:spcBef>
              <a:spcAft>
                <a:spcPts val="0"/>
              </a:spcAft>
              <a:buClr>
                <a:srgbClr val="800000"/>
              </a:buClr>
              <a:buSzPts val="2100"/>
              <a:buFont typeface="Noto Sans Symbols"/>
              <a:buNone/>
            </a:pPr>
            <a:endParaRPr>
              <a:solidFill>
                <a:srgbClr val="002060"/>
              </a:solidFill>
              <a:latin typeface="Arial"/>
              <a:ea typeface="Arial"/>
              <a:cs typeface="Arial"/>
              <a:sym typeface="Arial"/>
            </a:endParaRPr>
          </a:p>
          <a:p>
            <a:pPr marL="171450" lvl="0" indent="-38100" algn="l" rtl="0">
              <a:lnSpc>
                <a:spcPct val="90000"/>
              </a:lnSpc>
              <a:spcBef>
                <a:spcPts val="750"/>
              </a:spcBef>
              <a:spcAft>
                <a:spcPts val="0"/>
              </a:spcAft>
              <a:buClr>
                <a:srgbClr val="800000"/>
              </a:buClr>
              <a:buSzPts val="2100"/>
              <a:buFont typeface="Noto Sans Symbols"/>
              <a:buNone/>
            </a:pPr>
            <a:endParaRPr>
              <a:solidFill>
                <a:srgbClr val="002060"/>
              </a:solidFill>
              <a:latin typeface="Arial"/>
              <a:ea typeface="Arial"/>
              <a:cs typeface="Arial"/>
              <a:sym typeface="Arial"/>
            </a:endParaRPr>
          </a:p>
          <a:p>
            <a:pPr marL="171450" lvl="0" indent="-38100" algn="l" rtl="0">
              <a:lnSpc>
                <a:spcPct val="90000"/>
              </a:lnSpc>
              <a:spcBef>
                <a:spcPts val="750"/>
              </a:spcBef>
              <a:spcAft>
                <a:spcPts val="0"/>
              </a:spcAft>
              <a:buClr>
                <a:srgbClr val="800000"/>
              </a:buClr>
              <a:buSzPts val="2100"/>
              <a:buFont typeface="Noto Sans Symbols"/>
              <a:buNone/>
            </a:pPr>
            <a:endParaRPr>
              <a:solidFill>
                <a:srgbClr val="002060"/>
              </a:solidFill>
              <a:latin typeface="Arial"/>
              <a:ea typeface="Arial"/>
              <a:cs typeface="Arial"/>
              <a:sym typeface="Arial"/>
            </a:endParaRPr>
          </a:p>
          <a:p>
            <a:pPr marL="171450" lvl="0" indent="-38100" algn="l" rtl="0">
              <a:lnSpc>
                <a:spcPct val="90000"/>
              </a:lnSpc>
              <a:spcBef>
                <a:spcPts val="750"/>
              </a:spcBef>
              <a:spcAft>
                <a:spcPts val="0"/>
              </a:spcAft>
              <a:buClr>
                <a:srgbClr val="800000"/>
              </a:buClr>
              <a:buSzPts val="2100"/>
              <a:buFont typeface="Noto Sans Symbols"/>
              <a:buNone/>
            </a:pPr>
            <a:endParaRPr>
              <a:solidFill>
                <a:srgbClr val="002060"/>
              </a:solidFill>
              <a:latin typeface="Arial"/>
              <a:ea typeface="Arial"/>
              <a:cs typeface="Arial"/>
              <a:sym typeface="Arial"/>
            </a:endParaRPr>
          </a:p>
        </p:txBody>
      </p:sp>
      <p:sp>
        <p:nvSpPr>
          <p:cNvPr id="200" name="Google Shape;200;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01" name="Google Shape;201;p25"/>
          <p:cNvPicPr preferRelativeResize="0"/>
          <p:nvPr/>
        </p:nvPicPr>
        <p:blipFill rotWithShape="1">
          <a:blip r:embed="rId3">
            <a:alphaModFix/>
          </a:blip>
          <a:srcRect/>
          <a:stretch/>
        </p:blipFill>
        <p:spPr>
          <a:xfrm>
            <a:off x="905328" y="1295401"/>
            <a:ext cx="7434416" cy="48037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What is the Common Good?</a:t>
            </a:r>
            <a:endParaRPr/>
          </a:p>
        </p:txBody>
      </p:sp>
      <p:sp>
        <p:nvSpPr>
          <p:cNvPr id="208" name="Google Shape;208;p26"/>
          <p:cNvSpPr txBox="1">
            <a:spLocks noGrp="1"/>
          </p:cNvSpPr>
          <p:nvPr>
            <p:ph type="body" idx="1"/>
          </p:nvPr>
        </p:nvSpPr>
        <p:spPr>
          <a:xfrm>
            <a:off x="628650" y="1600200"/>
            <a:ext cx="7886700" cy="4576763"/>
          </a:xfrm>
          <a:prstGeom prst="rect">
            <a:avLst/>
          </a:prstGeom>
          <a:noFill/>
          <a:ln>
            <a:noFill/>
          </a:ln>
        </p:spPr>
        <p:txBody>
          <a:bodyPr spcFirstLastPara="1" wrap="square" lIns="91425" tIns="45700" rIns="91425" bIns="45700" anchor="t" anchorCtr="0">
            <a:normAutofit lnSpcReduction="10000"/>
          </a:bodyPr>
          <a:lstStyle/>
          <a:p>
            <a:pPr marL="171450" lvl="0" indent="-171450" algn="l" rtl="0">
              <a:lnSpc>
                <a:spcPct val="90000"/>
              </a:lnSpc>
              <a:spcBef>
                <a:spcPts val="0"/>
              </a:spcBef>
              <a:spcAft>
                <a:spcPts val="0"/>
              </a:spcAft>
              <a:buClr>
                <a:srgbClr val="000066"/>
              </a:buClr>
              <a:buSzPts val="2400"/>
              <a:buFont typeface="Noto Sans Symbols"/>
              <a:buChar char="▪"/>
            </a:pPr>
            <a:r>
              <a:rPr lang="en-US" sz="2400">
                <a:latin typeface="Arial"/>
                <a:ea typeface="Arial"/>
                <a:cs typeface="Arial"/>
                <a:sym typeface="Arial"/>
              </a:rPr>
              <a:t>Actions or activities that are shared and beneficial for all or most members of a given community. This operates at both the government and individual levels:</a:t>
            </a:r>
            <a:endParaRPr/>
          </a:p>
          <a:p>
            <a:pPr marL="514350" lvl="1" indent="-171450" algn="l" rtl="0">
              <a:lnSpc>
                <a:spcPct val="90000"/>
              </a:lnSpc>
              <a:spcBef>
                <a:spcPts val="375"/>
              </a:spcBef>
              <a:spcAft>
                <a:spcPts val="0"/>
              </a:spcAft>
              <a:buClr>
                <a:srgbClr val="000066"/>
              </a:buClr>
              <a:buSzPts val="2400"/>
              <a:buFont typeface="Noto Sans Symbols"/>
              <a:buChar char="⮚"/>
            </a:pPr>
            <a:r>
              <a:rPr lang="en-US" sz="2400">
                <a:latin typeface="Arial"/>
                <a:ea typeface="Arial"/>
                <a:cs typeface="Arial"/>
                <a:sym typeface="Arial"/>
              </a:rPr>
              <a:t>Actions that governments take that are either shared or for the beneficial of the whole community</a:t>
            </a:r>
            <a:endParaRPr/>
          </a:p>
          <a:p>
            <a:pPr marL="514350" lvl="1" indent="-171450" algn="l" rtl="0">
              <a:lnSpc>
                <a:spcPct val="90000"/>
              </a:lnSpc>
              <a:spcBef>
                <a:spcPts val="375"/>
              </a:spcBef>
              <a:spcAft>
                <a:spcPts val="0"/>
              </a:spcAft>
              <a:buClr>
                <a:srgbClr val="000066"/>
              </a:buClr>
              <a:buSzPts val="2400"/>
              <a:buFont typeface="Noto Sans Symbols"/>
              <a:buChar char="⮚"/>
            </a:pPr>
            <a:r>
              <a:rPr lang="en-US" sz="2400">
                <a:latin typeface="Arial"/>
                <a:ea typeface="Arial"/>
                <a:cs typeface="Arial"/>
                <a:sym typeface="Arial"/>
              </a:rPr>
              <a:t>Individuals acting for the benefit or interests of the larger society rather than one’s own selfish interests</a:t>
            </a:r>
            <a:endParaRPr/>
          </a:p>
          <a:p>
            <a:pPr marL="514350" lvl="1" indent="-114300" algn="l" rtl="0">
              <a:lnSpc>
                <a:spcPct val="90000"/>
              </a:lnSpc>
              <a:spcBef>
                <a:spcPts val="375"/>
              </a:spcBef>
              <a:spcAft>
                <a:spcPts val="0"/>
              </a:spcAft>
              <a:buClr>
                <a:srgbClr val="800000"/>
              </a:buClr>
              <a:buSzPts val="900"/>
              <a:buFont typeface="Noto Sans Symbols"/>
              <a:buNone/>
            </a:pPr>
            <a:endParaRPr sz="600">
              <a:latin typeface="Arial"/>
              <a:ea typeface="Arial"/>
              <a:cs typeface="Arial"/>
              <a:sym typeface="Arial"/>
            </a:endParaRPr>
          </a:p>
          <a:p>
            <a:pPr marL="171450" lvl="0" indent="-171450" algn="l" rtl="0">
              <a:lnSpc>
                <a:spcPct val="90000"/>
              </a:lnSpc>
              <a:spcBef>
                <a:spcPts val="750"/>
              </a:spcBef>
              <a:spcAft>
                <a:spcPts val="0"/>
              </a:spcAft>
              <a:buClr>
                <a:srgbClr val="000066"/>
              </a:buClr>
              <a:buSzPts val="2400"/>
              <a:buFont typeface="Noto Sans Symbols"/>
              <a:buChar char="▪"/>
            </a:pPr>
            <a:r>
              <a:rPr lang="en-US" sz="2400">
                <a:latin typeface="Arial"/>
                <a:ea typeface="Arial"/>
                <a:cs typeface="Arial"/>
                <a:sym typeface="Arial"/>
              </a:rPr>
              <a:t>The idea of the common good is based on philosophical concepts from the ancient Greek and Roman Republics as well as religious principles. </a:t>
            </a:r>
            <a:endParaRPr/>
          </a:p>
          <a:p>
            <a:pPr marL="171450" lvl="0" indent="-114300" algn="l" rtl="0">
              <a:lnSpc>
                <a:spcPct val="90000"/>
              </a:lnSpc>
              <a:spcBef>
                <a:spcPts val="750"/>
              </a:spcBef>
              <a:spcAft>
                <a:spcPts val="0"/>
              </a:spcAft>
              <a:buClr>
                <a:srgbClr val="800000"/>
              </a:buClr>
              <a:buSzPts val="900"/>
              <a:buFont typeface="Noto Sans Symbols"/>
              <a:buNone/>
            </a:pPr>
            <a:endParaRPr sz="600">
              <a:latin typeface="Arial"/>
              <a:ea typeface="Arial"/>
              <a:cs typeface="Arial"/>
              <a:sym typeface="Arial"/>
            </a:endParaRPr>
          </a:p>
          <a:p>
            <a:pPr marL="171450" lvl="0" indent="-171450" algn="l" rtl="0">
              <a:lnSpc>
                <a:spcPct val="90000"/>
              </a:lnSpc>
              <a:spcBef>
                <a:spcPts val="750"/>
              </a:spcBef>
              <a:spcAft>
                <a:spcPts val="0"/>
              </a:spcAft>
              <a:buClr>
                <a:srgbClr val="000066"/>
              </a:buClr>
              <a:buSzPts val="2400"/>
              <a:buFont typeface="Noto Sans Symbols"/>
              <a:buChar char="▪"/>
            </a:pPr>
            <a:r>
              <a:rPr lang="en-US" sz="2400">
                <a:latin typeface="Arial"/>
                <a:ea typeface="Arial"/>
                <a:cs typeface="Arial"/>
                <a:sym typeface="Arial"/>
              </a:rPr>
              <a:t>The common good is attainable only by the community, yet individually shared by its members. </a:t>
            </a:r>
            <a:endParaRPr/>
          </a:p>
        </p:txBody>
      </p:sp>
      <p:sp>
        <p:nvSpPr>
          <p:cNvPr id="209" name="Google Shape;209;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7"/>
          <p:cNvSpPr txBox="1">
            <a:spLocks noGrp="1"/>
          </p:cNvSpPr>
          <p:nvPr>
            <p:ph type="title"/>
          </p:nvPr>
        </p:nvSpPr>
        <p:spPr>
          <a:xfrm>
            <a:off x="628650" y="427037"/>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Working Together for </a:t>
            </a:r>
            <a:br>
              <a:rPr lang="en-US" sz="3600" b="1" i="1">
                <a:solidFill>
                  <a:srgbClr val="002060"/>
                </a:solidFill>
                <a:latin typeface="Cambria"/>
                <a:ea typeface="Cambria"/>
                <a:cs typeface="Cambria"/>
                <a:sym typeface="Cambria"/>
              </a:rPr>
            </a:br>
            <a:r>
              <a:rPr lang="en-US" sz="3600" b="1" i="1">
                <a:solidFill>
                  <a:srgbClr val="002060"/>
                </a:solidFill>
                <a:latin typeface="Cambria"/>
                <a:ea typeface="Cambria"/>
                <a:cs typeface="Cambria"/>
                <a:sym typeface="Cambria"/>
              </a:rPr>
              <a:t>the Common Good</a:t>
            </a:r>
            <a:endParaRPr/>
          </a:p>
        </p:txBody>
      </p:sp>
      <p:sp>
        <p:nvSpPr>
          <p:cNvPr id="216" name="Google Shape;216;p27"/>
          <p:cNvSpPr txBox="1">
            <a:spLocks noGrp="1"/>
          </p:cNvSpPr>
          <p:nvPr>
            <p:ph type="body" idx="1"/>
          </p:nvPr>
        </p:nvSpPr>
        <p:spPr>
          <a:xfrm>
            <a:off x="627025" y="1829700"/>
            <a:ext cx="7886700" cy="4723500"/>
          </a:xfrm>
          <a:prstGeom prst="rect">
            <a:avLst/>
          </a:prstGeom>
          <a:noFill/>
          <a:ln>
            <a:noFill/>
          </a:ln>
        </p:spPr>
        <p:txBody>
          <a:bodyPr spcFirstLastPara="1" wrap="square" lIns="91425" tIns="45700" rIns="91425" bIns="45700" anchor="t" anchorCtr="0">
            <a:normAutofit lnSpcReduction="10000"/>
          </a:bodyPr>
          <a:lstStyle/>
          <a:p>
            <a:pPr marL="171450" lvl="0" indent="-184785" algn="l" rtl="0">
              <a:lnSpc>
                <a:spcPct val="90000"/>
              </a:lnSpc>
              <a:spcBef>
                <a:spcPts val="0"/>
              </a:spcBef>
              <a:spcAft>
                <a:spcPts val="0"/>
              </a:spcAft>
              <a:buClr>
                <a:srgbClr val="000066"/>
              </a:buClr>
              <a:buSzPts val="2800"/>
              <a:buFont typeface="Noto Sans Symbols"/>
              <a:buChar char="▪"/>
            </a:pPr>
            <a:r>
              <a:rPr lang="en-US" sz="2800">
                <a:latin typeface="Arial"/>
                <a:ea typeface="Arial"/>
                <a:cs typeface="Arial"/>
                <a:sym typeface="Arial"/>
              </a:rPr>
              <a:t>Give examples of people who have contributed to the common good.</a:t>
            </a:r>
            <a:endParaRPr/>
          </a:p>
          <a:p>
            <a:pPr marL="171450" lvl="0" indent="-89218" algn="l" rtl="0">
              <a:lnSpc>
                <a:spcPct val="90000"/>
              </a:lnSpc>
              <a:spcBef>
                <a:spcPts val="750"/>
              </a:spcBef>
              <a:spcAft>
                <a:spcPts val="0"/>
              </a:spcAft>
              <a:buClr>
                <a:srgbClr val="800000"/>
              </a:buClr>
              <a:buSzPts val="1400"/>
              <a:buFont typeface="Noto Sans Symbols"/>
              <a:buNone/>
            </a:pPr>
            <a:endParaRPr sz="600">
              <a:latin typeface="Arial"/>
              <a:ea typeface="Arial"/>
              <a:cs typeface="Arial"/>
              <a:sym typeface="Arial"/>
            </a:endParaRPr>
          </a:p>
          <a:p>
            <a:pPr marL="171450" lvl="0" indent="-183833" algn="l" rtl="0">
              <a:lnSpc>
                <a:spcPct val="90000"/>
              </a:lnSpc>
              <a:spcBef>
                <a:spcPts val="750"/>
              </a:spcBef>
              <a:spcAft>
                <a:spcPts val="0"/>
              </a:spcAft>
              <a:buClr>
                <a:srgbClr val="000066"/>
              </a:buClr>
              <a:buSzPts val="2600"/>
              <a:buFont typeface="Noto Sans Symbols"/>
              <a:buChar char="▪"/>
            </a:pPr>
            <a:r>
              <a:rPr lang="en-US" sz="2600">
                <a:latin typeface="Arial"/>
                <a:ea typeface="Arial"/>
                <a:cs typeface="Arial"/>
                <a:sym typeface="Arial"/>
              </a:rPr>
              <a:t>EAD lesson about leaders who have actively improved society at </a:t>
            </a:r>
            <a:r>
              <a:rPr lang="en-US" sz="2600" u="sng">
                <a:solidFill>
                  <a:schemeClr val="hlink"/>
                </a:solidFill>
                <a:latin typeface="Arial"/>
                <a:ea typeface="Arial"/>
                <a:cs typeface="Arial"/>
                <a:sym typeface="Arial"/>
                <a:hlinkClick r:id="rId3"/>
              </a:rPr>
              <a:t>https://www.educatingforamericandemocracy.org/educator-resources/?sword=&amp;grade-level[]=229#popup-ead-post-6387</a:t>
            </a:r>
            <a:endParaRPr sz="2600">
              <a:solidFill>
                <a:srgbClr val="0070C0"/>
              </a:solidFill>
              <a:latin typeface="Arial"/>
              <a:ea typeface="Arial"/>
              <a:cs typeface="Arial"/>
              <a:sym typeface="Arial"/>
            </a:endParaRPr>
          </a:p>
          <a:p>
            <a:pPr marL="171450" lvl="0" indent="-95123" algn="l" rtl="0">
              <a:lnSpc>
                <a:spcPct val="90000"/>
              </a:lnSpc>
              <a:spcBef>
                <a:spcPts val="750"/>
              </a:spcBef>
              <a:spcAft>
                <a:spcPts val="0"/>
              </a:spcAft>
              <a:buClr>
                <a:srgbClr val="800000"/>
              </a:buClr>
              <a:buSzPts val="1300"/>
              <a:buFont typeface="Noto Sans Symbols"/>
              <a:buNone/>
            </a:pPr>
            <a:endParaRPr sz="600">
              <a:latin typeface="Arial"/>
              <a:ea typeface="Arial"/>
              <a:cs typeface="Arial"/>
              <a:sym typeface="Arial"/>
            </a:endParaRPr>
          </a:p>
          <a:p>
            <a:pPr marL="171450" lvl="0" indent="-183833" algn="l" rtl="0">
              <a:lnSpc>
                <a:spcPct val="90000"/>
              </a:lnSpc>
              <a:spcBef>
                <a:spcPts val="750"/>
              </a:spcBef>
              <a:spcAft>
                <a:spcPts val="0"/>
              </a:spcAft>
              <a:buClr>
                <a:srgbClr val="000066"/>
              </a:buClr>
              <a:buSzPts val="2600"/>
              <a:buFont typeface="Noto Sans Symbols"/>
              <a:buChar char="▪"/>
            </a:pPr>
            <a:r>
              <a:rPr lang="en-US" sz="2600">
                <a:latin typeface="Arial"/>
                <a:ea typeface="Arial"/>
                <a:cs typeface="Arial"/>
                <a:sym typeface="Arial"/>
              </a:rPr>
              <a:t>Why is it important for members of a community to work together for the common good?</a:t>
            </a:r>
            <a:endParaRPr/>
          </a:p>
          <a:p>
            <a:pPr marL="171450" lvl="0" indent="-95123" algn="l" rtl="0">
              <a:lnSpc>
                <a:spcPct val="90000"/>
              </a:lnSpc>
              <a:spcBef>
                <a:spcPts val="750"/>
              </a:spcBef>
              <a:spcAft>
                <a:spcPts val="0"/>
              </a:spcAft>
              <a:buClr>
                <a:srgbClr val="800000"/>
              </a:buClr>
              <a:buSzPts val="1300"/>
              <a:buFont typeface="Noto Sans Symbols"/>
              <a:buNone/>
            </a:pPr>
            <a:endParaRPr sz="600">
              <a:latin typeface="Arial"/>
              <a:ea typeface="Arial"/>
              <a:cs typeface="Arial"/>
              <a:sym typeface="Arial"/>
            </a:endParaRPr>
          </a:p>
          <a:p>
            <a:pPr marL="514350" lvl="1" indent="-184785" algn="l" rtl="0">
              <a:lnSpc>
                <a:spcPct val="90000"/>
              </a:lnSpc>
              <a:spcBef>
                <a:spcPts val="375"/>
              </a:spcBef>
              <a:spcAft>
                <a:spcPts val="0"/>
              </a:spcAft>
              <a:buClr>
                <a:srgbClr val="000066"/>
              </a:buClr>
              <a:buSzPts val="2800"/>
              <a:buFont typeface="Noto Sans Symbols"/>
              <a:buChar char="⮚"/>
            </a:pPr>
            <a:r>
              <a:rPr lang="en-US" sz="2800">
                <a:latin typeface="Arial"/>
                <a:ea typeface="Arial"/>
                <a:cs typeface="Arial"/>
                <a:sym typeface="Arial"/>
              </a:rPr>
              <a:t>That’s the only way we can improve our community/our world!</a:t>
            </a:r>
            <a:endParaRPr/>
          </a:p>
        </p:txBody>
      </p:sp>
      <p:sp>
        <p:nvSpPr>
          <p:cNvPr id="217" name="Google Shape;217;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Making Decisions for </a:t>
            </a:r>
            <a:br>
              <a:rPr lang="en-US" sz="3600" b="1" i="1">
                <a:solidFill>
                  <a:srgbClr val="002060"/>
                </a:solidFill>
                <a:latin typeface="Cambria"/>
                <a:ea typeface="Cambria"/>
                <a:cs typeface="Cambria"/>
                <a:sym typeface="Cambria"/>
              </a:rPr>
            </a:br>
            <a:r>
              <a:rPr lang="en-US" sz="3600" b="1" i="1">
                <a:solidFill>
                  <a:srgbClr val="002060"/>
                </a:solidFill>
                <a:latin typeface="Cambria"/>
                <a:ea typeface="Cambria"/>
                <a:cs typeface="Cambria"/>
                <a:sym typeface="Cambria"/>
              </a:rPr>
              <a:t>the Common Good</a:t>
            </a:r>
            <a:endParaRPr sz="3600" i="1">
              <a:solidFill>
                <a:srgbClr val="002060"/>
              </a:solidFill>
              <a:latin typeface="Cambria"/>
              <a:ea typeface="Cambria"/>
              <a:cs typeface="Cambria"/>
              <a:sym typeface="Cambria"/>
            </a:endParaRPr>
          </a:p>
        </p:txBody>
      </p:sp>
      <p:pic>
        <p:nvPicPr>
          <p:cNvPr id="224" name="Google Shape;224;p28"/>
          <p:cNvPicPr preferRelativeResize="0">
            <a:picLocks noGrp="1"/>
          </p:cNvPicPr>
          <p:nvPr>
            <p:ph type="body" idx="1"/>
          </p:nvPr>
        </p:nvPicPr>
        <p:blipFill rotWithShape="1">
          <a:blip r:embed="rId3">
            <a:alphaModFix/>
          </a:blip>
          <a:srcRect/>
          <a:stretch/>
        </p:blipFill>
        <p:spPr>
          <a:xfrm>
            <a:off x="890588" y="1970241"/>
            <a:ext cx="3156872" cy="2414791"/>
          </a:xfrm>
          <a:prstGeom prst="rect">
            <a:avLst/>
          </a:prstGeom>
          <a:noFill/>
          <a:ln>
            <a:noFill/>
          </a:ln>
        </p:spPr>
      </p:pic>
      <p:sp>
        <p:nvSpPr>
          <p:cNvPr id="225" name="Google Shape;225;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16</a:t>
            </a:fld>
            <a:endParaRPr sz="1400">
              <a:solidFill>
                <a:schemeClr val="dk1"/>
              </a:solidFill>
              <a:latin typeface="Arial"/>
              <a:ea typeface="Arial"/>
              <a:cs typeface="Arial"/>
              <a:sym typeface="Arial"/>
            </a:endParaRPr>
          </a:p>
        </p:txBody>
      </p:sp>
      <p:sp>
        <p:nvSpPr>
          <p:cNvPr id="226" name="Google Shape;226;p28"/>
          <p:cNvSpPr txBox="1"/>
          <p:nvPr/>
        </p:nvSpPr>
        <p:spPr>
          <a:xfrm>
            <a:off x="4343400" y="1984375"/>
            <a:ext cx="4056300" cy="2524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1">
                <a:solidFill>
                  <a:srgbClr val="000066"/>
                </a:solidFill>
              </a:rPr>
              <a:t>Letting Swift River Run</a:t>
            </a:r>
            <a:r>
              <a:rPr lang="en-US" sz="2000" i="1">
                <a:solidFill>
                  <a:schemeClr val="dk1"/>
                </a:solidFill>
                <a:latin typeface="Arial"/>
                <a:ea typeface="Arial"/>
                <a:cs typeface="Arial"/>
                <a:sym typeface="Arial"/>
              </a:rPr>
              <a:t> </a:t>
            </a:r>
            <a:r>
              <a:rPr lang="en-US" sz="2000">
                <a:solidFill>
                  <a:schemeClr val="dk1"/>
                </a:solidFill>
                <a:latin typeface="Arial"/>
                <a:ea typeface="Arial"/>
                <a:cs typeface="Arial"/>
                <a:sym typeface="Arial"/>
              </a:rPr>
              <a:t>(Janet Yolen, 1992)--residents of a town make a decision for the common good to let Swift River be dammed and turned into a reservoir to supply drinking water for the larger community.</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27" name="Google Shape;227;p28"/>
          <p:cNvPicPr preferRelativeResize="0"/>
          <p:nvPr/>
        </p:nvPicPr>
        <p:blipFill rotWithShape="1">
          <a:blip r:embed="rId4">
            <a:alphaModFix/>
          </a:blip>
          <a:srcRect/>
          <a:stretch/>
        </p:blipFill>
        <p:spPr>
          <a:xfrm>
            <a:off x="5387075" y="4385025"/>
            <a:ext cx="2767000" cy="2190225"/>
          </a:xfrm>
          <a:prstGeom prst="rect">
            <a:avLst/>
          </a:prstGeom>
          <a:noFill/>
          <a:ln>
            <a:noFill/>
          </a:ln>
        </p:spPr>
      </p:pic>
      <p:sp>
        <p:nvSpPr>
          <p:cNvPr id="228" name="Google Shape;228;p28"/>
          <p:cNvSpPr txBox="1"/>
          <p:nvPr/>
        </p:nvSpPr>
        <p:spPr>
          <a:xfrm>
            <a:off x="890600" y="4664575"/>
            <a:ext cx="4276500" cy="163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1">
                <a:solidFill>
                  <a:srgbClr val="000066"/>
                </a:solidFill>
              </a:rPr>
              <a:t>A River Ran Wild</a:t>
            </a:r>
            <a:r>
              <a:rPr lang="en-US" sz="2000" i="1">
                <a:solidFill>
                  <a:schemeClr val="dk1"/>
                </a:solidFill>
                <a:latin typeface="Arial"/>
                <a:ea typeface="Arial"/>
                <a:cs typeface="Arial"/>
                <a:sym typeface="Arial"/>
              </a:rPr>
              <a:t> (</a:t>
            </a:r>
            <a:r>
              <a:rPr lang="en-US" sz="2000">
                <a:solidFill>
                  <a:schemeClr val="dk1"/>
                </a:solidFill>
                <a:latin typeface="Arial"/>
                <a:ea typeface="Arial"/>
                <a:cs typeface="Arial"/>
                <a:sym typeface="Arial"/>
              </a:rPr>
              <a:t>Lynne Cherry, 1992)--a true story about the pollution and ultimate cleaning of the Nashua River in Massachusetts when citizens took action.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How do we work together </a:t>
            </a:r>
            <a:br>
              <a:rPr lang="en-US" sz="4000" b="1" i="1">
                <a:solidFill>
                  <a:srgbClr val="002060"/>
                </a:solidFill>
                <a:latin typeface="Cambria"/>
                <a:ea typeface="Cambria"/>
                <a:cs typeface="Cambria"/>
                <a:sym typeface="Cambria"/>
              </a:rPr>
            </a:br>
            <a:r>
              <a:rPr lang="en-US" sz="4000" b="1" i="1">
                <a:solidFill>
                  <a:srgbClr val="002060"/>
                </a:solidFill>
                <a:latin typeface="Cambria"/>
                <a:ea typeface="Cambria"/>
                <a:cs typeface="Cambria"/>
                <a:sym typeface="Cambria"/>
              </a:rPr>
              <a:t>for the common good?</a:t>
            </a:r>
            <a:endParaRPr/>
          </a:p>
        </p:txBody>
      </p:sp>
      <p:sp>
        <p:nvSpPr>
          <p:cNvPr id="235" name="Google Shape;235;p29"/>
          <p:cNvSpPr txBox="1">
            <a:spLocks noGrp="1"/>
          </p:cNvSpPr>
          <p:nvPr>
            <p:ph type="body" idx="1"/>
          </p:nvPr>
        </p:nvSpPr>
        <p:spPr>
          <a:xfrm>
            <a:off x="1320500" y="1991900"/>
            <a:ext cx="4318200" cy="3951600"/>
          </a:xfrm>
          <a:prstGeom prst="rect">
            <a:avLst/>
          </a:prstGeom>
          <a:noFill/>
          <a:ln>
            <a:noFill/>
          </a:ln>
        </p:spPr>
        <p:txBody>
          <a:bodyPr spcFirstLastPara="1" wrap="square" lIns="91425" tIns="45700" rIns="91425" bIns="45700" anchor="t" anchorCtr="0">
            <a:normAutofit/>
          </a:bodyPr>
          <a:lstStyle/>
          <a:p>
            <a:pPr marL="171450" lvl="0" indent="-171450" algn="l" rtl="0">
              <a:lnSpc>
                <a:spcPct val="90000"/>
              </a:lnSpc>
              <a:spcBef>
                <a:spcPts val="0"/>
              </a:spcBef>
              <a:spcAft>
                <a:spcPts val="0"/>
              </a:spcAft>
              <a:buClr>
                <a:srgbClr val="000066"/>
              </a:buClr>
              <a:buSzPts val="2600"/>
              <a:buFont typeface="Noto Sans Symbols"/>
              <a:buChar char="✔"/>
            </a:pPr>
            <a:r>
              <a:rPr lang="en-US" sz="2600">
                <a:latin typeface="Arial"/>
                <a:ea typeface="Arial"/>
                <a:cs typeface="Arial"/>
                <a:sym typeface="Arial"/>
              </a:rPr>
              <a:t> Respect each other</a:t>
            </a:r>
            <a:endParaRPr/>
          </a:p>
          <a:p>
            <a:pPr marL="171450" lvl="0" indent="-171450" algn="l" rtl="0">
              <a:lnSpc>
                <a:spcPct val="90000"/>
              </a:lnSpc>
              <a:spcBef>
                <a:spcPts val="1350"/>
              </a:spcBef>
              <a:spcAft>
                <a:spcPts val="0"/>
              </a:spcAft>
              <a:buClr>
                <a:srgbClr val="000066"/>
              </a:buClr>
              <a:buSzPts val="2600"/>
              <a:buFont typeface="Noto Sans Symbols"/>
              <a:buChar char="✔"/>
            </a:pPr>
            <a:r>
              <a:rPr lang="en-US" sz="2600">
                <a:latin typeface="Arial"/>
                <a:ea typeface="Arial"/>
                <a:cs typeface="Arial"/>
                <a:sym typeface="Arial"/>
              </a:rPr>
              <a:t> Listen to each other</a:t>
            </a:r>
            <a:endParaRPr/>
          </a:p>
          <a:p>
            <a:pPr marL="171450" lvl="0" indent="-171450" algn="l" rtl="0">
              <a:lnSpc>
                <a:spcPct val="90000"/>
              </a:lnSpc>
              <a:spcBef>
                <a:spcPts val="1350"/>
              </a:spcBef>
              <a:spcAft>
                <a:spcPts val="0"/>
              </a:spcAft>
              <a:buClr>
                <a:srgbClr val="000066"/>
              </a:buClr>
              <a:buSzPts val="2600"/>
              <a:buFont typeface="Noto Sans Symbols"/>
              <a:buChar char="✔"/>
            </a:pPr>
            <a:r>
              <a:rPr lang="en-US" sz="2600">
                <a:latin typeface="Arial"/>
                <a:ea typeface="Arial"/>
                <a:cs typeface="Arial"/>
                <a:sym typeface="Arial"/>
              </a:rPr>
              <a:t> Share with each other</a:t>
            </a:r>
            <a:endParaRPr/>
          </a:p>
          <a:p>
            <a:pPr marL="171450" lvl="0" indent="-171450" algn="l" rtl="0">
              <a:lnSpc>
                <a:spcPct val="90000"/>
              </a:lnSpc>
              <a:spcBef>
                <a:spcPts val="1350"/>
              </a:spcBef>
              <a:spcAft>
                <a:spcPts val="0"/>
              </a:spcAft>
              <a:buClr>
                <a:srgbClr val="000066"/>
              </a:buClr>
              <a:buSzPts val="2600"/>
              <a:buFont typeface="Noto Sans Symbols"/>
              <a:buChar char="✔"/>
            </a:pPr>
            <a:r>
              <a:rPr lang="en-US" sz="2600">
                <a:latin typeface="Arial"/>
                <a:ea typeface="Arial"/>
                <a:cs typeface="Arial"/>
                <a:sym typeface="Arial"/>
              </a:rPr>
              <a:t> Consider other views</a:t>
            </a:r>
            <a:endParaRPr/>
          </a:p>
          <a:p>
            <a:pPr marL="171450" lvl="0" indent="-171450" algn="l" rtl="0">
              <a:lnSpc>
                <a:spcPct val="90000"/>
              </a:lnSpc>
              <a:spcBef>
                <a:spcPts val="1350"/>
              </a:spcBef>
              <a:spcAft>
                <a:spcPts val="0"/>
              </a:spcAft>
              <a:buClr>
                <a:srgbClr val="000066"/>
              </a:buClr>
              <a:buSzPts val="2600"/>
              <a:buFont typeface="Noto Sans Symbols"/>
              <a:buChar char="✔"/>
            </a:pPr>
            <a:r>
              <a:rPr lang="en-US" sz="2600">
                <a:latin typeface="Arial"/>
                <a:ea typeface="Arial"/>
                <a:cs typeface="Arial"/>
                <a:sym typeface="Arial"/>
              </a:rPr>
              <a:t> Compromise</a:t>
            </a:r>
            <a:endParaRPr/>
          </a:p>
          <a:p>
            <a:pPr marL="171450" lvl="0" indent="-171450" algn="l" rtl="0">
              <a:lnSpc>
                <a:spcPct val="90000"/>
              </a:lnSpc>
              <a:spcBef>
                <a:spcPts val="1350"/>
              </a:spcBef>
              <a:spcAft>
                <a:spcPts val="0"/>
              </a:spcAft>
              <a:buClr>
                <a:srgbClr val="000066"/>
              </a:buClr>
              <a:buSzPts val="2600"/>
              <a:buFont typeface="Noto Sans Symbols"/>
              <a:buChar char="✔"/>
            </a:pPr>
            <a:r>
              <a:rPr lang="en-US" sz="2600">
                <a:latin typeface="Arial"/>
                <a:ea typeface="Arial"/>
                <a:cs typeface="Arial"/>
                <a:sym typeface="Arial"/>
              </a:rPr>
              <a:t> Agree on what is best for    most people </a:t>
            </a:r>
            <a:endParaRPr/>
          </a:p>
        </p:txBody>
      </p:sp>
      <p:sp>
        <p:nvSpPr>
          <p:cNvPr id="236" name="Google Shape;236;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237" name="Google Shape;237;p29"/>
          <p:cNvSpPr txBox="1"/>
          <p:nvPr/>
        </p:nvSpPr>
        <p:spPr>
          <a:xfrm>
            <a:off x="1320500" y="6055125"/>
            <a:ext cx="6972600" cy="6465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66"/>
                </a:solidFill>
                <a:latin typeface="Arial"/>
                <a:ea typeface="Arial"/>
                <a:cs typeface="Arial"/>
                <a:sym typeface="Arial"/>
              </a:rPr>
              <a:t>6.1.2.CivicsPI.5: Describe how communities work to accomplish common tasks, establish responsibilities and fulfill roles of authority</a:t>
            </a:r>
            <a:endParaRPr>
              <a:solidFill>
                <a:srgbClr val="000066"/>
              </a:solidFill>
            </a:endParaRPr>
          </a:p>
        </p:txBody>
      </p:sp>
      <p:pic>
        <p:nvPicPr>
          <p:cNvPr id="238" name="Google Shape;238;p29" descr="We Can Get Along: A Child’s Book of Choices"/>
          <p:cNvPicPr preferRelativeResize="0"/>
          <p:nvPr/>
        </p:nvPicPr>
        <p:blipFill rotWithShape="1">
          <a:blip r:embed="rId3">
            <a:alphaModFix/>
          </a:blip>
          <a:srcRect/>
          <a:stretch/>
        </p:blipFill>
        <p:spPr>
          <a:xfrm>
            <a:off x="5638825" y="1991900"/>
            <a:ext cx="2277500" cy="1813800"/>
          </a:xfrm>
          <a:prstGeom prst="rect">
            <a:avLst/>
          </a:prstGeom>
          <a:noFill/>
          <a:ln>
            <a:noFill/>
          </a:ln>
        </p:spPr>
      </p:pic>
      <p:pic>
        <p:nvPicPr>
          <p:cNvPr id="239" name="Google Shape;239;p29" descr="Sponsored Ad - I'm Like You, You're Like Me: A Book About Understanding and Appreciating Each Other"/>
          <p:cNvPicPr preferRelativeResize="0"/>
          <p:nvPr/>
        </p:nvPicPr>
        <p:blipFill rotWithShape="1">
          <a:blip r:embed="rId4">
            <a:alphaModFix/>
          </a:blip>
          <a:srcRect/>
          <a:stretch/>
        </p:blipFill>
        <p:spPr>
          <a:xfrm>
            <a:off x="5638827" y="3975607"/>
            <a:ext cx="2277509" cy="190960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DEAF6"/>
        </a:solidFill>
        <a:effectLst/>
      </p:bgPr>
    </p:bg>
    <p:spTree>
      <p:nvGrpSpPr>
        <p:cNvPr id="1" name="Shape 244"/>
        <p:cNvGrpSpPr/>
        <p:nvPr/>
      </p:nvGrpSpPr>
      <p:grpSpPr>
        <a:xfrm>
          <a:off x="0" y="0"/>
          <a:ext cx="0" cy="0"/>
          <a:chOff x="0" y="0"/>
          <a:chExt cx="0" cy="0"/>
        </a:xfrm>
      </p:grpSpPr>
      <p:sp>
        <p:nvSpPr>
          <p:cNvPr id="245" name="Google Shape;245;p3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What Is Authority?</a:t>
            </a:r>
            <a:endParaRPr sz="4000">
              <a:solidFill>
                <a:srgbClr val="002060"/>
              </a:solidFill>
            </a:endParaRPr>
          </a:p>
        </p:txBody>
      </p:sp>
      <p:sp>
        <p:nvSpPr>
          <p:cNvPr id="246" name="Google Shape;246;p30"/>
          <p:cNvSpPr txBox="1">
            <a:spLocks noGrp="1"/>
          </p:cNvSpPr>
          <p:nvPr>
            <p:ph type="body" idx="1"/>
          </p:nvPr>
        </p:nvSpPr>
        <p:spPr>
          <a:xfrm>
            <a:off x="425450" y="2101601"/>
            <a:ext cx="8229600" cy="4646400"/>
          </a:xfrm>
          <a:prstGeom prst="rect">
            <a:avLst/>
          </a:prstGeom>
          <a:solidFill>
            <a:srgbClr val="DDEAF6"/>
          </a:solid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800000"/>
              </a:buClr>
              <a:buSzPts val="3200"/>
              <a:buNone/>
            </a:pPr>
            <a:r>
              <a:rPr lang="en-US" sz="3200">
                <a:latin typeface="Arial"/>
                <a:ea typeface="Arial"/>
                <a:cs typeface="Arial"/>
                <a:sym typeface="Arial"/>
              </a:rPr>
              <a:t>The right and the power to make and/or enforce decisions about rules and laws for a community.</a:t>
            </a:r>
            <a:endParaRPr/>
          </a:p>
          <a:p>
            <a:pPr marL="171450" lvl="0" indent="0" algn="ctr" rtl="0">
              <a:lnSpc>
                <a:spcPct val="90000"/>
              </a:lnSpc>
              <a:spcBef>
                <a:spcPts val="750"/>
              </a:spcBef>
              <a:spcAft>
                <a:spcPts val="0"/>
              </a:spcAft>
              <a:buClr>
                <a:srgbClr val="800000"/>
              </a:buClr>
              <a:buSzPts val="3200"/>
              <a:buNone/>
            </a:pPr>
            <a:endParaRPr sz="3200">
              <a:solidFill>
                <a:srgbClr val="000066"/>
              </a:solidFill>
              <a:latin typeface="Arial"/>
              <a:ea typeface="Arial"/>
              <a:cs typeface="Arial"/>
              <a:sym typeface="Arial"/>
            </a:endParaRPr>
          </a:p>
          <a:p>
            <a:pPr marL="171450" lvl="0" indent="0" algn="ctr" rtl="0">
              <a:lnSpc>
                <a:spcPct val="90000"/>
              </a:lnSpc>
              <a:spcBef>
                <a:spcPts val="750"/>
              </a:spcBef>
              <a:spcAft>
                <a:spcPts val="0"/>
              </a:spcAft>
              <a:buClr>
                <a:srgbClr val="800000"/>
              </a:buClr>
              <a:buSzPts val="3200"/>
              <a:buNone/>
            </a:pPr>
            <a:endParaRPr sz="3200">
              <a:solidFill>
                <a:srgbClr val="000066"/>
              </a:solidFill>
              <a:latin typeface="Arial"/>
              <a:ea typeface="Arial"/>
              <a:cs typeface="Arial"/>
              <a:sym typeface="Arial"/>
            </a:endParaRPr>
          </a:p>
        </p:txBody>
      </p:sp>
      <p:sp>
        <p:nvSpPr>
          <p:cNvPr id="247" name="Google Shape;247;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48" name="Google Shape;248;p30"/>
          <p:cNvPicPr preferRelativeResize="0"/>
          <p:nvPr/>
        </p:nvPicPr>
        <p:blipFill rotWithShape="1">
          <a:blip r:embed="rId3">
            <a:alphaModFix/>
          </a:blip>
          <a:srcRect/>
          <a:stretch/>
        </p:blipFill>
        <p:spPr>
          <a:xfrm>
            <a:off x="2931400" y="3672600"/>
            <a:ext cx="3277950" cy="2499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1"/>
          <p:cNvSpPr txBox="1">
            <a:spLocks noGrp="1"/>
          </p:cNvSpPr>
          <p:nvPr>
            <p:ph type="title"/>
          </p:nvPr>
        </p:nvSpPr>
        <p:spPr>
          <a:xfrm>
            <a:off x="628650" y="365127"/>
            <a:ext cx="7886700" cy="70167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200"/>
              <a:buFont typeface="Cambria"/>
              <a:buNone/>
            </a:pPr>
            <a:r>
              <a:rPr lang="en-US" sz="3200" b="1" i="1">
                <a:solidFill>
                  <a:srgbClr val="002060"/>
                </a:solidFill>
                <a:latin typeface="Cambria"/>
                <a:ea typeface="Cambria"/>
                <a:cs typeface="Cambria"/>
                <a:sym typeface="Cambria"/>
              </a:rPr>
              <a:t>Why do we need rules and authority?</a:t>
            </a:r>
            <a:endParaRPr>
              <a:solidFill>
                <a:srgbClr val="002060"/>
              </a:solidFill>
            </a:endParaRPr>
          </a:p>
        </p:txBody>
      </p:sp>
      <p:sp>
        <p:nvSpPr>
          <p:cNvPr id="255" name="Google Shape;255;p31"/>
          <p:cNvSpPr txBox="1">
            <a:spLocks noGrp="1"/>
          </p:cNvSpPr>
          <p:nvPr>
            <p:ph type="body" idx="1"/>
          </p:nvPr>
        </p:nvSpPr>
        <p:spPr>
          <a:xfrm>
            <a:off x="628650" y="1825625"/>
            <a:ext cx="332358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endParaRPr sz="2400">
              <a:solidFill>
                <a:srgbClr val="0070C0"/>
              </a:solidFill>
            </a:endParaRPr>
          </a:p>
          <a:p>
            <a:pPr marL="171450" lvl="0" indent="-19050" algn="l" rtl="0">
              <a:lnSpc>
                <a:spcPct val="90000"/>
              </a:lnSpc>
              <a:spcBef>
                <a:spcPts val="750"/>
              </a:spcBef>
              <a:spcAft>
                <a:spcPts val="0"/>
              </a:spcAft>
              <a:buClr>
                <a:schemeClr val="dk1"/>
              </a:buClr>
              <a:buSzPts val="2400"/>
              <a:buNone/>
            </a:pPr>
            <a:endParaRPr sz="2400">
              <a:solidFill>
                <a:srgbClr val="0070C0"/>
              </a:solidFill>
            </a:endParaRPr>
          </a:p>
          <a:p>
            <a:pPr marL="171450" lvl="0" indent="-19050" algn="l" rtl="0">
              <a:lnSpc>
                <a:spcPct val="90000"/>
              </a:lnSpc>
              <a:spcBef>
                <a:spcPts val="750"/>
              </a:spcBef>
              <a:spcAft>
                <a:spcPts val="0"/>
              </a:spcAft>
              <a:buClr>
                <a:schemeClr val="dk1"/>
              </a:buClr>
              <a:buSzPts val="2400"/>
              <a:buNone/>
            </a:pPr>
            <a:endParaRPr sz="2400">
              <a:solidFill>
                <a:srgbClr val="0070C0"/>
              </a:solidFill>
            </a:endParaRPr>
          </a:p>
          <a:p>
            <a:pPr marL="171450" lvl="0" indent="-38100" algn="l" rtl="0">
              <a:lnSpc>
                <a:spcPct val="90000"/>
              </a:lnSpc>
              <a:spcBef>
                <a:spcPts val="750"/>
              </a:spcBef>
              <a:spcAft>
                <a:spcPts val="0"/>
              </a:spcAft>
              <a:buClr>
                <a:schemeClr val="dk1"/>
              </a:buClr>
              <a:buSzPts val="2100"/>
              <a:buNone/>
            </a:pPr>
            <a:endParaRPr/>
          </a:p>
        </p:txBody>
      </p:sp>
      <p:sp>
        <p:nvSpPr>
          <p:cNvPr id="256" name="Google Shape;256;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57" name="Google Shape;257;p31"/>
          <p:cNvPicPr preferRelativeResize="0"/>
          <p:nvPr/>
        </p:nvPicPr>
        <p:blipFill rotWithShape="1">
          <a:blip r:embed="rId3">
            <a:alphaModFix/>
          </a:blip>
          <a:srcRect/>
          <a:stretch/>
        </p:blipFill>
        <p:spPr>
          <a:xfrm>
            <a:off x="4572000" y="1280600"/>
            <a:ext cx="4105901" cy="5075751"/>
          </a:xfrm>
          <a:prstGeom prst="rect">
            <a:avLst/>
          </a:prstGeom>
          <a:noFill/>
          <a:ln>
            <a:noFill/>
          </a:ln>
        </p:spPr>
      </p:pic>
      <p:pic>
        <p:nvPicPr>
          <p:cNvPr id="258" name="Google Shape;258;p31" descr="From Nickelodeon comes the Well Versed series, songs dedicated to understanding government! In this episode, Carla dives into the world of laws using the setting of the city's public pool rules to explain where government laws come from and why they are important. She's joined by lifeguards, parents, kids, and even some lawmakers who help support her song on the history and purpose of laws in the U.S.&#10;&#10;www.icivics.org&#10;&#10;#WellVersed #Nickelodeon #GovernmentEducation #EducationalSongs&#10;&#10;Subscribe to the NEW Nick Music YouTube channel to get the coolest songs, lyric videos, and compilations from That Girl Lay Lay, Erin &amp; Aaron, Young Dylan, and so much more! &#10;&#10;Subscribe to the Nick Music YouTube Channel: https://at.nick.com/NickMusicSubscribe&#10;&#10;Watch more videos on the Nick Music YouTube Channel: https://at.nick.com/NickMusic&#10;&#10;►► Watch More from Nick: https://at.nick.com/NewNickVideos &#10;►► NickRewind on YouTube: https://at.nick.com/NickRewind&#10;►► Nickelodeon Cartoon Universe on YouTube: https://at.nick.com/NCUYouTube&#10;►► SpongeBob on YouTube: https://at.nick.com/SpongeBobOfficial&#10;►► The Loud House &amp; Casagrandes on YouTube: https://at.nick.com/LoudCasaYouTube&#10;►► What’s On TV? : https://at.nick.com/TVSchedule &#10;&#10;CHECK OUT EVERYTHING NICKELODEON:&#10;►► YouTube: https://bit.ly/NickOfficialYT&#10;►► FaceBook: https://bit.ly/NickOfficialFB&#10;►► Twitter: https://bit.ly/NickOfficialTwitter&#10;►► Instagram: https://bit.ly/NickOfficialIG&#10;►► Snapchat: https://bit.ly/NickOfficialSC&#10;►► Get the App: https://bit.ly/NickOfficialApp  &#10;►► Visit the Official Site: https://at.nick.com/Official &#10;►► What’s On TV?: https://at.nick.com/2TCSewE&#10;&#10;Rock out to your favorite songs from Victorious, swoon over Big Time Rush crushes and Henry Danger ships, and dance away to theme songs from SpongeBob to the Really Loud House! Nick Music is the place to listen to your favorite songs, discover new amazing songs and artists, and then share the fun with your friends! &#10;&#10;Enjoy new uploads every week featuring karaoke sing-alongs, full songs to match your mood, and compilations for uninterrupted listening. Get ready to dance and sing!" title="'Rules &amp; Laws' Full Song ⚖️ Well Versed Episode 2 | Nickelodeon">
            <a:hlinkClick r:id="rId4"/>
          </p:cNvPr>
          <p:cNvPicPr preferRelativeResize="0"/>
          <p:nvPr/>
        </p:nvPicPr>
        <p:blipFill>
          <a:blip r:embed="rId5">
            <a:alphaModFix/>
          </a:blip>
          <a:stretch>
            <a:fillRect/>
          </a:stretch>
        </p:blipFill>
        <p:spPr>
          <a:xfrm>
            <a:off x="541850" y="2148700"/>
            <a:ext cx="3918700" cy="31836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4"/>
          <p:cNvSpPr txBox="1">
            <a:spLocks noGrp="1"/>
          </p:cNvSpPr>
          <p:nvPr>
            <p:ph type="title"/>
          </p:nvPr>
        </p:nvSpPr>
        <p:spPr>
          <a:xfrm>
            <a:off x="748250" y="578127"/>
            <a:ext cx="7647600" cy="12315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sz="4200" b="1" i="1">
                <a:solidFill>
                  <a:srgbClr val="002060"/>
                </a:solidFill>
                <a:latin typeface="Arial"/>
                <a:ea typeface="Arial"/>
                <a:cs typeface="Arial"/>
                <a:sym typeface="Arial"/>
              </a:rPr>
              <a:t>Shared Folder for Today’s Workshop</a:t>
            </a:r>
            <a:endParaRPr sz="4200" b="1" i="1">
              <a:solidFill>
                <a:srgbClr val="002060"/>
              </a:solidFill>
              <a:latin typeface="Arial"/>
              <a:ea typeface="Arial"/>
              <a:cs typeface="Arial"/>
              <a:sym typeface="Arial"/>
            </a:endParaRPr>
          </a:p>
        </p:txBody>
      </p:sp>
      <p:sp>
        <p:nvSpPr>
          <p:cNvPr id="100" name="Google Shape;100;p14"/>
          <p:cNvSpPr txBox="1">
            <a:spLocks noGrp="1"/>
          </p:cNvSpPr>
          <p:nvPr>
            <p:ph type="body" idx="1"/>
          </p:nvPr>
        </p:nvSpPr>
        <p:spPr>
          <a:xfrm>
            <a:off x="453250" y="1889050"/>
            <a:ext cx="8063400" cy="1231500"/>
          </a:xfrm>
          <a:prstGeom prst="rect">
            <a:avLst/>
          </a:prstGeom>
        </p:spPr>
        <p:txBody>
          <a:bodyPr spcFirstLastPara="1" wrap="square" lIns="91425" tIns="45700" rIns="91425" bIns="45700" anchor="t" anchorCtr="0">
            <a:normAutofit/>
          </a:bodyPr>
          <a:lstStyle/>
          <a:p>
            <a:pPr marL="0" lvl="0" indent="0" algn="ctr" rtl="0">
              <a:spcBef>
                <a:spcPts val="750"/>
              </a:spcBef>
              <a:spcAft>
                <a:spcPts val="0"/>
              </a:spcAft>
              <a:buNone/>
            </a:pPr>
            <a:r>
              <a:rPr lang="en-US" sz="3000" u="sng">
                <a:solidFill>
                  <a:schemeClr val="hlink"/>
                </a:solidFill>
                <a:latin typeface="Arial"/>
                <a:ea typeface="Arial"/>
                <a:cs typeface="Arial"/>
                <a:sym typeface="Arial"/>
                <a:hlinkClick r:id="rId3"/>
              </a:rPr>
              <a:t>https://drive.google.com/drive/u/1/folders/169TlE698cA7tIB2k7QYTdQgxPDkYAIHy</a:t>
            </a:r>
            <a:endParaRPr sz="3600">
              <a:latin typeface="Arial"/>
              <a:ea typeface="Arial"/>
              <a:cs typeface="Arial"/>
              <a:sym typeface="Arial"/>
            </a:endParaRPr>
          </a:p>
        </p:txBody>
      </p:sp>
      <p:pic>
        <p:nvPicPr>
          <p:cNvPr id="101" name="Google Shape;101;p14"/>
          <p:cNvPicPr preferRelativeResize="0"/>
          <p:nvPr/>
        </p:nvPicPr>
        <p:blipFill>
          <a:blip r:embed="rId4">
            <a:alphaModFix/>
          </a:blip>
          <a:stretch>
            <a:fillRect/>
          </a:stretch>
        </p:blipFill>
        <p:spPr>
          <a:xfrm>
            <a:off x="2536575" y="3020325"/>
            <a:ext cx="3846149" cy="36178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2"/>
          <p:cNvSpPr txBox="1">
            <a:spLocks noGrp="1"/>
          </p:cNvSpPr>
          <p:nvPr>
            <p:ph type="title"/>
          </p:nvPr>
        </p:nvSpPr>
        <p:spPr>
          <a:xfrm>
            <a:off x="228600" y="274638"/>
            <a:ext cx="8686800" cy="82232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3200"/>
              <a:buFont typeface="Cambria"/>
              <a:buNone/>
            </a:pPr>
            <a:r>
              <a:rPr lang="en-US" sz="3200" b="1" i="1">
                <a:solidFill>
                  <a:srgbClr val="002060"/>
                </a:solidFill>
                <a:latin typeface="Cambria"/>
                <a:ea typeface="Cambria"/>
                <a:cs typeface="Cambria"/>
                <a:sym typeface="Cambria"/>
              </a:rPr>
              <a:t>What if we had no laws, no government, no one with authority?</a:t>
            </a:r>
            <a:endParaRPr/>
          </a:p>
        </p:txBody>
      </p:sp>
      <p:pic>
        <p:nvPicPr>
          <p:cNvPr id="265" name="Google Shape;265;p32" descr="C4C9F1AC"/>
          <p:cNvPicPr preferRelativeResize="0">
            <a:picLocks noGrp="1"/>
          </p:cNvPicPr>
          <p:nvPr>
            <p:ph type="body" idx="1"/>
          </p:nvPr>
        </p:nvPicPr>
        <p:blipFill rotWithShape="1">
          <a:blip r:embed="rId3">
            <a:alphaModFix/>
          </a:blip>
          <a:srcRect/>
          <a:stretch/>
        </p:blipFill>
        <p:spPr>
          <a:xfrm>
            <a:off x="1409700" y="1450975"/>
            <a:ext cx="6362700" cy="5356225"/>
          </a:xfrm>
          <a:prstGeom prst="rect">
            <a:avLst/>
          </a:prstGeom>
          <a:noFill/>
          <a:ln>
            <a:noFill/>
          </a:ln>
        </p:spPr>
      </p:pic>
      <p:sp>
        <p:nvSpPr>
          <p:cNvPr id="266" name="Google Shape;266;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20</a:t>
            </a:fld>
            <a:endParaRPr sz="1400">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3"/>
          <p:cNvSpPr txBox="1">
            <a:spLocks noGrp="1"/>
          </p:cNvSpPr>
          <p:nvPr>
            <p:ph type="title"/>
          </p:nvPr>
        </p:nvSpPr>
        <p:spPr>
          <a:xfrm>
            <a:off x="457200" y="457200"/>
            <a:ext cx="8229600" cy="91281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Why do we need rules and authority?</a:t>
            </a:r>
            <a:endParaRPr/>
          </a:p>
        </p:txBody>
      </p:sp>
      <p:sp>
        <p:nvSpPr>
          <p:cNvPr id="273" name="Google Shape;273;p33"/>
          <p:cNvSpPr txBox="1">
            <a:spLocks noGrp="1"/>
          </p:cNvSpPr>
          <p:nvPr>
            <p:ph type="body" idx="1"/>
          </p:nvPr>
        </p:nvSpPr>
        <p:spPr>
          <a:xfrm>
            <a:off x="1096925" y="1475575"/>
            <a:ext cx="7239000" cy="4357800"/>
          </a:xfrm>
          <a:prstGeom prst="rect">
            <a:avLst/>
          </a:prstGeom>
          <a:noFill/>
          <a:ln>
            <a:noFill/>
          </a:ln>
        </p:spPr>
        <p:txBody>
          <a:bodyPr spcFirstLastPara="1" wrap="square" lIns="91425" tIns="45700" rIns="91425" bIns="45700" anchor="t" anchorCtr="0">
            <a:normAutofit/>
          </a:bodyPr>
          <a:lstStyle/>
          <a:p>
            <a:pPr marL="171450" lvl="0" indent="-177800" algn="l" rtl="0">
              <a:lnSpc>
                <a:spcPct val="90000"/>
              </a:lnSpc>
              <a:spcBef>
                <a:spcPts val="0"/>
              </a:spcBef>
              <a:spcAft>
                <a:spcPts val="0"/>
              </a:spcAft>
              <a:buClr>
                <a:srgbClr val="000066"/>
              </a:buClr>
              <a:buSzPts val="2800"/>
              <a:buFont typeface="Noto Sans Symbols"/>
              <a:buChar char="⮚"/>
            </a:pPr>
            <a:r>
              <a:rPr lang="en-US" sz="2800">
                <a:latin typeface="Arial"/>
                <a:ea typeface="Arial"/>
                <a:cs typeface="Arial"/>
                <a:sym typeface="Arial"/>
              </a:rPr>
              <a:t>  To protect the weak from the strong</a:t>
            </a:r>
            <a:endParaRPr/>
          </a:p>
          <a:p>
            <a:pPr marL="171450" lvl="0" indent="-88900" algn="l" rtl="0">
              <a:lnSpc>
                <a:spcPct val="90000"/>
              </a:lnSpc>
              <a:spcBef>
                <a:spcPts val="750"/>
              </a:spcBef>
              <a:spcAft>
                <a:spcPts val="0"/>
              </a:spcAft>
              <a:buClr>
                <a:srgbClr val="990000"/>
              </a:buClr>
              <a:buSzPts val="1300"/>
              <a:buFont typeface="Noto Sans Symbols"/>
              <a:buNone/>
            </a:pPr>
            <a:endParaRPr sz="1300">
              <a:latin typeface="Arial"/>
              <a:ea typeface="Arial"/>
              <a:cs typeface="Arial"/>
              <a:sym typeface="Arial"/>
            </a:endParaRPr>
          </a:p>
          <a:p>
            <a:pPr marL="171450" lvl="0" indent="-177800" algn="l" rtl="0">
              <a:lnSpc>
                <a:spcPct val="90000"/>
              </a:lnSpc>
              <a:spcBef>
                <a:spcPts val="750"/>
              </a:spcBef>
              <a:spcAft>
                <a:spcPts val="0"/>
              </a:spcAft>
              <a:buClr>
                <a:srgbClr val="000066"/>
              </a:buClr>
              <a:buSzPts val="2800"/>
              <a:buFont typeface="Noto Sans Symbols"/>
              <a:buChar char="⮚"/>
            </a:pPr>
            <a:r>
              <a:rPr lang="en-US" sz="2800">
                <a:latin typeface="Arial"/>
                <a:ea typeface="Arial"/>
                <a:cs typeface="Arial"/>
                <a:sym typeface="Arial"/>
              </a:rPr>
              <a:t> To protect individual rights</a:t>
            </a:r>
            <a:endParaRPr/>
          </a:p>
          <a:p>
            <a:pPr marL="171450" lvl="0" indent="-88900" algn="l" rtl="0">
              <a:lnSpc>
                <a:spcPct val="90000"/>
              </a:lnSpc>
              <a:spcBef>
                <a:spcPts val="750"/>
              </a:spcBef>
              <a:spcAft>
                <a:spcPts val="0"/>
              </a:spcAft>
              <a:buClr>
                <a:srgbClr val="990000"/>
              </a:buClr>
              <a:buSzPts val="1300"/>
              <a:buFont typeface="Noto Sans Symbols"/>
              <a:buNone/>
            </a:pPr>
            <a:endParaRPr sz="1300">
              <a:latin typeface="Arial"/>
              <a:ea typeface="Arial"/>
              <a:cs typeface="Arial"/>
              <a:sym typeface="Arial"/>
            </a:endParaRPr>
          </a:p>
          <a:p>
            <a:pPr marL="171450" lvl="0" indent="-177800" algn="l" rtl="0">
              <a:lnSpc>
                <a:spcPct val="90000"/>
              </a:lnSpc>
              <a:spcBef>
                <a:spcPts val="750"/>
              </a:spcBef>
              <a:spcAft>
                <a:spcPts val="0"/>
              </a:spcAft>
              <a:buClr>
                <a:srgbClr val="000066"/>
              </a:buClr>
              <a:buSzPts val="2800"/>
              <a:buFont typeface="Noto Sans Symbols"/>
              <a:buChar char="⮚"/>
            </a:pPr>
            <a:r>
              <a:rPr lang="en-US" sz="2800">
                <a:latin typeface="Arial"/>
                <a:ea typeface="Arial"/>
                <a:cs typeface="Arial"/>
                <a:sym typeface="Arial"/>
              </a:rPr>
              <a:t> To keep us safe</a:t>
            </a:r>
            <a:endParaRPr/>
          </a:p>
          <a:p>
            <a:pPr marL="171450" lvl="0" indent="-88900" algn="l" rtl="0">
              <a:lnSpc>
                <a:spcPct val="90000"/>
              </a:lnSpc>
              <a:spcBef>
                <a:spcPts val="750"/>
              </a:spcBef>
              <a:spcAft>
                <a:spcPts val="0"/>
              </a:spcAft>
              <a:buClr>
                <a:srgbClr val="990000"/>
              </a:buClr>
              <a:buSzPts val="1300"/>
              <a:buFont typeface="Noto Sans Symbols"/>
              <a:buNone/>
            </a:pPr>
            <a:endParaRPr sz="1300">
              <a:latin typeface="Arial"/>
              <a:ea typeface="Arial"/>
              <a:cs typeface="Arial"/>
              <a:sym typeface="Arial"/>
            </a:endParaRPr>
          </a:p>
          <a:p>
            <a:pPr marL="171450" lvl="0" indent="-177800" algn="l" rtl="0">
              <a:lnSpc>
                <a:spcPct val="90000"/>
              </a:lnSpc>
              <a:spcBef>
                <a:spcPts val="750"/>
              </a:spcBef>
              <a:spcAft>
                <a:spcPts val="0"/>
              </a:spcAft>
              <a:buClr>
                <a:srgbClr val="000066"/>
              </a:buClr>
              <a:buSzPts val="2800"/>
              <a:buFont typeface="Noto Sans Symbols"/>
              <a:buChar char="⮚"/>
            </a:pPr>
            <a:r>
              <a:rPr lang="en-US" sz="2800">
                <a:latin typeface="Arial"/>
                <a:ea typeface="Arial"/>
                <a:cs typeface="Arial"/>
                <a:sym typeface="Arial"/>
              </a:rPr>
              <a:t> To help us keep order</a:t>
            </a:r>
            <a:endParaRPr/>
          </a:p>
          <a:p>
            <a:pPr marL="171450" lvl="0" indent="-95250" algn="l" rtl="0">
              <a:lnSpc>
                <a:spcPct val="90000"/>
              </a:lnSpc>
              <a:spcBef>
                <a:spcPts val="750"/>
              </a:spcBef>
              <a:spcAft>
                <a:spcPts val="0"/>
              </a:spcAft>
              <a:buClr>
                <a:srgbClr val="990000"/>
              </a:buClr>
              <a:buSzPts val="1200"/>
              <a:buFont typeface="Noto Sans Symbols"/>
              <a:buNone/>
            </a:pPr>
            <a:endParaRPr sz="1200">
              <a:latin typeface="Arial"/>
              <a:ea typeface="Arial"/>
              <a:cs typeface="Arial"/>
              <a:sym typeface="Arial"/>
            </a:endParaRPr>
          </a:p>
          <a:p>
            <a:pPr marL="171450" lvl="0" indent="-177800" algn="l" rtl="0">
              <a:lnSpc>
                <a:spcPct val="90000"/>
              </a:lnSpc>
              <a:spcBef>
                <a:spcPts val="750"/>
              </a:spcBef>
              <a:spcAft>
                <a:spcPts val="0"/>
              </a:spcAft>
              <a:buClr>
                <a:srgbClr val="000066"/>
              </a:buClr>
              <a:buSzPts val="2800"/>
              <a:buFont typeface="Noto Sans Symbols"/>
              <a:buChar char="⮚"/>
            </a:pPr>
            <a:r>
              <a:rPr lang="en-US" sz="2800">
                <a:latin typeface="Arial"/>
                <a:ea typeface="Arial"/>
                <a:cs typeface="Arial"/>
                <a:sym typeface="Arial"/>
              </a:rPr>
              <a:t> To settle arguments</a:t>
            </a:r>
            <a:endParaRPr/>
          </a:p>
          <a:p>
            <a:pPr marL="171450" lvl="0" indent="-95250" algn="l" rtl="0">
              <a:lnSpc>
                <a:spcPct val="90000"/>
              </a:lnSpc>
              <a:spcBef>
                <a:spcPts val="750"/>
              </a:spcBef>
              <a:spcAft>
                <a:spcPts val="0"/>
              </a:spcAft>
              <a:buClr>
                <a:srgbClr val="990000"/>
              </a:buClr>
              <a:buSzPts val="1200"/>
              <a:buFont typeface="Noto Sans Symbols"/>
              <a:buNone/>
            </a:pPr>
            <a:endParaRPr sz="1200">
              <a:latin typeface="Arial"/>
              <a:ea typeface="Arial"/>
              <a:cs typeface="Arial"/>
              <a:sym typeface="Arial"/>
            </a:endParaRPr>
          </a:p>
          <a:p>
            <a:pPr marL="171450" lvl="0" indent="-177800" algn="l" rtl="0">
              <a:lnSpc>
                <a:spcPct val="90000"/>
              </a:lnSpc>
              <a:spcBef>
                <a:spcPts val="750"/>
              </a:spcBef>
              <a:spcAft>
                <a:spcPts val="0"/>
              </a:spcAft>
              <a:buClr>
                <a:srgbClr val="000066"/>
              </a:buClr>
              <a:buSzPts val="2800"/>
              <a:buFont typeface="Noto Sans Symbols"/>
              <a:buChar char="⮚"/>
            </a:pPr>
            <a:r>
              <a:rPr lang="en-US" sz="2800">
                <a:latin typeface="Arial"/>
                <a:ea typeface="Arial"/>
                <a:cs typeface="Arial"/>
                <a:sym typeface="Arial"/>
              </a:rPr>
              <a:t> To help us share things in a fair way</a:t>
            </a:r>
            <a:endParaRPr>
              <a:solidFill>
                <a:srgbClr val="000066"/>
              </a:solidFill>
              <a:latin typeface="Comic Sans MS"/>
              <a:ea typeface="Comic Sans MS"/>
              <a:cs typeface="Comic Sans MS"/>
              <a:sym typeface="Comic Sans MS"/>
            </a:endParaRPr>
          </a:p>
        </p:txBody>
      </p:sp>
      <p:sp>
        <p:nvSpPr>
          <p:cNvPr id="274" name="Google Shape;274;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21</a:t>
            </a:fld>
            <a:endParaRPr sz="1400">
              <a:solidFill>
                <a:schemeClr val="dk1"/>
              </a:solidFill>
              <a:latin typeface="Arial"/>
              <a:ea typeface="Arial"/>
              <a:cs typeface="Arial"/>
              <a:sym typeface="Arial"/>
            </a:endParaRPr>
          </a:p>
        </p:txBody>
      </p:sp>
      <p:sp>
        <p:nvSpPr>
          <p:cNvPr id="275" name="Google Shape;275;p33"/>
          <p:cNvSpPr txBox="1"/>
          <p:nvPr/>
        </p:nvSpPr>
        <p:spPr>
          <a:xfrm>
            <a:off x="952500" y="5833375"/>
            <a:ext cx="7239000" cy="6465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66"/>
                </a:solidFill>
                <a:latin typeface="Arial"/>
                <a:ea typeface="Arial"/>
                <a:cs typeface="Arial"/>
                <a:sym typeface="Arial"/>
              </a:rPr>
              <a:t>6.1.2.CivicsPR.2:  Cite evidence that explains why rules and laws are necessary at home, in school and communities. </a:t>
            </a:r>
            <a:endParaRPr>
              <a:solidFill>
                <a:srgbClr val="000066"/>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Proposed class rules:</a:t>
            </a:r>
            <a:endParaRPr/>
          </a:p>
        </p:txBody>
      </p:sp>
      <p:sp>
        <p:nvSpPr>
          <p:cNvPr id="282" name="Google Shape;282;p34"/>
          <p:cNvSpPr txBox="1">
            <a:spLocks noGrp="1"/>
          </p:cNvSpPr>
          <p:nvPr>
            <p:ph type="body" idx="1"/>
          </p:nvPr>
        </p:nvSpPr>
        <p:spPr>
          <a:xfrm>
            <a:off x="921175" y="1690700"/>
            <a:ext cx="7594200" cy="4665900"/>
          </a:xfrm>
          <a:prstGeom prst="rect">
            <a:avLst/>
          </a:prstGeom>
          <a:noFill/>
          <a:ln>
            <a:noFill/>
          </a:ln>
        </p:spPr>
        <p:txBody>
          <a:bodyPr spcFirstLastPara="1" wrap="square" lIns="91425" tIns="45700" rIns="91425" bIns="45700" anchor="t" anchorCtr="0">
            <a:normAutofit/>
          </a:bodyPr>
          <a:lstStyle/>
          <a:p>
            <a:pPr marL="171450" lvl="0" indent="-234950" algn="l" rtl="0">
              <a:lnSpc>
                <a:spcPct val="90000"/>
              </a:lnSpc>
              <a:spcBef>
                <a:spcPts val="0"/>
              </a:spcBef>
              <a:spcAft>
                <a:spcPts val="0"/>
              </a:spcAft>
              <a:buClr>
                <a:srgbClr val="000066"/>
              </a:buClr>
              <a:buSzPts val="2800"/>
              <a:buFont typeface="Arial"/>
              <a:buChar char="•"/>
            </a:pPr>
            <a:r>
              <a:rPr lang="en-US" sz="2800">
                <a:latin typeface="Arial"/>
                <a:ea typeface="Arial"/>
                <a:cs typeface="Arial"/>
                <a:sym typeface="Arial"/>
              </a:rPr>
              <a:t>Only girls can have lunch in school</a:t>
            </a:r>
            <a:endParaRPr sz="2800">
              <a:latin typeface="Arial"/>
              <a:ea typeface="Arial"/>
              <a:cs typeface="Arial"/>
              <a:sym typeface="Arial"/>
            </a:endParaRPr>
          </a:p>
          <a:p>
            <a:pPr marL="171450" lvl="0" indent="0" algn="l" rtl="0">
              <a:lnSpc>
                <a:spcPct val="90000"/>
              </a:lnSpc>
              <a:spcBef>
                <a:spcPts val="0"/>
              </a:spcBef>
              <a:spcAft>
                <a:spcPts val="0"/>
              </a:spcAft>
              <a:buNone/>
            </a:pPr>
            <a:endParaRPr sz="800">
              <a:latin typeface="Arial"/>
              <a:ea typeface="Arial"/>
              <a:cs typeface="Arial"/>
              <a:sym typeface="Arial"/>
            </a:endParaRPr>
          </a:p>
          <a:p>
            <a:pPr marL="171450" lvl="0" indent="-234950" algn="l" rtl="0">
              <a:lnSpc>
                <a:spcPct val="90000"/>
              </a:lnSpc>
              <a:spcBef>
                <a:spcPts val="0"/>
              </a:spcBef>
              <a:spcAft>
                <a:spcPts val="0"/>
              </a:spcAft>
              <a:buClr>
                <a:srgbClr val="000066"/>
              </a:buClr>
              <a:buSzPts val="2800"/>
              <a:buFont typeface="Arial"/>
              <a:buChar char="•"/>
            </a:pPr>
            <a:r>
              <a:rPr lang="en-US" sz="2800">
                <a:latin typeface="Arial"/>
                <a:ea typeface="Arial"/>
                <a:cs typeface="Arial"/>
                <a:sym typeface="Arial"/>
              </a:rPr>
              <a:t>Any student over 5 feet tall must leave school</a:t>
            </a:r>
            <a:endParaRPr sz="2800">
              <a:latin typeface="Arial"/>
              <a:ea typeface="Arial"/>
              <a:cs typeface="Arial"/>
              <a:sym typeface="Arial"/>
            </a:endParaRPr>
          </a:p>
          <a:p>
            <a:pPr marL="171450" lvl="0" indent="0" algn="l" rtl="0">
              <a:lnSpc>
                <a:spcPct val="90000"/>
              </a:lnSpc>
              <a:spcBef>
                <a:spcPts val="0"/>
              </a:spcBef>
              <a:spcAft>
                <a:spcPts val="0"/>
              </a:spcAft>
              <a:buNone/>
            </a:pPr>
            <a:endParaRPr sz="800">
              <a:latin typeface="Arial"/>
              <a:ea typeface="Arial"/>
              <a:cs typeface="Arial"/>
              <a:sym typeface="Arial"/>
            </a:endParaRPr>
          </a:p>
          <a:p>
            <a:pPr marL="171450" lvl="0" indent="-234950" algn="l" rtl="0">
              <a:lnSpc>
                <a:spcPct val="90000"/>
              </a:lnSpc>
              <a:spcBef>
                <a:spcPts val="0"/>
              </a:spcBef>
              <a:spcAft>
                <a:spcPts val="0"/>
              </a:spcAft>
              <a:buClr>
                <a:srgbClr val="000066"/>
              </a:buClr>
              <a:buSzPts val="2800"/>
              <a:buFont typeface="Arial"/>
              <a:buChar char="•"/>
            </a:pPr>
            <a:r>
              <a:rPr lang="en-US" sz="2800">
                <a:latin typeface="Arial"/>
                <a:ea typeface="Arial"/>
                <a:cs typeface="Arial"/>
                <a:sym typeface="Arial"/>
              </a:rPr>
              <a:t>Class will not be held when the sun and the  stars align</a:t>
            </a:r>
            <a:endParaRPr sz="2800">
              <a:latin typeface="Arial"/>
              <a:ea typeface="Arial"/>
              <a:cs typeface="Arial"/>
              <a:sym typeface="Arial"/>
            </a:endParaRPr>
          </a:p>
          <a:p>
            <a:pPr marL="171450" lvl="0" indent="0" algn="l" rtl="0">
              <a:lnSpc>
                <a:spcPct val="90000"/>
              </a:lnSpc>
              <a:spcBef>
                <a:spcPts val="0"/>
              </a:spcBef>
              <a:spcAft>
                <a:spcPts val="0"/>
              </a:spcAft>
              <a:buNone/>
            </a:pPr>
            <a:endParaRPr sz="800">
              <a:latin typeface="Arial"/>
              <a:ea typeface="Arial"/>
              <a:cs typeface="Arial"/>
              <a:sym typeface="Arial"/>
            </a:endParaRPr>
          </a:p>
          <a:p>
            <a:pPr marL="171450" lvl="0" indent="-234950" algn="l" rtl="0">
              <a:lnSpc>
                <a:spcPct val="90000"/>
              </a:lnSpc>
              <a:spcBef>
                <a:spcPts val="0"/>
              </a:spcBef>
              <a:spcAft>
                <a:spcPts val="0"/>
              </a:spcAft>
              <a:buClr>
                <a:srgbClr val="000066"/>
              </a:buClr>
              <a:buSzPts val="2800"/>
              <a:buFont typeface="Arial"/>
              <a:buChar char="•"/>
            </a:pPr>
            <a:r>
              <a:rPr lang="en-US" sz="2800">
                <a:latin typeface="Arial"/>
                <a:ea typeface="Arial"/>
                <a:cs typeface="Arial"/>
                <a:sym typeface="Arial"/>
              </a:rPr>
              <a:t>Students will raise their hand to ask a  question</a:t>
            </a:r>
            <a:endParaRPr sz="2800">
              <a:latin typeface="Arial"/>
              <a:ea typeface="Arial"/>
              <a:cs typeface="Arial"/>
              <a:sym typeface="Arial"/>
            </a:endParaRPr>
          </a:p>
          <a:p>
            <a:pPr marL="171450" lvl="0" indent="0" algn="l" rtl="0">
              <a:lnSpc>
                <a:spcPct val="90000"/>
              </a:lnSpc>
              <a:spcBef>
                <a:spcPts val="0"/>
              </a:spcBef>
              <a:spcAft>
                <a:spcPts val="0"/>
              </a:spcAft>
              <a:buNone/>
            </a:pPr>
            <a:endParaRPr sz="800">
              <a:latin typeface="Arial"/>
              <a:ea typeface="Arial"/>
              <a:cs typeface="Arial"/>
              <a:sym typeface="Arial"/>
            </a:endParaRPr>
          </a:p>
          <a:p>
            <a:pPr marL="171450" lvl="0" indent="-234950" algn="l" rtl="0">
              <a:lnSpc>
                <a:spcPct val="90000"/>
              </a:lnSpc>
              <a:spcBef>
                <a:spcPts val="0"/>
              </a:spcBef>
              <a:spcAft>
                <a:spcPts val="0"/>
              </a:spcAft>
              <a:buClr>
                <a:srgbClr val="000066"/>
              </a:buClr>
              <a:buSzPts val="2800"/>
              <a:buFont typeface="Arial"/>
              <a:buChar char="•"/>
            </a:pPr>
            <a:r>
              <a:rPr lang="en-US" sz="2800">
                <a:latin typeface="Arial"/>
                <a:ea typeface="Arial"/>
                <a:cs typeface="Arial"/>
                <a:sym typeface="Arial"/>
              </a:rPr>
              <a:t>Recess will only be held on alternating Thursdays</a:t>
            </a:r>
            <a:endParaRPr sz="2800">
              <a:latin typeface="Arial"/>
              <a:ea typeface="Arial"/>
              <a:cs typeface="Arial"/>
              <a:sym typeface="Arial"/>
            </a:endParaRPr>
          </a:p>
          <a:p>
            <a:pPr marL="171450" lvl="0" indent="0" algn="l" rtl="0">
              <a:lnSpc>
                <a:spcPct val="90000"/>
              </a:lnSpc>
              <a:spcBef>
                <a:spcPts val="0"/>
              </a:spcBef>
              <a:spcAft>
                <a:spcPts val="0"/>
              </a:spcAft>
              <a:buNone/>
            </a:pPr>
            <a:endParaRPr sz="800">
              <a:latin typeface="Arial"/>
              <a:ea typeface="Arial"/>
              <a:cs typeface="Arial"/>
              <a:sym typeface="Arial"/>
            </a:endParaRPr>
          </a:p>
          <a:p>
            <a:pPr marL="171450" lvl="0" indent="-234950" algn="l" rtl="0">
              <a:lnSpc>
                <a:spcPct val="90000"/>
              </a:lnSpc>
              <a:spcBef>
                <a:spcPts val="0"/>
              </a:spcBef>
              <a:spcAft>
                <a:spcPts val="0"/>
              </a:spcAft>
              <a:buClr>
                <a:srgbClr val="000066"/>
              </a:buClr>
              <a:buSzPts val="2800"/>
              <a:buFont typeface="Arial"/>
              <a:buChar char="•"/>
            </a:pPr>
            <a:r>
              <a:rPr lang="en-US" sz="2800">
                <a:latin typeface="Arial"/>
                <a:ea typeface="Arial"/>
                <a:cs typeface="Arial"/>
                <a:sym typeface="Arial"/>
              </a:rPr>
              <a:t>No dogs are allowed in school</a:t>
            </a:r>
            <a:endParaRPr/>
          </a:p>
        </p:txBody>
      </p:sp>
      <p:sp>
        <p:nvSpPr>
          <p:cNvPr id="283" name="Google Shape;283;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900">
                <a:solidFill>
                  <a:schemeClr val="dk2"/>
                </a:solidFill>
                <a:latin typeface="Arial"/>
                <a:ea typeface="Arial"/>
                <a:cs typeface="Arial"/>
                <a:sym typeface="Arial"/>
              </a:rPr>
              <a:t>22</a:t>
            </a:fld>
            <a:endParaRPr sz="900">
              <a:solidFill>
                <a:schemeClr val="dk2"/>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2">
                                            <p:txEl>
                                              <p:pRg st="0" end="0"/>
                                            </p:txEl>
                                          </p:spTgt>
                                        </p:tgtEl>
                                        <p:attrNameLst>
                                          <p:attrName>style.visibility</p:attrName>
                                        </p:attrNameLst>
                                      </p:cBhvr>
                                      <p:to>
                                        <p:strVal val="visible"/>
                                      </p:to>
                                    </p:set>
                                    <p:animEffect transition="in" filter="fade">
                                      <p:cBhvr>
                                        <p:cTn id="7" dur="1000"/>
                                        <p:tgtEl>
                                          <p:spTgt spid="28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2">
                                            <p:txEl>
                                              <p:pRg st="1" end="1"/>
                                            </p:txEl>
                                          </p:spTgt>
                                        </p:tgtEl>
                                        <p:attrNameLst>
                                          <p:attrName>style.visibility</p:attrName>
                                        </p:attrNameLst>
                                      </p:cBhvr>
                                      <p:to>
                                        <p:strVal val="visible"/>
                                      </p:to>
                                    </p:set>
                                    <p:animEffect transition="in" filter="fade">
                                      <p:cBhvr>
                                        <p:cTn id="12" dur="1000"/>
                                        <p:tgtEl>
                                          <p:spTgt spid="28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2">
                                            <p:txEl>
                                              <p:pRg st="2" end="2"/>
                                            </p:txEl>
                                          </p:spTgt>
                                        </p:tgtEl>
                                        <p:attrNameLst>
                                          <p:attrName>style.visibility</p:attrName>
                                        </p:attrNameLst>
                                      </p:cBhvr>
                                      <p:to>
                                        <p:strVal val="visible"/>
                                      </p:to>
                                    </p:set>
                                    <p:animEffect transition="in" filter="fade">
                                      <p:cBhvr>
                                        <p:cTn id="17" dur="1000"/>
                                        <p:tgtEl>
                                          <p:spTgt spid="28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2">
                                            <p:txEl>
                                              <p:pRg st="3" end="3"/>
                                            </p:txEl>
                                          </p:spTgt>
                                        </p:tgtEl>
                                        <p:attrNameLst>
                                          <p:attrName>style.visibility</p:attrName>
                                        </p:attrNameLst>
                                      </p:cBhvr>
                                      <p:to>
                                        <p:strVal val="visible"/>
                                      </p:to>
                                    </p:set>
                                    <p:animEffect transition="in" filter="fade">
                                      <p:cBhvr>
                                        <p:cTn id="22" dur="1000"/>
                                        <p:tgtEl>
                                          <p:spTgt spid="28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2">
                                            <p:txEl>
                                              <p:pRg st="4" end="4"/>
                                            </p:txEl>
                                          </p:spTgt>
                                        </p:tgtEl>
                                        <p:attrNameLst>
                                          <p:attrName>style.visibility</p:attrName>
                                        </p:attrNameLst>
                                      </p:cBhvr>
                                      <p:to>
                                        <p:strVal val="visible"/>
                                      </p:to>
                                    </p:set>
                                    <p:animEffect transition="in" filter="fade">
                                      <p:cBhvr>
                                        <p:cTn id="27" dur="1000"/>
                                        <p:tgtEl>
                                          <p:spTgt spid="28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82">
                                            <p:txEl>
                                              <p:pRg st="5" end="5"/>
                                            </p:txEl>
                                          </p:spTgt>
                                        </p:tgtEl>
                                        <p:attrNameLst>
                                          <p:attrName>style.visibility</p:attrName>
                                        </p:attrNameLst>
                                      </p:cBhvr>
                                      <p:to>
                                        <p:strVal val="visible"/>
                                      </p:to>
                                    </p:set>
                                    <p:animEffect transition="in" filter="fade">
                                      <p:cBhvr>
                                        <p:cTn id="32" dur="1000"/>
                                        <p:tgtEl>
                                          <p:spTgt spid="28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82">
                                            <p:txEl>
                                              <p:pRg st="6" end="6"/>
                                            </p:txEl>
                                          </p:spTgt>
                                        </p:tgtEl>
                                        <p:attrNameLst>
                                          <p:attrName>style.visibility</p:attrName>
                                        </p:attrNameLst>
                                      </p:cBhvr>
                                      <p:to>
                                        <p:strVal val="visible"/>
                                      </p:to>
                                    </p:set>
                                    <p:animEffect transition="in" filter="fade">
                                      <p:cBhvr>
                                        <p:cTn id="37" dur="1000"/>
                                        <p:tgtEl>
                                          <p:spTgt spid="28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82">
                                            <p:txEl>
                                              <p:pRg st="7" end="7"/>
                                            </p:txEl>
                                          </p:spTgt>
                                        </p:tgtEl>
                                        <p:attrNameLst>
                                          <p:attrName>style.visibility</p:attrName>
                                        </p:attrNameLst>
                                      </p:cBhvr>
                                      <p:to>
                                        <p:strVal val="visible"/>
                                      </p:to>
                                    </p:set>
                                    <p:animEffect transition="in" filter="fade">
                                      <p:cBhvr>
                                        <p:cTn id="42" dur="1000"/>
                                        <p:tgtEl>
                                          <p:spTgt spid="28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82">
                                            <p:txEl>
                                              <p:pRg st="8" end="8"/>
                                            </p:txEl>
                                          </p:spTgt>
                                        </p:tgtEl>
                                        <p:attrNameLst>
                                          <p:attrName>style.visibility</p:attrName>
                                        </p:attrNameLst>
                                      </p:cBhvr>
                                      <p:to>
                                        <p:strVal val="visible"/>
                                      </p:to>
                                    </p:set>
                                    <p:animEffect transition="in" filter="fade">
                                      <p:cBhvr>
                                        <p:cTn id="47" dur="1000"/>
                                        <p:tgtEl>
                                          <p:spTgt spid="282">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82">
                                            <p:txEl>
                                              <p:pRg st="9" end="9"/>
                                            </p:txEl>
                                          </p:spTgt>
                                        </p:tgtEl>
                                        <p:attrNameLst>
                                          <p:attrName>style.visibility</p:attrName>
                                        </p:attrNameLst>
                                      </p:cBhvr>
                                      <p:to>
                                        <p:strVal val="visible"/>
                                      </p:to>
                                    </p:set>
                                    <p:animEffect transition="in" filter="fade">
                                      <p:cBhvr>
                                        <p:cTn id="52" dur="1000"/>
                                        <p:tgtEl>
                                          <p:spTgt spid="282">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82">
                                            <p:txEl>
                                              <p:pRg st="10" end="10"/>
                                            </p:txEl>
                                          </p:spTgt>
                                        </p:tgtEl>
                                        <p:attrNameLst>
                                          <p:attrName>style.visibility</p:attrName>
                                        </p:attrNameLst>
                                      </p:cBhvr>
                                      <p:to>
                                        <p:strVal val="visible"/>
                                      </p:to>
                                    </p:set>
                                    <p:animEffect transition="in" filter="fade">
                                      <p:cBhvr>
                                        <p:cTn id="57" dur="1000"/>
                                        <p:tgtEl>
                                          <p:spTgt spid="28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What makes a good law or rule?</a:t>
            </a:r>
            <a:endParaRPr sz="4000">
              <a:solidFill>
                <a:srgbClr val="002060"/>
              </a:solidFill>
            </a:endParaRPr>
          </a:p>
        </p:txBody>
      </p:sp>
      <p:sp>
        <p:nvSpPr>
          <p:cNvPr id="290" name="Google Shape;290;p35"/>
          <p:cNvSpPr txBox="1">
            <a:spLocks noGrp="1"/>
          </p:cNvSpPr>
          <p:nvPr>
            <p:ph type="body" idx="1"/>
          </p:nvPr>
        </p:nvSpPr>
        <p:spPr>
          <a:xfrm>
            <a:off x="1127125" y="1752600"/>
            <a:ext cx="6858000" cy="4191000"/>
          </a:xfrm>
          <a:prstGeom prst="rect">
            <a:avLst/>
          </a:prstGeom>
          <a:noFill/>
          <a:ln>
            <a:noFill/>
          </a:ln>
        </p:spPr>
        <p:txBody>
          <a:bodyPr spcFirstLastPara="1" wrap="square" lIns="91425" tIns="45700" rIns="91425" bIns="45700" anchor="t" anchorCtr="0">
            <a:normAutofit lnSpcReduction="10000"/>
          </a:bodyPr>
          <a:lstStyle/>
          <a:p>
            <a:pPr marL="114300" lvl="0" indent="0" algn="l" rtl="0">
              <a:lnSpc>
                <a:spcPct val="90000"/>
              </a:lnSpc>
              <a:spcBef>
                <a:spcPts val="0"/>
              </a:spcBef>
              <a:spcAft>
                <a:spcPts val="0"/>
              </a:spcAft>
              <a:buClr>
                <a:schemeClr val="dk1"/>
              </a:buClr>
              <a:buSzPts val="3200"/>
              <a:buFont typeface="Arial"/>
              <a:buNone/>
            </a:pPr>
            <a:r>
              <a:rPr lang="en-US" sz="3200">
                <a:latin typeface="Arial"/>
                <a:ea typeface="Arial"/>
                <a:cs typeface="Arial"/>
                <a:sym typeface="Arial"/>
              </a:rPr>
              <a:t>A good law or rule should:</a:t>
            </a:r>
            <a:endParaRPr/>
          </a:p>
          <a:p>
            <a:pPr marL="114300" lvl="0" indent="0" algn="l" rtl="0">
              <a:lnSpc>
                <a:spcPct val="90000"/>
              </a:lnSpc>
              <a:spcBef>
                <a:spcPts val="750"/>
              </a:spcBef>
              <a:spcAft>
                <a:spcPts val="0"/>
              </a:spcAft>
              <a:buClr>
                <a:schemeClr val="dk1"/>
              </a:buClr>
              <a:buSzPts val="400"/>
              <a:buFont typeface="Arial"/>
              <a:buNone/>
            </a:pPr>
            <a:endParaRPr sz="400">
              <a:latin typeface="Arial"/>
              <a:ea typeface="Arial"/>
              <a:cs typeface="Arial"/>
              <a:sym typeface="Arial"/>
            </a:endParaRPr>
          </a:p>
          <a:p>
            <a:pPr marL="514350" lvl="1" indent="-177800" algn="l" rtl="0">
              <a:lnSpc>
                <a:spcPct val="90000"/>
              </a:lnSpc>
              <a:spcBef>
                <a:spcPts val="375"/>
              </a:spcBef>
              <a:spcAft>
                <a:spcPts val="0"/>
              </a:spcAft>
              <a:buClr>
                <a:srgbClr val="000066"/>
              </a:buClr>
              <a:buSzPts val="2800"/>
              <a:buChar char="•"/>
            </a:pPr>
            <a:r>
              <a:rPr lang="en-US" sz="2800">
                <a:latin typeface="Arial"/>
                <a:ea typeface="Arial"/>
                <a:cs typeface="Arial"/>
                <a:sym typeface="Arial"/>
              </a:rPr>
              <a:t>Have a legitimate purpose</a:t>
            </a:r>
            <a:endParaRPr/>
          </a:p>
          <a:p>
            <a:pPr marL="514350" lvl="1" indent="-177800" algn="l" rtl="0">
              <a:lnSpc>
                <a:spcPct val="90000"/>
              </a:lnSpc>
              <a:spcBef>
                <a:spcPts val="975"/>
              </a:spcBef>
              <a:spcAft>
                <a:spcPts val="0"/>
              </a:spcAft>
              <a:buClr>
                <a:srgbClr val="000066"/>
              </a:buClr>
              <a:buSzPts val="2800"/>
              <a:buChar char="•"/>
            </a:pPr>
            <a:r>
              <a:rPr lang="en-US" sz="2800">
                <a:latin typeface="Arial"/>
                <a:ea typeface="Arial"/>
                <a:cs typeface="Arial"/>
                <a:sym typeface="Arial"/>
              </a:rPr>
              <a:t>Be fair</a:t>
            </a:r>
            <a:endParaRPr/>
          </a:p>
          <a:p>
            <a:pPr marL="514350" lvl="1" indent="-177800" algn="l" rtl="0">
              <a:lnSpc>
                <a:spcPct val="90000"/>
              </a:lnSpc>
              <a:spcBef>
                <a:spcPts val="975"/>
              </a:spcBef>
              <a:spcAft>
                <a:spcPts val="0"/>
              </a:spcAft>
              <a:buClr>
                <a:srgbClr val="000066"/>
              </a:buClr>
              <a:buSzPts val="2800"/>
              <a:buChar char="•"/>
            </a:pPr>
            <a:r>
              <a:rPr lang="en-US" sz="2800">
                <a:latin typeface="Arial"/>
                <a:ea typeface="Arial"/>
                <a:cs typeface="Arial"/>
                <a:sym typeface="Arial"/>
              </a:rPr>
              <a:t>Be clear</a:t>
            </a:r>
            <a:endParaRPr/>
          </a:p>
          <a:p>
            <a:pPr marL="514350" lvl="1" indent="-177800" algn="l" rtl="0">
              <a:lnSpc>
                <a:spcPct val="90000"/>
              </a:lnSpc>
              <a:spcBef>
                <a:spcPts val="975"/>
              </a:spcBef>
              <a:spcAft>
                <a:spcPts val="0"/>
              </a:spcAft>
              <a:buClr>
                <a:srgbClr val="000066"/>
              </a:buClr>
              <a:buSzPts val="2800"/>
              <a:buChar char="•"/>
            </a:pPr>
            <a:r>
              <a:rPr lang="en-US" sz="2800">
                <a:latin typeface="Arial"/>
                <a:ea typeface="Arial"/>
                <a:cs typeface="Arial"/>
                <a:sym typeface="Arial"/>
              </a:rPr>
              <a:t>Be flexible</a:t>
            </a:r>
            <a:endParaRPr/>
          </a:p>
          <a:p>
            <a:pPr marL="514350" lvl="1" indent="-177800" algn="l" rtl="0">
              <a:lnSpc>
                <a:spcPct val="90000"/>
              </a:lnSpc>
              <a:spcBef>
                <a:spcPts val="975"/>
              </a:spcBef>
              <a:spcAft>
                <a:spcPts val="0"/>
              </a:spcAft>
              <a:buClr>
                <a:srgbClr val="000066"/>
              </a:buClr>
              <a:buSzPts val="2800"/>
              <a:buChar char="•"/>
            </a:pPr>
            <a:r>
              <a:rPr lang="en-US" sz="2800">
                <a:latin typeface="Arial"/>
                <a:ea typeface="Arial"/>
                <a:cs typeface="Arial"/>
                <a:sym typeface="Arial"/>
              </a:rPr>
              <a:t>Be enforceable</a:t>
            </a:r>
            <a:endParaRPr/>
          </a:p>
          <a:p>
            <a:pPr marL="514350" lvl="1" indent="-177800" algn="l" rtl="0">
              <a:lnSpc>
                <a:spcPct val="90000"/>
              </a:lnSpc>
              <a:spcBef>
                <a:spcPts val="975"/>
              </a:spcBef>
              <a:spcAft>
                <a:spcPts val="0"/>
              </a:spcAft>
              <a:buClr>
                <a:srgbClr val="000066"/>
              </a:buClr>
              <a:buSzPts val="2800"/>
              <a:buChar char="•"/>
            </a:pPr>
            <a:r>
              <a:rPr lang="en-US" sz="2800">
                <a:latin typeface="Arial"/>
                <a:ea typeface="Arial"/>
                <a:cs typeface="Arial"/>
                <a:sym typeface="Arial"/>
              </a:rPr>
              <a:t>Be consistent with constitutionally guaranteed individual rights</a:t>
            </a:r>
            <a:endParaRPr/>
          </a:p>
          <a:p>
            <a:pPr marL="514350" lvl="1" indent="-57150" algn="l" rtl="0">
              <a:lnSpc>
                <a:spcPct val="90000"/>
              </a:lnSpc>
              <a:spcBef>
                <a:spcPts val="975"/>
              </a:spcBef>
              <a:spcAft>
                <a:spcPts val="0"/>
              </a:spcAft>
              <a:buClr>
                <a:schemeClr val="dk1"/>
              </a:buClr>
              <a:buSzPts val="1800"/>
              <a:buNone/>
            </a:pPr>
            <a:endParaRPr/>
          </a:p>
        </p:txBody>
      </p:sp>
      <p:sp>
        <p:nvSpPr>
          <p:cNvPr id="291" name="Google Shape;291;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900">
                <a:solidFill>
                  <a:schemeClr val="dk2"/>
                </a:solidFill>
                <a:latin typeface="Arial"/>
                <a:ea typeface="Arial"/>
                <a:cs typeface="Arial"/>
                <a:sym typeface="Arial"/>
              </a:rPr>
              <a:t>23</a:t>
            </a:fld>
            <a:endParaRPr sz="900">
              <a:solidFill>
                <a:schemeClr val="dk2"/>
              </a:solidFill>
              <a:latin typeface="Arial"/>
              <a:ea typeface="Arial"/>
              <a:cs typeface="Arial"/>
              <a:sym typeface="Arial"/>
            </a:endParaRPr>
          </a:p>
        </p:txBody>
      </p:sp>
      <p:sp>
        <p:nvSpPr>
          <p:cNvPr id="292" name="Google Shape;292;p35"/>
          <p:cNvSpPr txBox="1"/>
          <p:nvPr/>
        </p:nvSpPr>
        <p:spPr>
          <a:xfrm>
            <a:off x="1127125" y="6157913"/>
            <a:ext cx="6416700" cy="3693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6.1.2.CivicsPR.1: Determine what makes a good rule or law</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36"/>
          <p:cNvSpPr txBox="1">
            <a:spLocks noGrp="1"/>
          </p:cNvSpPr>
          <p:nvPr>
            <p:ph type="title"/>
          </p:nvPr>
        </p:nvSpPr>
        <p:spPr>
          <a:xfrm>
            <a:off x="457200" y="304800"/>
            <a:ext cx="8229600" cy="1752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What is the difference between power and authority</a:t>
            </a:r>
            <a:r>
              <a:rPr lang="en-US" sz="4000" b="1">
                <a:solidFill>
                  <a:srgbClr val="002060"/>
                </a:solidFill>
                <a:latin typeface="Cambria"/>
                <a:ea typeface="Cambria"/>
                <a:cs typeface="Cambria"/>
                <a:sym typeface="Cambria"/>
              </a:rPr>
              <a:t>?</a:t>
            </a:r>
            <a:endParaRPr/>
          </a:p>
        </p:txBody>
      </p:sp>
      <p:sp>
        <p:nvSpPr>
          <p:cNvPr id="299" name="Google Shape;299;p36"/>
          <p:cNvSpPr txBox="1">
            <a:spLocks noGrp="1"/>
          </p:cNvSpPr>
          <p:nvPr>
            <p:ph type="body" idx="1"/>
          </p:nvPr>
        </p:nvSpPr>
        <p:spPr>
          <a:xfrm>
            <a:off x="457200" y="2135400"/>
            <a:ext cx="5358300" cy="4189200"/>
          </a:xfrm>
          <a:prstGeom prst="rect">
            <a:avLst/>
          </a:prstGeom>
          <a:noFill/>
          <a:ln>
            <a:noFill/>
          </a:ln>
        </p:spPr>
        <p:txBody>
          <a:bodyPr spcFirstLastPara="1" wrap="square" lIns="91425" tIns="45700" rIns="91425" bIns="45700" anchor="t" anchorCtr="0">
            <a:normAutofit lnSpcReduction="10000"/>
          </a:bodyPr>
          <a:lstStyle/>
          <a:p>
            <a:pPr marL="171450" lvl="0" indent="-171450" algn="l" rtl="0">
              <a:lnSpc>
                <a:spcPct val="90000"/>
              </a:lnSpc>
              <a:spcBef>
                <a:spcPts val="0"/>
              </a:spcBef>
              <a:spcAft>
                <a:spcPts val="0"/>
              </a:spcAft>
              <a:buClr>
                <a:schemeClr val="dk1"/>
              </a:buClr>
              <a:buSzPts val="800"/>
              <a:buFont typeface="Noto Sans Symbols"/>
              <a:buNone/>
            </a:pPr>
            <a:endParaRPr sz="800">
              <a:solidFill>
                <a:srgbClr val="002060"/>
              </a:solidFill>
              <a:latin typeface="Arial"/>
              <a:ea typeface="Arial"/>
              <a:cs typeface="Arial"/>
              <a:sym typeface="Arial"/>
            </a:endParaRPr>
          </a:p>
          <a:p>
            <a:pPr marL="857250" lvl="2" indent="-203200" algn="l" rtl="0">
              <a:lnSpc>
                <a:spcPct val="90000"/>
              </a:lnSpc>
              <a:spcBef>
                <a:spcPts val="375"/>
              </a:spcBef>
              <a:spcAft>
                <a:spcPts val="0"/>
              </a:spcAft>
              <a:buClr>
                <a:srgbClr val="000066"/>
              </a:buClr>
              <a:buSzPts val="3200"/>
              <a:buFont typeface="Noto Sans Symbols"/>
              <a:buChar char="•"/>
            </a:pPr>
            <a:r>
              <a:rPr lang="en-US" sz="3200">
                <a:latin typeface="Arial"/>
                <a:ea typeface="Arial"/>
                <a:cs typeface="Arial"/>
                <a:sym typeface="Arial"/>
              </a:rPr>
              <a:t>Power is the ability to control or direct someone or something.</a:t>
            </a:r>
            <a:endParaRPr/>
          </a:p>
          <a:p>
            <a:pPr marL="171450" lvl="0" indent="-19050" algn="l" rtl="0">
              <a:lnSpc>
                <a:spcPct val="90000"/>
              </a:lnSpc>
              <a:spcBef>
                <a:spcPts val="750"/>
              </a:spcBef>
              <a:spcAft>
                <a:spcPts val="0"/>
              </a:spcAft>
              <a:buClr>
                <a:schemeClr val="dk1"/>
              </a:buClr>
              <a:buSzPts val="2400"/>
              <a:buFont typeface="Noto Sans Symbols"/>
              <a:buNone/>
            </a:pPr>
            <a:endParaRPr sz="2400">
              <a:latin typeface="Arial"/>
              <a:ea typeface="Arial"/>
              <a:cs typeface="Arial"/>
              <a:sym typeface="Arial"/>
            </a:endParaRPr>
          </a:p>
          <a:p>
            <a:pPr marL="857250" lvl="2" indent="-203200" algn="l" rtl="0">
              <a:lnSpc>
                <a:spcPct val="90000"/>
              </a:lnSpc>
              <a:spcBef>
                <a:spcPts val="375"/>
              </a:spcBef>
              <a:spcAft>
                <a:spcPts val="0"/>
              </a:spcAft>
              <a:buClr>
                <a:srgbClr val="000066"/>
              </a:buClr>
              <a:buSzPts val="3200"/>
              <a:buFont typeface="Noto Sans Symbols"/>
              <a:buChar char="•"/>
            </a:pPr>
            <a:r>
              <a:rPr lang="en-US" sz="3200">
                <a:latin typeface="Arial"/>
                <a:ea typeface="Arial"/>
                <a:cs typeface="Arial"/>
                <a:sym typeface="Arial"/>
              </a:rPr>
              <a:t>Authority is power combined with the right to use the power.</a:t>
            </a:r>
            <a:endParaRPr/>
          </a:p>
          <a:p>
            <a:pPr marL="857250" lvl="2" indent="-44450" algn="l" rtl="0">
              <a:lnSpc>
                <a:spcPct val="90000"/>
              </a:lnSpc>
              <a:spcBef>
                <a:spcPts val="375"/>
              </a:spcBef>
              <a:spcAft>
                <a:spcPts val="0"/>
              </a:spcAft>
              <a:buClr>
                <a:schemeClr val="dk1"/>
              </a:buClr>
              <a:buSzPts val="2000"/>
              <a:buFont typeface="Noto Sans Symbols"/>
              <a:buNone/>
            </a:pPr>
            <a:endParaRPr sz="2000">
              <a:solidFill>
                <a:srgbClr val="000066"/>
              </a:solidFill>
              <a:latin typeface="Comic Sans MS"/>
              <a:ea typeface="Comic Sans MS"/>
              <a:cs typeface="Comic Sans MS"/>
              <a:sym typeface="Comic Sans MS"/>
            </a:endParaRPr>
          </a:p>
          <a:p>
            <a:pPr marL="514350" lvl="1" indent="-57150" algn="l" rtl="0">
              <a:lnSpc>
                <a:spcPct val="90000"/>
              </a:lnSpc>
              <a:spcBef>
                <a:spcPts val="375"/>
              </a:spcBef>
              <a:spcAft>
                <a:spcPts val="0"/>
              </a:spcAft>
              <a:buClr>
                <a:schemeClr val="dk1"/>
              </a:buClr>
              <a:buSzPts val="1800"/>
              <a:buFont typeface="Noto Sans Symbols"/>
              <a:buNone/>
            </a:pPr>
            <a:endParaRPr>
              <a:solidFill>
                <a:srgbClr val="000066"/>
              </a:solidFill>
            </a:endParaRPr>
          </a:p>
          <a:p>
            <a:pPr marL="171450" lvl="0" indent="-38100" algn="l" rtl="0">
              <a:lnSpc>
                <a:spcPct val="90000"/>
              </a:lnSpc>
              <a:spcBef>
                <a:spcPts val="750"/>
              </a:spcBef>
              <a:spcAft>
                <a:spcPts val="0"/>
              </a:spcAft>
              <a:buClr>
                <a:schemeClr val="dk1"/>
              </a:buClr>
              <a:buSzPts val="2100"/>
              <a:buNone/>
            </a:pPr>
            <a:endParaRPr>
              <a:solidFill>
                <a:srgbClr val="000066"/>
              </a:solidFill>
            </a:endParaRPr>
          </a:p>
        </p:txBody>
      </p:sp>
      <p:sp>
        <p:nvSpPr>
          <p:cNvPr id="300" name="Google Shape;300;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24</a:t>
            </a:fld>
            <a:endParaRPr sz="1400">
              <a:solidFill>
                <a:schemeClr val="dk1"/>
              </a:solidFill>
              <a:latin typeface="Arial"/>
              <a:ea typeface="Arial"/>
              <a:cs typeface="Arial"/>
              <a:sym typeface="Arial"/>
            </a:endParaRPr>
          </a:p>
        </p:txBody>
      </p:sp>
      <p:pic>
        <p:nvPicPr>
          <p:cNvPr id="301" name="Google Shape;301;p36" descr="a close up of a green power ranger 's helmet and gold armor (Provided by Tenor)"/>
          <p:cNvPicPr preferRelativeResize="0"/>
          <p:nvPr/>
        </p:nvPicPr>
        <p:blipFill>
          <a:blip r:embed="rId3">
            <a:alphaModFix/>
          </a:blip>
          <a:stretch>
            <a:fillRect/>
          </a:stretch>
        </p:blipFill>
        <p:spPr>
          <a:xfrm>
            <a:off x="6046775" y="2135400"/>
            <a:ext cx="2467050" cy="1533700"/>
          </a:xfrm>
          <a:prstGeom prst="rect">
            <a:avLst/>
          </a:prstGeom>
          <a:noFill/>
          <a:ln>
            <a:noFill/>
          </a:ln>
        </p:spPr>
      </p:pic>
      <p:pic>
        <p:nvPicPr>
          <p:cNvPr id="302" name="Google Shape;302;p36"/>
          <p:cNvPicPr preferRelativeResize="0"/>
          <p:nvPr/>
        </p:nvPicPr>
        <p:blipFill>
          <a:blip r:embed="rId4">
            <a:alphaModFix/>
          </a:blip>
          <a:stretch>
            <a:fillRect/>
          </a:stretch>
        </p:blipFill>
        <p:spPr>
          <a:xfrm>
            <a:off x="5894450" y="4009850"/>
            <a:ext cx="2619375" cy="17430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37"/>
          <p:cNvSpPr txBox="1">
            <a:spLocks noGrp="1"/>
          </p:cNvSpPr>
          <p:nvPr>
            <p:ph type="title"/>
          </p:nvPr>
        </p:nvSpPr>
        <p:spPr>
          <a:xfrm>
            <a:off x="457200" y="457200"/>
            <a:ext cx="8229600" cy="787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Is it power or authority?</a:t>
            </a:r>
            <a:endParaRPr/>
          </a:p>
        </p:txBody>
      </p:sp>
      <p:sp>
        <p:nvSpPr>
          <p:cNvPr id="309" name="Google Shape;309;p37"/>
          <p:cNvSpPr txBox="1">
            <a:spLocks noGrp="1"/>
          </p:cNvSpPr>
          <p:nvPr>
            <p:ph type="body" idx="1"/>
          </p:nvPr>
        </p:nvSpPr>
        <p:spPr>
          <a:xfrm>
            <a:off x="834350" y="2762775"/>
            <a:ext cx="7852500" cy="4252500"/>
          </a:xfrm>
          <a:prstGeom prst="rect">
            <a:avLst/>
          </a:prstGeom>
          <a:noFill/>
          <a:ln>
            <a:noFill/>
          </a:ln>
        </p:spPr>
        <p:txBody>
          <a:bodyPr spcFirstLastPara="1" wrap="square" lIns="91425" tIns="45700" rIns="91425" bIns="45700" anchor="t" anchorCtr="0">
            <a:normAutofit/>
          </a:bodyPr>
          <a:lstStyle/>
          <a:p>
            <a:pPr marL="171450" lvl="0" indent="-177800" algn="l" rtl="0">
              <a:lnSpc>
                <a:spcPct val="90000"/>
              </a:lnSpc>
              <a:spcBef>
                <a:spcPts val="0"/>
              </a:spcBef>
              <a:spcAft>
                <a:spcPts val="0"/>
              </a:spcAft>
              <a:buClr>
                <a:srgbClr val="000066"/>
              </a:buClr>
              <a:buSzPts val="2800"/>
              <a:buFont typeface="Noto Sans Symbols"/>
              <a:buChar char="▪"/>
            </a:pPr>
            <a:r>
              <a:rPr lang="en-US" sz="2800">
                <a:latin typeface="Arial"/>
                <a:ea typeface="Arial"/>
                <a:cs typeface="Arial"/>
                <a:sym typeface="Arial"/>
              </a:rPr>
              <a:t> A thief robs you at gunpoint</a:t>
            </a:r>
            <a:endParaRPr/>
          </a:p>
          <a:p>
            <a:pPr marL="171450" lvl="0" indent="-69850" algn="l" rtl="0">
              <a:lnSpc>
                <a:spcPct val="90000"/>
              </a:lnSpc>
              <a:spcBef>
                <a:spcPts val="750"/>
              </a:spcBef>
              <a:spcAft>
                <a:spcPts val="0"/>
              </a:spcAft>
              <a:buClr>
                <a:srgbClr val="800000"/>
              </a:buClr>
              <a:buSzPts val="1600"/>
              <a:buFont typeface="Noto Sans Symbols"/>
              <a:buNone/>
            </a:pPr>
            <a:endParaRPr sz="1600">
              <a:latin typeface="Arial"/>
              <a:ea typeface="Arial"/>
              <a:cs typeface="Arial"/>
              <a:sym typeface="Arial"/>
            </a:endParaRPr>
          </a:p>
          <a:p>
            <a:pPr marL="171450" lvl="0" indent="-177800" algn="l" rtl="0">
              <a:lnSpc>
                <a:spcPct val="90000"/>
              </a:lnSpc>
              <a:spcBef>
                <a:spcPts val="750"/>
              </a:spcBef>
              <a:spcAft>
                <a:spcPts val="0"/>
              </a:spcAft>
              <a:buClr>
                <a:srgbClr val="000066"/>
              </a:buClr>
              <a:buSzPts val="2800"/>
              <a:buFont typeface="Noto Sans Symbols"/>
              <a:buChar char="▪"/>
            </a:pPr>
            <a:r>
              <a:rPr lang="en-US" sz="2800">
                <a:latin typeface="Arial"/>
                <a:ea typeface="Arial"/>
                <a:cs typeface="Arial"/>
                <a:sym typeface="Arial"/>
              </a:rPr>
              <a:t> A parent tells her children to brush their teeth</a:t>
            </a:r>
            <a:endParaRPr/>
          </a:p>
          <a:p>
            <a:pPr marL="171450" lvl="0" indent="-69850" algn="l" rtl="0">
              <a:lnSpc>
                <a:spcPct val="90000"/>
              </a:lnSpc>
              <a:spcBef>
                <a:spcPts val="750"/>
              </a:spcBef>
              <a:spcAft>
                <a:spcPts val="0"/>
              </a:spcAft>
              <a:buClr>
                <a:srgbClr val="800000"/>
              </a:buClr>
              <a:buSzPts val="1600"/>
              <a:buFont typeface="Noto Sans Symbols"/>
              <a:buNone/>
            </a:pPr>
            <a:endParaRPr sz="1600">
              <a:latin typeface="Arial"/>
              <a:ea typeface="Arial"/>
              <a:cs typeface="Arial"/>
              <a:sym typeface="Arial"/>
            </a:endParaRPr>
          </a:p>
          <a:p>
            <a:pPr marL="171450" lvl="0" indent="-177800" algn="l" rtl="0">
              <a:lnSpc>
                <a:spcPct val="90000"/>
              </a:lnSpc>
              <a:spcBef>
                <a:spcPts val="750"/>
              </a:spcBef>
              <a:spcAft>
                <a:spcPts val="0"/>
              </a:spcAft>
              <a:buClr>
                <a:srgbClr val="000066"/>
              </a:buClr>
              <a:buSzPts val="2800"/>
              <a:buFont typeface="Noto Sans Symbols"/>
              <a:buChar char="▪"/>
            </a:pPr>
            <a:r>
              <a:rPr lang="en-US" sz="2800">
                <a:latin typeface="Arial"/>
                <a:ea typeface="Arial"/>
                <a:cs typeface="Arial"/>
                <a:sym typeface="Arial"/>
              </a:rPr>
              <a:t> A teacher assigns homework to his students</a:t>
            </a:r>
            <a:endParaRPr/>
          </a:p>
          <a:p>
            <a:pPr marL="171450" lvl="0" indent="-69850" algn="l" rtl="0">
              <a:lnSpc>
                <a:spcPct val="90000"/>
              </a:lnSpc>
              <a:spcBef>
                <a:spcPts val="750"/>
              </a:spcBef>
              <a:spcAft>
                <a:spcPts val="0"/>
              </a:spcAft>
              <a:buClr>
                <a:srgbClr val="800000"/>
              </a:buClr>
              <a:buSzPts val="1600"/>
              <a:buFont typeface="Noto Sans Symbols"/>
              <a:buNone/>
            </a:pPr>
            <a:endParaRPr sz="1600">
              <a:latin typeface="Arial"/>
              <a:ea typeface="Arial"/>
              <a:cs typeface="Arial"/>
              <a:sym typeface="Arial"/>
            </a:endParaRPr>
          </a:p>
          <a:p>
            <a:pPr marL="171450" lvl="0" indent="-177800" algn="l" rtl="0">
              <a:lnSpc>
                <a:spcPct val="90000"/>
              </a:lnSpc>
              <a:spcBef>
                <a:spcPts val="750"/>
              </a:spcBef>
              <a:spcAft>
                <a:spcPts val="0"/>
              </a:spcAft>
              <a:buClr>
                <a:srgbClr val="000066"/>
              </a:buClr>
              <a:buSzPts val="2800"/>
              <a:buFont typeface="Noto Sans Symbols"/>
              <a:buChar char="▪"/>
            </a:pPr>
            <a:r>
              <a:rPr lang="en-US" sz="2800">
                <a:latin typeface="Arial"/>
                <a:ea typeface="Arial"/>
                <a:cs typeface="Arial"/>
                <a:sym typeface="Arial"/>
              </a:rPr>
              <a:t> Jimmy forces Susie to leave the playground</a:t>
            </a:r>
            <a:endParaRPr/>
          </a:p>
          <a:p>
            <a:pPr marL="171450" lvl="0" indent="-69850" algn="l" rtl="0">
              <a:lnSpc>
                <a:spcPct val="90000"/>
              </a:lnSpc>
              <a:spcBef>
                <a:spcPts val="750"/>
              </a:spcBef>
              <a:spcAft>
                <a:spcPts val="0"/>
              </a:spcAft>
              <a:buClr>
                <a:srgbClr val="800000"/>
              </a:buClr>
              <a:buSzPts val="1600"/>
              <a:buFont typeface="Noto Sans Symbols"/>
              <a:buNone/>
            </a:pPr>
            <a:endParaRPr sz="1600">
              <a:latin typeface="Arial"/>
              <a:ea typeface="Arial"/>
              <a:cs typeface="Arial"/>
              <a:sym typeface="Arial"/>
            </a:endParaRPr>
          </a:p>
          <a:p>
            <a:pPr marL="171450" lvl="0" indent="-177800" algn="l" rtl="0">
              <a:lnSpc>
                <a:spcPct val="90000"/>
              </a:lnSpc>
              <a:spcBef>
                <a:spcPts val="750"/>
              </a:spcBef>
              <a:spcAft>
                <a:spcPts val="0"/>
              </a:spcAft>
              <a:buClr>
                <a:srgbClr val="000066"/>
              </a:buClr>
              <a:buSzPts val="2800"/>
              <a:buFont typeface="Noto Sans Symbols"/>
              <a:buChar char="▪"/>
            </a:pPr>
            <a:r>
              <a:rPr lang="en-US" sz="2800">
                <a:latin typeface="Arial"/>
                <a:ea typeface="Arial"/>
                <a:cs typeface="Arial"/>
                <a:sym typeface="Arial"/>
              </a:rPr>
              <a:t> The legislature bans smoking in restaurants</a:t>
            </a:r>
            <a:endParaRPr/>
          </a:p>
          <a:p>
            <a:pPr marL="171450" lvl="0" indent="-38100" algn="l" rtl="0">
              <a:lnSpc>
                <a:spcPct val="90000"/>
              </a:lnSpc>
              <a:spcBef>
                <a:spcPts val="750"/>
              </a:spcBef>
              <a:spcAft>
                <a:spcPts val="0"/>
              </a:spcAft>
              <a:buClr>
                <a:schemeClr val="dk1"/>
              </a:buClr>
              <a:buSzPts val="2100"/>
              <a:buNone/>
            </a:pPr>
            <a:endParaRPr>
              <a:solidFill>
                <a:srgbClr val="000066"/>
              </a:solidFill>
              <a:latin typeface="Comic Sans MS"/>
              <a:ea typeface="Comic Sans MS"/>
              <a:cs typeface="Comic Sans MS"/>
              <a:sym typeface="Comic Sans MS"/>
            </a:endParaRPr>
          </a:p>
        </p:txBody>
      </p:sp>
      <p:sp>
        <p:nvSpPr>
          <p:cNvPr id="310" name="Google Shape;310;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25</a:t>
            </a:fld>
            <a:endParaRPr sz="1400">
              <a:solidFill>
                <a:schemeClr val="dk1"/>
              </a:solidFill>
              <a:latin typeface="Arial"/>
              <a:ea typeface="Arial"/>
              <a:cs typeface="Arial"/>
              <a:sym typeface="Arial"/>
            </a:endParaRPr>
          </a:p>
        </p:txBody>
      </p:sp>
      <p:pic>
        <p:nvPicPr>
          <p:cNvPr id="311" name="Google Shape;311;p37"/>
          <p:cNvPicPr preferRelativeResize="0"/>
          <p:nvPr/>
        </p:nvPicPr>
        <p:blipFill rotWithShape="1">
          <a:blip r:embed="rId3">
            <a:alphaModFix/>
          </a:blip>
          <a:srcRect l="50246"/>
          <a:stretch/>
        </p:blipFill>
        <p:spPr>
          <a:xfrm>
            <a:off x="2685775" y="1121550"/>
            <a:ext cx="1379950" cy="1396525"/>
          </a:xfrm>
          <a:prstGeom prst="rect">
            <a:avLst/>
          </a:prstGeom>
          <a:noFill/>
          <a:ln>
            <a:noFill/>
          </a:ln>
        </p:spPr>
      </p:pic>
      <p:pic>
        <p:nvPicPr>
          <p:cNvPr id="312" name="Google Shape;312;p37"/>
          <p:cNvPicPr preferRelativeResize="0"/>
          <p:nvPr/>
        </p:nvPicPr>
        <p:blipFill rotWithShape="1">
          <a:blip r:embed="rId3">
            <a:alphaModFix/>
          </a:blip>
          <a:srcRect r="50246"/>
          <a:stretch/>
        </p:blipFill>
        <p:spPr>
          <a:xfrm>
            <a:off x="5322625" y="1121550"/>
            <a:ext cx="1290751" cy="1473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9">
                                            <p:txEl>
                                              <p:pRg st="0" end="0"/>
                                            </p:txEl>
                                          </p:spTgt>
                                        </p:tgtEl>
                                        <p:attrNameLst>
                                          <p:attrName>style.visibility</p:attrName>
                                        </p:attrNameLst>
                                      </p:cBhvr>
                                      <p:to>
                                        <p:strVal val="visible"/>
                                      </p:to>
                                    </p:set>
                                    <p:animEffect transition="in" filter="fade">
                                      <p:cBhvr>
                                        <p:cTn id="7" dur="1000"/>
                                        <p:tgtEl>
                                          <p:spTgt spid="30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9">
                                            <p:txEl>
                                              <p:pRg st="1" end="1"/>
                                            </p:txEl>
                                          </p:spTgt>
                                        </p:tgtEl>
                                        <p:attrNameLst>
                                          <p:attrName>style.visibility</p:attrName>
                                        </p:attrNameLst>
                                      </p:cBhvr>
                                      <p:to>
                                        <p:strVal val="visible"/>
                                      </p:to>
                                    </p:set>
                                    <p:animEffect transition="in" filter="fade">
                                      <p:cBhvr>
                                        <p:cTn id="12" dur="1000"/>
                                        <p:tgtEl>
                                          <p:spTgt spid="30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9">
                                            <p:txEl>
                                              <p:pRg st="2" end="2"/>
                                            </p:txEl>
                                          </p:spTgt>
                                        </p:tgtEl>
                                        <p:attrNameLst>
                                          <p:attrName>style.visibility</p:attrName>
                                        </p:attrNameLst>
                                      </p:cBhvr>
                                      <p:to>
                                        <p:strVal val="visible"/>
                                      </p:to>
                                    </p:set>
                                    <p:animEffect transition="in" filter="fade">
                                      <p:cBhvr>
                                        <p:cTn id="17" dur="1000"/>
                                        <p:tgtEl>
                                          <p:spTgt spid="30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9">
                                            <p:txEl>
                                              <p:pRg st="3" end="3"/>
                                            </p:txEl>
                                          </p:spTgt>
                                        </p:tgtEl>
                                        <p:attrNameLst>
                                          <p:attrName>style.visibility</p:attrName>
                                        </p:attrNameLst>
                                      </p:cBhvr>
                                      <p:to>
                                        <p:strVal val="visible"/>
                                      </p:to>
                                    </p:set>
                                    <p:animEffect transition="in" filter="fade">
                                      <p:cBhvr>
                                        <p:cTn id="22" dur="1000"/>
                                        <p:tgtEl>
                                          <p:spTgt spid="30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9">
                                            <p:txEl>
                                              <p:pRg st="4" end="4"/>
                                            </p:txEl>
                                          </p:spTgt>
                                        </p:tgtEl>
                                        <p:attrNameLst>
                                          <p:attrName>style.visibility</p:attrName>
                                        </p:attrNameLst>
                                      </p:cBhvr>
                                      <p:to>
                                        <p:strVal val="visible"/>
                                      </p:to>
                                    </p:set>
                                    <p:animEffect transition="in" filter="fade">
                                      <p:cBhvr>
                                        <p:cTn id="27" dur="1000"/>
                                        <p:tgtEl>
                                          <p:spTgt spid="30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9">
                                            <p:txEl>
                                              <p:pRg st="5" end="5"/>
                                            </p:txEl>
                                          </p:spTgt>
                                        </p:tgtEl>
                                        <p:attrNameLst>
                                          <p:attrName>style.visibility</p:attrName>
                                        </p:attrNameLst>
                                      </p:cBhvr>
                                      <p:to>
                                        <p:strVal val="visible"/>
                                      </p:to>
                                    </p:set>
                                    <p:animEffect transition="in" filter="fade">
                                      <p:cBhvr>
                                        <p:cTn id="32" dur="1000"/>
                                        <p:tgtEl>
                                          <p:spTgt spid="30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09">
                                            <p:txEl>
                                              <p:pRg st="6" end="6"/>
                                            </p:txEl>
                                          </p:spTgt>
                                        </p:tgtEl>
                                        <p:attrNameLst>
                                          <p:attrName>style.visibility</p:attrName>
                                        </p:attrNameLst>
                                      </p:cBhvr>
                                      <p:to>
                                        <p:strVal val="visible"/>
                                      </p:to>
                                    </p:set>
                                    <p:animEffect transition="in" filter="fade">
                                      <p:cBhvr>
                                        <p:cTn id="37" dur="1000"/>
                                        <p:tgtEl>
                                          <p:spTgt spid="30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09">
                                            <p:txEl>
                                              <p:pRg st="7" end="7"/>
                                            </p:txEl>
                                          </p:spTgt>
                                        </p:tgtEl>
                                        <p:attrNameLst>
                                          <p:attrName>style.visibility</p:attrName>
                                        </p:attrNameLst>
                                      </p:cBhvr>
                                      <p:to>
                                        <p:strVal val="visible"/>
                                      </p:to>
                                    </p:set>
                                    <p:animEffect transition="in" filter="fade">
                                      <p:cBhvr>
                                        <p:cTn id="42" dur="1000"/>
                                        <p:tgtEl>
                                          <p:spTgt spid="30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09">
                                            <p:txEl>
                                              <p:pRg st="8" end="8"/>
                                            </p:txEl>
                                          </p:spTgt>
                                        </p:tgtEl>
                                        <p:attrNameLst>
                                          <p:attrName>style.visibility</p:attrName>
                                        </p:attrNameLst>
                                      </p:cBhvr>
                                      <p:to>
                                        <p:strVal val="visible"/>
                                      </p:to>
                                    </p:set>
                                    <p:animEffect transition="in" filter="fade">
                                      <p:cBhvr>
                                        <p:cTn id="47" dur="1000"/>
                                        <p:tgtEl>
                                          <p:spTgt spid="309">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09">
                                            <p:txEl>
                                              <p:pRg st="9" end="9"/>
                                            </p:txEl>
                                          </p:spTgt>
                                        </p:tgtEl>
                                        <p:attrNameLst>
                                          <p:attrName>style.visibility</p:attrName>
                                        </p:attrNameLst>
                                      </p:cBhvr>
                                      <p:to>
                                        <p:strVal val="visible"/>
                                      </p:to>
                                    </p:set>
                                    <p:animEffect transition="in" filter="fade">
                                      <p:cBhvr>
                                        <p:cTn id="52" dur="1000"/>
                                        <p:tgtEl>
                                          <p:spTgt spid="30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38"/>
          <p:cNvSpPr txBox="1">
            <a:spLocks noGrp="1"/>
          </p:cNvSpPr>
          <p:nvPr>
            <p:ph type="title"/>
          </p:nvPr>
        </p:nvSpPr>
        <p:spPr>
          <a:xfrm>
            <a:off x="457200" y="863009"/>
            <a:ext cx="8229600" cy="790575"/>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02060"/>
              </a:buClr>
              <a:buSzPct val="100000"/>
              <a:buFont typeface="Cambria"/>
              <a:buNone/>
            </a:pPr>
            <a:r>
              <a:rPr lang="en-US" sz="4400" b="1" i="1">
                <a:solidFill>
                  <a:srgbClr val="002060"/>
                </a:solidFill>
                <a:latin typeface="Cambria"/>
                <a:ea typeface="Cambria"/>
                <a:cs typeface="Cambria"/>
                <a:sym typeface="Cambria"/>
              </a:rPr>
              <a:t>Where does the right to exercise authority come from?</a:t>
            </a:r>
            <a:br>
              <a:rPr lang="en-US" i="1">
                <a:solidFill>
                  <a:srgbClr val="000066"/>
                </a:solidFill>
                <a:latin typeface="Comic Sans MS"/>
                <a:ea typeface="Comic Sans MS"/>
                <a:cs typeface="Comic Sans MS"/>
                <a:sym typeface="Comic Sans MS"/>
              </a:rPr>
            </a:br>
            <a:endParaRPr i="1">
              <a:solidFill>
                <a:srgbClr val="2F5496"/>
              </a:solidFill>
            </a:endParaRPr>
          </a:p>
        </p:txBody>
      </p:sp>
      <p:sp>
        <p:nvSpPr>
          <p:cNvPr id="319" name="Google Shape;319;p38"/>
          <p:cNvSpPr txBox="1">
            <a:spLocks noGrp="1"/>
          </p:cNvSpPr>
          <p:nvPr>
            <p:ph type="body" idx="1"/>
          </p:nvPr>
        </p:nvSpPr>
        <p:spPr>
          <a:xfrm>
            <a:off x="844675" y="1825625"/>
            <a:ext cx="7670700" cy="4351200"/>
          </a:xfrm>
          <a:prstGeom prst="rect">
            <a:avLst/>
          </a:prstGeom>
          <a:noFill/>
          <a:ln>
            <a:noFill/>
          </a:ln>
        </p:spPr>
        <p:txBody>
          <a:bodyPr spcFirstLastPara="1" wrap="square" lIns="91425" tIns="45700" rIns="91425" bIns="45700" anchor="t" anchorCtr="0">
            <a:normAutofit lnSpcReduction="10000"/>
          </a:bodyPr>
          <a:lstStyle/>
          <a:p>
            <a:pPr marL="171450" lvl="0" indent="-171450" algn="l" rtl="0">
              <a:lnSpc>
                <a:spcPct val="90000"/>
              </a:lnSpc>
              <a:spcBef>
                <a:spcPts val="0"/>
              </a:spcBef>
              <a:spcAft>
                <a:spcPts val="0"/>
              </a:spcAft>
              <a:buClr>
                <a:srgbClr val="000066"/>
              </a:buClr>
              <a:buSzPts val="3600"/>
              <a:buFont typeface="Noto Sans Symbols"/>
              <a:buNone/>
            </a:pPr>
            <a:r>
              <a:rPr lang="en-US" sz="3600">
                <a:solidFill>
                  <a:srgbClr val="000066"/>
                </a:solidFill>
                <a:latin typeface="Comic Sans MS"/>
                <a:ea typeface="Comic Sans MS"/>
                <a:cs typeface="Comic Sans MS"/>
                <a:sym typeface="Comic Sans MS"/>
              </a:rPr>
              <a:t>	</a:t>
            </a:r>
            <a:endParaRPr sz="1200">
              <a:latin typeface="Comic Sans MS"/>
              <a:ea typeface="Comic Sans MS"/>
              <a:cs typeface="Comic Sans MS"/>
              <a:sym typeface="Comic Sans MS"/>
            </a:endParaRPr>
          </a:p>
          <a:p>
            <a:pPr marL="457200" lvl="0" indent="-431800" algn="l" rtl="0">
              <a:lnSpc>
                <a:spcPct val="90000"/>
              </a:lnSpc>
              <a:spcBef>
                <a:spcPts val="375"/>
              </a:spcBef>
              <a:spcAft>
                <a:spcPts val="0"/>
              </a:spcAft>
              <a:buClr>
                <a:srgbClr val="000066"/>
              </a:buClr>
              <a:buSzPts val="3200"/>
              <a:buFont typeface="Arial"/>
              <a:buChar char="•"/>
            </a:pPr>
            <a:r>
              <a:rPr lang="en-US" sz="3200">
                <a:latin typeface="Arial"/>
                <a:ea typeface="Arial"/>
                <a:cs typeface="Arial"/>
                <a:sym typeface="Arial"/>
              </a:rPr>
              <a:t>Consent</a:t>
            </a:r>
            <a:endParaRPr sz="3200">
              <a:latin typeface="Arial"/>
              <a:ea typeface="Arial"/>
              <a:cs typeface="Arial"/>
              <a:sym typeface="Arial"/>
            </a:endParaRPr>
          </a:p>
          <a:p>
            <a:pPr marL="457200" lvl="0" indent="0" algn="l" rtl="0">
              <a:lnSpc>
                <a:spcPct val="90000"/>
              </a:lnSpc>
              <a:spcBef>
                <a:spcPts val="375"/>
              </a:spcBef>
              <a:spcAft>
                <a:spcPts val="0"/>
              </a:spcAft>
              <a:buNone/>
            </a:pPr>
            <a:endParaRPr sz="800">
              <a:latin typeface="Arial"/>
              <a:ea typeface="Arial"/>
              <a:cs typeface="Arial"/>
              <a:sym typeface="Arial"/>
            </a:endParaRPr>
          </a:p>
          <a:p>
            <a:pPr marL="457200" lvl="0" indent="-431800" algn="l" rtl="0">
              <a:lnSpc>
                <a:spcPct val="90000"/>
              </a:lnSpc>
              <a:spcBef>
                <a:spcPts val="375"/>
              </a:spcBef>
              <a:spcAft>
                <a:spcPts val="0"/>
              </a:spcAft>
              <a:buClr>
                <a:srgbClr val="000066"/>
              </a:buClr>
              <a:buSzPts val="3200"/>
              <a:buFont typeface="Arial"/>
              <a:buChar char="•"/>
            </a:pPr>
            <a:r>
              <a:rPr lang="en-US" sz="3200">
                <a:latin typeface="Arial"/>
                <a:ea typeface="Arial"/>
                <a:cs typeface="Arial"/>
                <a:sym typeface="Arial"/>
              </a:rPr>
              <a:t>Custom</a:t>
            </a:r>
            <a:endParaRPr sz="3200">
              <a:latin typeface="Arial"/>
              <a:ea typeface="Arial"/>
              <a:cs typeface="Arial"/>
              <a:sym typeface="Arial"/>
            </a:endParaRPr>
          </a:p>
          <a:p>
            <a:pPr marL="457200" lvl="0" indent="-279400" algn="l" rtl="0">
              <a:lnSpc>
                <a:spcPct val="90000"/>
              </a:lnSpc>
              <a:spcBef>
                <a:spcPts val="0"/>
              </a:spcBef>
              <a:spcAft>
                <a:spcPts val="0"/>
              </a:spcAft>
              <a:buClr>
                <a:srgbClr val="000066"/>
              </a:buClr>
              <a:buSzPts val="800"/>
              <a:buFont typeface="Arial"/>
              <a:buChar char="•"/>
            </a:pPr>
            <a:endParaRPr sz="800">
              <a:latin typeface="Arial"/>
              <a:ea typeface="Arial"/>
              <a:cs typeface="Arial"/>
              <a:sym typeface="Arial"/>
            </a:endParaRPr>
          </a:p>
          <a:p>
            <a:pPr marL="457200" lvl="0" indent="-431800" algn="l" rtl="0">
              <a:lnSpc>
                <a:spcPct val="90000"/>
              </a:lnSpc>
              <a:spcBef>
                <a:spcPts val="0"/>
              </a:spcBef>
              <a:spcAft>
                <a:spcPts val="0"/>
              </a:spcAft>
              <a:buClr>
                <a:srgbClr val="000066"/>
              </a:buClr>
              <a:buSzPts val="3200"/>
              <a:buFont typeface="Arial"/>
              <a:buChar char="•"/>
            </a:pPr>
            <a:r>
              <a:rPr lang="en-US" sz="3200">
                <a:latin typeface="Arial"/>
                <a:ea typeface="Arial"/>
                <a:cs typeface="Arial"/>
                <a:sym typeface="Arial"/>
              </a:rPr>
              <a:t>Rules and laws</a:t>
            </a:r>
            <a:endParaRPr sz="3200">
              <a:latin typeface="Arial"/>
              <a:ea typeface="Arial"/>
              <a:cs typeface="Arial"/>
              <a:sym typeface="Arial"/>
            </a:endParaRPr>
          </a:p>
          <a:p>
            <a:pPr marL="457200" lvl="0" indent="0" algn="l" rtl="0">
              <a:lnSpc>
                <a:spcPct val="90000"/>
              </a:lnSpc>
              <a:spcBef>
                <a:spcPts val="375"/>
              </a:spcBef>
              <a:spcAft>
                <a:spcPts val="0"/>
              </a:spcAft>
              <a:buNone/>
            </a:pPr>
            <a:endParaRPr sz="800">
              <a:latin typeface="Arial"/>
              <a:ea typeface="Arial"/>
              <a:cs typeface="Arial"/>
              <a:sym typeface="Arial"/>
            </a:endParaRPr>
          </a:p>
          <a:p>
            <a:pPr marL="457200" lvl="0" indent="-431800" algn="l" rtl="0">
              <a:lnSpc>
                <a:spcPct val="90000"/>
              </a:lnSpc>
              <a:spcBef>
                <a:spcPts val="375"/>
              </a:spcBef>
              <a:spcAft>
                <a:spcPts val="0"/>
              </a:spcAft>
              <a:buClr>
                <a:srgbClr val="000066"/>
              </a:buClr>
              <a:buSzPts val="3200"/>
              <a:buFont typeface="Arial"/>
              <a:buChar char="•"/>
            </a:pPr>
            <a:r>
              <a:rPr lang="en-US" sz="3200">
                <a:latin typeface="Arial"/>
                <a:ea typeface="Arial"/>
                <a:cs typeface="Arial"/>
                <a:sym typeface="Arial"/>
              </a:rPr>
              <a:t>A job or position</a:t>
            </a:r>
            <a:endParaRPr sz="3200">
              <a:latin typeface="Arial"/>
              <a:ea typeface="Arial"/>
              <a:cs typeface="Arial"/>
              <a:sym typeface="Arial"/>
            </a:endParaRPr>
          </a:p>
          <a:p>
            <a:pPr marL="457200" lvl="0" indent="0" algn="l" rtl="0">
              <a:lnSpc>
                <a:spcPct val="90000"/>
              </a:lnSpc>
              <a:spcBef>
                <a:spcPts val="375"/>
              </a:spcBef>
              <a:spcAft>
                <a:spcPts val="0"/>
              </a:spcAft>
              <a:buNone/>
            </a:pPr>
            <a:endParaRPr sz="800">
              <a:latin typeface="Arial"/>
              <a:ea typeface="Arial"/>
              <a:cs typeface="Arial"/>
              <a:sym typeface="Arial"/>
            </a:endParaRPr>
          </a:p>
          <a:p>
            <a:pPr marL="457200" lvl="0" indent="-431800" algn="l" rtl="0">
              <a:lnSpc>
                <a:spcPct val="90000"/>
              </a:lnSpc>
              <a:spcBef>
                <a:spcPts val="375"/>
              </a:spcBef>
              <a:spcAft>
                <a:spcPts val="0"/>
              </a:spcAft>
              <a:buClr>
                <a:srgbClr val="000066"/>
              </a:buClr>
              <a:buSzPts val="3200"/>
              <a:buFont typeface="Arial"/>
              <a:buChar char="•"/>
            </a:pPr>
            <a:r>
              <a:rPr lang="en-US" sz="3200">
                <a:latin typeface="Arial"/>
                <a:ea typeface="Arial"/>
                <a:cs typeface="Arial"/>
                <a:sym typeface="Arial"/>
              </a:rPr>
              <a:t>Morality</a:t>
            </a:r>
            <a:endParaRPr/>
          </a:p>
          <a:p>
            <a:pPr marL="857250" lvl="2" indent="0" algn="l" rtl="0">
              <a:lnSpc>
                <a:spcPct val="90000"/>
              </a:lnSpc>
              <a:spcBef>
                <a:spcPts val="375"/>
              </a:spcBef>
              <a:spcAft>
                <a:spcPts val="0"/>
              </a:spcAft>
              <a:buClr>
                <a:schemeClr val="dk1"/>
              </a:buClr>
              <a:buSzPts val="3200"/>
              <a:buFont typeface="Noto Sans Symbols"/>
              <a:buNone/>
            </a:pPr>
            <a:endParaRPr sz="3200">
              <a:latin typeface="Arial"/>
              <a:ea typeface="Arial"/>
              <a:cs typeface="Arial"/>
              <a:sym typeface="Arial"/>
            </a:endParaRPr>
          </a:p>
          <a:p>
            <a:pPr marL="171450" lvl="0" indent="-48133" algn="l" rtl="0">
              <a:lnSpc>
                <a:spcPct val="90000"/>
              </a:lnSpc>
              <a:spcBef>
                <a:spcPts val="750"/>
              </a:spcBef>
              <a:spcAft>
                <a:spcPts val="0"/>
              </a:spcAft>
              <a:buClr>
                <a:schemeClr val="dk1"/>
              </a:buClr>
              <a:buSzPts val="2100"/>
              <a:buNone/>
            </a:pPr>
            <a:endParaRPr/>
          </a:p>
        </p:txBody>
      </p:sp>
      <p:sp>
        <p:nvSpPr>
          <p:cNvPr id="320" name="Google Shape;320;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26</a:t>
            </a:fld>
            <a:endParaRPr sz="1400">
              <a:solidFill>
                <a:schemeClr val="dk1"/>
              </a:solidFill>
              <a:latin typeface="Arial"/>
              <a:ea typeface="Arial"/>
              <a:cs typeface="Arial"/>
              <a:sym typeface="Arial"/>
            </a:endParaRPr>
          </a:p>
        </p:txBody>
      </p:sp>
      <p:pic>
        <p:nvPicPr>
          <p:cNvPr id="321" name="Google Shape;321;p38" descr="http://2.bp.blogspot.com/-_ZKTQU11Lck/TdvkxQLpDrI/AAAAAAAAAv4/NwiUBXOsgOo/s1600/student-teacher-cartoon.gif"/>
          <p:cNvPicPr preferRelativeResize="0"/>
          <p:nvPr/>
        </p:nvPicPr>
        <p:blipFill rotWithShape="1">
          <a:blip r:embed="rId3">
            <a:alphaModFix/>
          </a:blip>
          <a:srcRect/>
          <a:stretch/>
        </p:blipFill>
        <p:spPr>
          <a:xfrm>
            <a:off x="4783225" y="2073150"/>
            <a:ext cx="3903575" cy="36514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39"/>
          <p:cNvSpPr txBox="1">
            <a:spLocks noGrp="1"/>
          </p:cNvSpPr>
          <p:nvPr>
            <p:ph type="title"/>
          </p:nvPr>
        </p:nvSpPr>
        <p:spPr>
          <a:xfrm>
            <a:off x="457200" y="375684"/>
            <a:ext cx="8229600" cy="132556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How does a bully make others do what he/she wants?</a:t>
            </a:r>
            <a:endParaRPr sz="3600" i="1">
              <a:solidFill>
                <a:srgbClr val="002060"/>
              </a:solidFill>
              <a:latin typeface="Cambria"/>
              <a:ea typeface="Cambria"/>
              <a:cs typeface="Cambria"/>
              <a:sym typeface="Cambria"/>
            </a:endParaRPr>
          </a:p>
        </p:txBody>
      </p:sp>
      <p:sp>
        <p:nvSpPr>
          <p:cNvPr id="328" name="Google Shape;328;p39"/>
          <p:cNvSpPr txBox="1">
            <a:spLocks noGrp="1"/>
          </p:cNvSpPr>
          <p:nvPr>
            <p:ph type="body" idx="1"/>
          </p:nvPr>
        </p:nvSpPr>
        <p:spPr>
          <a:xfrm>
            <a:off x="228600" y="1600200"/>
            <a:ext cx="8458200" cy="4876800"/>
          </a:xfrm>
          <a:prstGeom prst="rect">
            <a:avLst/>
          </a:prstGeom>
          <a:noFill/>
          <a:ln>
            <a:noFill/>
          </a:ln>
        </p:spPr>
        <p:txBody>
          <a:bodyPr spcFirstLastPara="1" wrap="square" lIns="91425" tIns="45700" rIns="91425" bIns="45700" anchor="t" anchorCtr="0">
            <a:normAutofit/>
          </a:bodyPr>
          <a:lstStyle/>
          <a:p>
            <a:pPr marL="857250" lvl="2" indent="-107950" algn="l" rtl="0">
              <a:lnSpc>
                <a:spcPct val="90000"/>
              </a:lnSpc>
              <a:spcBef>
                <a:spcPts val="0"/>
              </a:spcBef>
              <a:spcAft>
                <a:spcPts val="0"/>
              </a:spcAft>
              <a:buClr>
                <a:srgbClr val="800000"/>
              </a:buClr>
              <a:buSzPts val="1000"/>
              <a:buNone/>
            </a:pPr>
            <a:endParaRPr sz="1000">
              <a:solidFill>
                <a:srgbClr val="002060"/>
              </a:solidFill>
              <a:latin typeface="Arial"/>
              <a:ea typeface="Arial"/>
              <a:cs typeface="Arial"/>
              <a:sym typeface="Arial"/>
            </a:endParaRPr>
          </a:p>
          <a:p>
            <a:pPr marL="857250" lvl="2" indent="-177800" algn="l" rtl="0">
              <a:lnSpc>
                <a:spcPct val="90000"/>
              </a:lnSpc>
              <a:spcBef>
                <a:spcPts val="375"/>
              </a:spcBef>
              <a:spcAft>
                <a:spcPts val="0"/>
              </a:spcAft>
              <a:buClr>
                <a:srgbClr val="000066"/>
              </a:buClr>
              <a:buSzPts val="2800"/>
              <a:buChar char="•"/>
            </a:pPr>
            <a:r>
              <a:rPr lang="en-US" sz="2800">
                <a:latin typeface="Arial"/>
                <a:ea typeface="Arial"/>
                <a:cs typeface="Arial"/>
                <a:sym typeface="Arial"/>
              </a:rPr>
              <a:t> Power (force)</a:t>
            </a:r>
            <a:endParaRPr/>
          </a:p>
          <a:p>
            <a:pPr marL="857250" lvl="2" indent="-177800" algn="l" rtl="0">
              <a:lnSpc>
                <a:spcPct val="90000"/>
              </a:lnSpc>
              <a:spcBef>
                <a:spcPts val="375"/>
              </a:spcBef>
              <a:spcAft>
                <a:spcPts val="0"/>
              </a:spcAft>
              <a:buClr>
                <a:srgbClr val="000066"/>
              </a:buClr>
              <a:buSzPts val="2800"/>
              <a:buChar char="•"/>
            </a:pPr>
            <a:r>
              <a:rPr lang="en-US" sz="2800">
                <a:latin typeface="Arial"/>
                <a:ea typeface="Arial"/>
                <a:cs typeface="Arial"/>
                <a:sym typeface="Arial"/>
              </a:rPr>
              <a:t> Fear</a:t>
            </a:r>
            <a:endParaRPr/>
          </a:p>
          <a:p>
            <a:pPr marL="857250" lvl="2" indent="-177800" algn="l" rtl="0">
              <a:lnSpc>
                <a:spcPct val="90000"/>
              </a:lnSpc>
              <a:spcBef>
                <a:spcPts val="375"/>
              </a:spcBef>
              <a:spcAft>
                <a:spcPts val="0"/>
              </a:spcAft>
              <a:buClr>
                <a:srgbClr val="000066"/>
              </a:buClr>
              <a:buSzPts val="2800"/>
              <a:buChar char="•"/>
            </a:pPr>
            <a:r>
              <a:rPr lang="en-US" sz="2800">
                <a:latin typeface="Arial"/>
                <a:ea typeface="Arial"/>
                <a:cs typeface="Arial"/>
                <a:sym typeface="Arial"/>
              </a:rPr>
              <a:t> Peer pressure</a:t>
            </a:r>
            <a:endParaRPr/>
          </a:p>
          <a:p>
            <a:pPr marL="685800" lvl="2" indent="0" algn="l" rtl="0">
              <a:lnSpc>
                <a:spcPct val="90000"/>
              </a:lnSpc>
              <a:spcBef>
                <a:spcPts val="375"/>
              </a:spcBef>
              <a:spcAft>
                <a:spcPts val="0"/>
              </a:spcAft>
              <a:buClr>
                <a:schemeClr val="dk1"/>
              </a:buClr>
              <a:buSzPts val="1200"/>
              <a:buFont typeface="Arial"/>
              <a:buNone/>
            </a:pPr>
            <a:endParaRPr sz="1200">
              <a:solidFill>
                <a:srgbClr val="002060"/>
              </a:solidFill>
              <a:latin typeface="Arial"/>
              <a:ea typeface="Arial"/>
              <a:cs typeface="Arial"/>
              <a:sym typeface="Arial"/>
            </a:endParaRPr>
          </a:p>
          <a:p>
            <a:pPr marL="171450" lvl="0" indent="-171450" algn="ctr" rtl="0">
              <a:lnSpc>
                <a:spcPct val="90000"/>
              </a:lnSpc>
              <a:spcBef>
                <a:spcPts val="750"/>
              </a:spcBef>
              <a:spcAft>
                <a:spcPts val="0"/>
              </a:spcAft>
              <a:buClr>
                <a:schemeClr val="dk1"/>
              </a:buClr>
              <a:buSzPts val="400"/>
              <a:buFont typeface="Calibri"/>
              <a:buNone/>
            </a:pPr>
            <a:endParaRPr sz="400"/>
          </a:p>
          <a:p>
            <a:pPr marL="171450" lvl="0" indent="-171450" algn="ctr" rtl="0">
              <a:lnSpc>
                <a:spcPct val="90000"/>
              </a:lnSpc>
              <a:spcBef>
                <a:spcPts val="75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What can you do to stop a bully?</a:t>
            </a:r>
            <a:endParaRPr/>
          </a:p>
          <a:p>
            <a:pPr marL="171450" lvl="0" indent="-171450" algn="ctr" rtl="0">
              <a:lnSpc>
                <a:spcPct val="90000"/>
              </a:lnSpc>
              <a:spcBef>
                <a:spcPts val="750"/>
              </a:spcBef>
              <a:spcAft>
                <a:spcPts val="0"/>
              </a:spcAft>
              <a:buClr>
                <a:schemeClr val="dk1"/>
              </a:buClr>
              <a:buSzPts val="800"/>
              <a:buFont typeface="Calibri"/>
              <a:buNone/>
            </a:pPr>
            <a:endParaRPr sz="800" b="1" i="1">
              <a:solidFill>
                <a:srgbClr val="002060"/>
              </a:solidFill>
              <a:latin typeface="Cambria"/>
              <a:ea typeface="Cambria"/>
              <a:cs typeface="Cambria"/>
              <a:sym typeface="Cambria"/>
            </a:endParaRPr>
          </a:p>
          <a:p>
            <a:pPr marL="857250" lvl="2" indent="-177800" algn="l" rtl="0">
              <a:lnSpc>
                <a:spcPct val="90000"/>
              </a:lnSpc>
              <a:spcBef>
                <a:spcPts val="375"/>
              </a:spcBef>
              <a:spcAft>
                <a:spcPts val="0"/>
              </a:spcAft>
              <a:buClr>
                <a:srgbClr val="000066"/>
              </a:buClr>
              <a:buSzPts val="2800"/>
              <a:buChar char="•"/>
            </a:pPr>
            <a:r>
              <a:rPr lang="en-US" sz="2800">
                <a:latin typeface="Arial"/>
                <a:ea typeface="Arial"/>
                <a:cs typeface="Arial"/>
                <a:sym typeface="Arial"/>
              </a:rPr>
              <a:t> Speak up</a:t>
            </a:r>
            <a:endParaRPr/>
          </a:p>
          <a:p>
            <a:pPr marL="857250" lvl="2" indent="-177800" algn="l" rtl="0">
              <a:lnSpc>
                <a:spcPct val="90000"/>
              </a:lnSpc>
              <a:spcBef>
                <a:spcPts val="375"/>
              </a:spcBef>
              <a:spcAft>
                <a:spcPts val="0"/>
              </a:spcAft>
              <a:buClr>
                <a:srgbClr val="000066"/>
              </a:buClr>
              <a:buSzPts val="2800"/>
              <a:buChar char="•"/>
            </a:pPr>
            <a:r>
              <a:rPr lang="en-US" sz="2800">
                <a:latin typeface="Arial"/>
                <a:ea typeface="Arial"/>
                <a:cs typeface="Arial"/>
                <a:sym typeface="Arial"/>
              </a:rPr>
              <a:t> Tell someone in authority</a:t>
            </a:r>
            <a:endParaRPr/>
          </a:p>
          <a:p>
            <a:pPr marL="857250" lvl="2" indent="-177800" algn="l" rtl="0">
              <a:lnSpc>
                <a:spcPct val="90000"/>
              </a:lnSpc>
              <a:spcBef>
                <a:spcPts val="375"/>
              </a:spcBef>
              <a:spcAft>
                <a:spcPts val="0"/>
              </a:spcAft>
              <a:buClr>
                <a:srgbClr val="000066"/>
              </a:buClr>
              <a:buSzPts val="2800"/>
              <a:buChar char="•"/>
            </a:pPr>
            <a:r>
              <a:rPr lang="en-US" sz="2800">
                <a:latin typeface="Arial"/>
                <a:ea typeface="Arial"/>
                <a:cs typeface="Arial"/>
                <a:sym typeface="Arial"/>
              </a:rPr>
              <a:t> Fight back</a:t>
            </a:r>
            <a:endParaRPr/>
          </a:p>
          <a:p>
            <a:pPr marL="857250" lvl="2" indent="-177800" algn="l" rtl="0">
              <a:lnSpc>
                <a:spcPct val="90000"/>
              </a:lnSpc>
              <a:spcBef>
                <a:spcPts val="375"/>
              </a:spcBef>
              <a:spcAft>
                <a:spcPts val="0"/>
              </a:spcAft>
              <a:buClr>
                <a:srgbClr val="000066"/>
              </a:buClr>
              <a:buSzPts val="2800"/>
              <a:buChar char="•"/>
            </a:pPr>
            <a:r>
              <a:rPr lang="en-US" sz="2800">
                <a:latin typeface="Arial"/>
                <a:ea typeface="Arial"/>
                <a:cs typeface="Arial"/>
                <a:sym typeface="Arial"/>
              </a:rPr>
              <a:t> Get others to support you</a:t>
            </a:r>
            <a:endParaRPr/>
          </a:p>
          <a:p>
            <a:pPr marL="171450" lvl="0" indent="-38100" algn="l" rtl="0">
              <a:lnSpc>
                <a:spcPct val="90000"/>
              </a:lnSpc>
              <a:spcBef>
                <a:spcPts val="750"/>
              </a:spcBef>
              <a:spcAft>
                <a:spcPts val="0"/>
              </a:spcAft>
              <a:buClr>
                <a:schemeClr val="dk1"/>
              </a:buClr>
              <a:buSzPts val="2100"/>
              <a:buNone/>
            </a:pPr>
            <a:endParaRPr/>
          </a:p>
        </p:txBody>
      </p:sp>
      <p:sp>
        <p:nvSpPr>
          <p:cNvPr id="329" name="Google Shape;329;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27</a:t>
            </a:fld>
            <a:endParaRPr sz="1400">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40"/>
          <p:cNvSpPr txBox="1">
            <a:spLocks noGrp="1"/>
          </p:cNvSpPr>
          <p:nvPr>
            <p:ph type="title"/>
          </p:nvPr>
        </p:nvSpPr>
        <p:spPr>
          <a:xfrm>
            <a:off x="1524000" y="609599"/>
            <a:ext cx="7162800" cy="144621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990000"/>
              </a:buClr>
              <a:buSzPct val="100000"/>
              <a:buFont typeface="Comic Sans MS"/>
              <a:buNone/>
            </a:pPr>
            <a:br>
              <a:rPr lang="en-US" sz="4000" i="1">
                <a:solidFill>
                  <a:srgbClr val="990000"/>
                </a:solidFill>
                <a:latin typeface="Comic Sans MS"/>
                <a:ea typeface="Comic Sans MS"/>
                <a:cs typeface="Comic Sans MS"/>
                <a:sym typeface="Comic Sans MS"/>
              </a:rPr>
            </a:br>
            <a:br>
              <a:rPr lang="en-US" sz="4000" i="1">
                <a:solidFill>
                  <a:srgbClr val="990000"/>
                </a:solidFill>
                <a:latin typeface="Comic Sans MS"/>
                <a:ea typeface="Comic Sans MS"/>
                <a:cs typeface="Comic Sans MS"/>
                <a:sym typeface="Comic Sans MS"/>
              </a:rPr>
            </a:br>
            <a:r>
              <a:rPr lang="en-US" sz="4000" b="1" i="1">
                <a:solidFill>
                  <a:srgbClr val="000066"/>
                </a:solidFill>
                <a:latin typeface="Cambria"/>
                <a:ea typeface="Cambria"/>
                <a:cs typeface="Cambria"/>
                <a:sym typeface="Cambria"/>
              </a:rPr>
              <a:t>Children’s Literature</a:t>
            </a:r>
            <a:br>
              <a:rPr lang="en-US" sz="4000" i="1">
                <a:solidFill>
                  <a:srgbClr val="990000"/>
                </a:solidFill>
                <a:latin typeface="Comic Sans MS"/>
                <a:ea typeface="Comic Sans MS"/>
                <a:cs typeface="Comic Sans MS"/>
                <a:sym typeface="Comic Sans MS"/>
              </a:rPr>
            </a:br>
            <a:br>
              <a:rPr lang="en-US" sz="1200" i="1">
                <a:solidFill>
                  <a:srgbClr val="990000"/>
                </a:solidFill>
                <a:latin typeface="Comic Sans MS"/>
                <a:ea typeface="Comic Sans MS"/>
                <a:cs typeface="Comic Sans MS"/>
                <a:sym typeface="Comic Sans MS"/>
              </a:rPr>
            </a:br>
            <a:r>
              <a:rPr lang="en-US" sz="1200" i="1">
                <a:solidFill>
                  <a:srgbClr val="990000"/>
                </a:solidFill>
                <a:latin typeface="Comic Sans MS"/>
                <a:ea typeface="Comic Sans MS"/>
                <a:cs typeface="Comic Sans MS"/>
                <a:sym typeface="Comic Sans MS"/>
              </a:rPr>
              <a:t>	</a:t>
            </a:r>
            <a:br>
              <a:rPr lang="en-US" sz="1600" i="1">
                <a:solidFill>
                  <a:srgbClr val="990000"/>
                </a:solidFill>
                <a:latin typeface="Comic Sans MS"/>
                <a:ea typeface="Comic Sans MS"/>
                <a:cs typeface="Comic Sans MS"/>
                <a:sym typeface="Comic Sans MS"/>
              </a:rPr>
            </a:br>
            <a:r>
              <a:rPr lang="en-US" sz="1600" i="1">
                <a:solidFill>
                  <a:srgbClr val="990000"/>
                </a:solidFill>
                <a:latin typeface="Comic Sans MS"/>
                <a:ea typeface="Comic Sans MS"/>
                <a:cs typeface="Comic Sans MS"/>
                <a:sym typeface="Comic Sans MS"/>
              </a:rPr>
              <a:t>                    </a:t>
            </a:r>
            <a:r>
              <a:rPr lang="en-US" sz="3100" b="1" i="1">
                <a:solidFill>
                  <a:srgbClr val="000066"/>
                </a:solidFill>
                <a:latin typeface="Cambria"/>
                <a:ea typeface="Cambria"/>
                <a:cs typeface="Cambria"/>
                <a:sym typeface="Cambria"/>
              </a:rPr>
              <a:t>Stand Tall Molly Lou Melon</a:t>
            </a:r>
            <a:br>
              <a:rPr lang="en-US" sz="3100" b="1" i="1">
                <a:solidFill>
                  <a:srgbClr val="000066"/>
                </a:solidFill>
                <a:latin typeface="Cambria"/>
                <a:ea typeface="Cambria"/>
                <a:cs typeface="Cambria"/>
                <a:sym typeface="Cambria"/>
              </a:rPr>
            </a:br>
            <a:r>
              <a:rPr lang="en-US" sz="3100" b="1" i="1">
                <a:solidFill>
                  <a:srgbClr val="000066"/>
                </a:solidFill>
                <a:latin typeface="Cambria"/>
                <a:ea typeface="Cambria"/>
                <a:cs typeface="Cambria"/>
                <a:sym typeface="Cambria"/>
              </a:rPr>
              <a:t>       </a:t>
            </a:r>
            <a:r>
              <a:rPr lang="en-US" sz="2400" b="1" i="1">
                <a:solidFill>
                  <a:srgbClr val="000066"/>
                </a:solidFill>
                <a:latin typeface="Cambria"/>
                <a:ea typeface="Cambria"/>
                <a:cs typeface="Cambria"/>
                <a:sym typeface="Cambria"/>
              </a:rPr>
              <a:t>by Patty Lovell</a:t>
            </a:r>
            <a:br>
              <a:rPr lang="en-US" sz="2400" b="1" i="1">
                <a:solidFill>
                  <a:srgbClr val="000066"/>
                </a:solidFill>
                <a:latin typeface="Comic Sans MS"/>
                <a:ea typeface="Comic Sans MS"/>
                <a:cs typeface="Comic Sans MS"/>
                <a:sym typeface="Comic Sans MS"/>
              </a:rPr>
            </a:br>
            <a:br>
              <a:rPr lang="en-US" sz="200" i="1">
                <a:solidFill>
                  <a:srgbClr val="990000"/>
                </a:solidFill>
                <a:latin typeface="Comic Sans MS"/>
                <a:ea typeface="Comic Sans MS"/>
                <a:cs typeface="Comic Sans MS"/>
                <a:sym typeface="Comic Sans MS"/>
              </a:rPr>
            </a:br>
            <a:br>
              <a:rPr lang="en-US" sz="4000" i="1">
                <a:solidFill>
                  <a:srgbClr val="002060"/>
                </a:solidFill>
                <a:latin typeface="Arial"/>
                <a:ea typeface="Arial"/>
                <a:cs typeface="Arial"/>
                <a:sym typeface="Arial"/>
              </a:rPr>
            </a:br>
            <a:br>
              <a:rPr lang="en-US" i="1">
                <a:solidFill>
                  <a:srgbClr val="000066"/>
                </a:solidFill>
                <a:latin typeface="Comic Sans MS"/>
                <a:ea typeface="Comic Sans MS"/>
                <a:cs typeface="Comic Sans MS"/>
                <a:sym typeface="Comic Sans MS"/>
              </a:rPr>
            </a:br>
            <a:endParaRPr>
              <a:solidFill>
                <a:srgbClr val="2F5496"/>
              </a:solidFill>
            </a:endParaRPr>
          </a:p>
        </p:txBody>
      </p:sp>
      <p:sp>
        <p:nvSpPr>
          <p:cNvPr id="336" name="Google Shape;336;p40"/>
          <p:cNvSpPr txBox="1">
            <a:spLocks noGrp="1"/>
          </p:cNvSpPr>
          <p:nvPr>
            <p:ph type="body" idx="1"/>
          </p:nvPr>
        </p:nvSpPr>
        <p:spPr>
          <a:xfrm>
            <a:off x="228600" y="3746150"/>
            <a:ext cx="6096000" cy="2959500"/>
          </a:xfrm>
          <a:prstGeom prst="rect">
            <a:avLst/>
          </a:prstGeom>
          <a:noFill/>
          <a:ln>
            <a:noFill/>
          </a:ln>
        </p:spPr>
        <p:txBody>
          <a:bodyPr spcFirstLastPara="1" wrap="square" lIns="91425" tIns="45700" rIns="91425" bIns="45700" anchor="t" anchorCtr="0">
            <a:normAutofit lnSpcReduction="10000"/>
          </a:bodyPr>
          <a:lstStyle/>
          <a:p>
            <a:pPr marL="171450" lvl="0" indent="-171450" algn="ctr" rtl="0">
              <a:lnSpc>
                <a:spcPct val="90000"/>
              </a:lnSpc>
              <a:spcBef>
                <a:spcPts val="0"/>
              </a:spcBef>
              <a:spcAft>
                <a:spcPts val="0"/>
              </a:spcAft>
              <a:buClr>
                <a:srgbClr val="002060"/>
              </a:buClr>
              <a:buSzPts val="2800"/>
              <a:buFont typeface="Cambria"/>
              <a:buNone/>
            </a:pPr>
            <a:r>
              <a:rPr lang="en-US" sz="2800" b="1" i="1">
                <a:solidFill>
                  <a:srgbClr val="000066"/>
                </a:solidFill>
                <a:latin typeface="Cambria"/>
                <a:ea typeface="Cambria"/>
                <a:cs typeface="Cambria"/>
                <a:sym typeface="Cambria"/>
              </a:rPr>
              <a:t>Bullies Never Win</a:t>
            </a:r>
            <a:endParaRPr b="1">
              <a:solidFill>
                <a:srgbClr val="000066"/>
              </a:solidFill>
            </a:endParaRPr>
          </a:p>
          <a:p>
            <a:pPr marL="171450" lvl="0" indent="-171450" algn="ctr" rtl="0">
              <a:lnSpc>
                <a:spcPct val="90000"/>
              </a:lnSpc>
              <a:spcBef>
                <a:spcPts val="0"/>
              </a:spcBef>
              <a:spcAft>
                <a:spcPts val="0"/>
              </a:spcAft>
              <a:buClr>
                <a:srgbClr val="002060"/>
              </a:buClr>
              <a:buSzPts val="2200"/>
              <a:buFont typeface="Cambria"/>
              <a:buNone/>
            </a:pPr>
            <a:r>
              <a:rPr lang="en-US" sz="2200" b="1" i="1">
                <a:solidFill>
                  <a:srgbClr val="000066"/>
                </a:solidFill>
                <a:latin typeface="Cambria"/>
                <a:ea typeface="Cambria"/>
                <a:cs typeface="Cambria"/>
                <a:sym typeface="Cambria"/>
              </a:rPr>
              <a:t>by Margery Cuyler</a:t>
            </a:r>
            <a:endParaRPr b="1">
              <a:solidFill>
                <a:srgbClr val="000066"/>
              </a:solidFill>
            </a:endParaRPr>
          </a:p>
          <a:p>
            <a:pPr marL="171450" lvl="0" indent="-171450" algn="ctr" rtl="0">
              <a:lnSpc>
                <a:spcPct val="100000"/>
              </a:lnSpc>
              <a:spcBef>
                <a:spcPts val="750"/>
              </a:spcBef>
              <a:spcAft>
                <a:spcPts val="0"/>
              </a:spcAft>
              <a:buClr>
                <a:schemeClr val="dk1"/>
              </a:buClr>
              <a:buSzPts val="2000"/>
              <a:buFont typeface="Arial"/>
              <a:buNone/>
            </a:pPr>
            <a:r>
              <a:rPr lang="en-US" sz="2000">
                <a:latin typeface="Arial"/>
                <a:ea typeface="Arial"/>
                <a:cs typeface="Arial"/>
                <a:sym typeface="Arial"/>
              </a:rPr>
              <a:t>Jessica was a worrier. She worried about everything. Brenda was perfect but she picked on Jessica called her “toothpick” and excluded her. Anita befriended Jessica and told her to stand up to bully Brenda. Finally, Jessica stood up and said in a loud voice, “Toothpicks may be thin, but bullies never win!” Brenda had no response.</a:t>
            </a:r>
            <a:endParaRPr/>
          </a:p>
        </p:txBody>
      </p:sp>
      <p:sp>
        <p:nvSpPr>
          <p:cNvPr id="337" name="Google Shape;337;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28</a:t>
            </a:fld>
            <a:endParaRPr sz="1400">
              <a:solidFill>
                <a:schemeClr val="dk1"/>
              </a:solidFill>
              <a:latin typeface="Arial"/>
              <a:ea typeface="Arial"/>
              <a:cs typeface="Arial"/>
              <a:sym typeface="Arial"/>
            </a:endParaRPr>
          </a:p>
        </p:txBody>
      </p:sp>
      <p:pic>
        <p:nvPicPr>
          <p:cNvPr id="338" name="Google Shape;338;p40"/>
          <p:cNvPicPr preferRelativeResize="0"/>
          <p:nvPr/>
        </p:nvPicPr>
        <p:blipFill rotWithShape="1">
          <a:blip r:embed="rId3">
            <a:alphaModFix/>
          </a:blip>
          <a:srcRect/>
          <a:stretch/>
        </p:blipFill>
        <p:spPr>
          <a:xfrm>
            <a:off x="6293944" y="3564513"/>
            <a:ext cx="2192223" cy="2819400"/>
          </a:xfrm>
          <a:prstGeom prst="rect">
            <a:avLst/>
          </a:prstGeom>
          <a:noFill/>
          <a:ln>
            <a:noFill/>
          </a:ln>
        </p:spPr>
      </p:pic>
      <p:pic>
        <p:nvPicPr>
          <p:cNvPr id="339" name="Google Shape;339;p40"/>
          <p:cNvPicPr preferRelativeResize="0"/>
          <p:nvPr/>
        </p:nvPicPr>
        <p:blipFill rotWithShape="1">
          <a:blip r:embed="rId4">
            <a:alphaModFix/>
          </a:blip>
          <a:srcRect/>
          <a:stretch/>
        </p:blipFill>
        <p:spPr>
          <a:xfrm>
            <a:off x="671837" y="1062544"/>
            <a:ext cx="2390775" cy="2390775"/>
          </a:xfrm>
          <a:prstGeom prst="rect">
            <a:avLst/>
          </a:prstGeom>
          <a:noFill/>
          <a:ln>
            <a:noFill/>
          </a:ln>
        </p:spPr>
      </p:pic>
      <p:sp>
        <p:nvSpPr>
          <p:cNvPr id="340" name="Google Shape;340;p40"/>
          <p:cNvSpPr txBox="1"/>
          <p:nvPr/>
        </p:nvSpPr>
        <p:spPr>
          <a:xfrm flipH="1">
            <a:off x="3230175" y="1905000"/>
            <a:ext cx="5139300" cy="1631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Arial"/>
                <a:ea typeface="Arial"/>
                <a:cs typeface="Arial"/>
                <a:sym typeface="Arial"/>
              </a:rPr>
              <a:t>Molly Lou Melon was short, had buck teeth, and a voice like a frog. But her grandmother told her to believe in herself and the world will believe in her too. So, she did. She used her self-confidence to tame a bully.</a:t>
            </a:r>
            <a:endParaRPr sz="2000">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41"/>
          <p:cNvSpPr txBox="1">
            <a:spLocks noGrp="1"/>
          </p:cNvSpPr>
          <p:nvPr>
            <p:ph type="title"/>
          </p:nvPr>
        </p:nvSpPr>
        <p:spPr>
          <a:xfrm>
            <a:off x="628650" y="365127"/>
            <a:ext cx="7886700" cy="97888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 Abuse of Authority!</a:t>
            </a:r>
            <a:endParaRPr sz="4000">
              <a:solidFill>
                <a:srgbClr val="002060"/>
              </a:solidFill>
            </a:endParaRPr>
          </a:p>
        </p:txBody>
      </p:sp>
      <p:pic>
        <p:nvPicPr>
          <p:cNvPr id="347" name="Google Shape;347;p41" descr="yertle the turtle cover"/>
          <p:cNvPicPr preferRelativeResize="0">
            <a:picLocks noGrp="1"/>
          </p:cNvPicPr>
          <p:nvPr>
            <p:ph type="body" idx="1"/>
          </p:nvPr>
        </p:nvPicPr>
        <p:blipFill rotWithShape="1">
          <a:blip r:embed="rId3">
            <a:alphaModFix/>
          </a:blip>
          <a:srcRect/>
          <a:stretch/>
        </p:blipFill>
        <p:spPr>
          <a:xfrm>
            <a:off x="2590802" y="1344014"/>
            <a:ext cx="3886198" cy="5294548"/>
          </a:xfrm>
          <a:prstGeom prst="rect">
            <a:avLst/>
          </a:prstGeom>
          <a:noFill/>
          <a:ln>
            <a:noFill/>
          </a:ln>
        </p:spPr>
      </p:pic>
      <p:sp>
        <p:nvSpPr>
          <p:cNvPr id="348" name="Google Shape;348;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400"/>
              <a:buFont typeface="Cambria"/>
              <a:buNone/>
            </a:pPr>
            <a:r>
              <a:rPr lang="en-US" sz="4400" b="1" i="1">
                <a:solidFill>
                  <a:srgbClr val="002060"/>
                </a:solidFill>
                <a:latin typeface="Cambria"/>
                <a:ea typeface="Cambria"/>
                <a:cs typeface="Cambria"/>
                <a:sym typeface="Cambria"/>
              </a:rPr>
              <a:t>Why teach civics?</a:t>
            </a:r>
            <a:endParaRPr/>
          </a:p>
        </p:txBody>
      </p:sp>
      <p:sp>
        <p:nvSpPr>
          <p:cNvPr id="108" name="Google Shape;108;p15"/>
          <p:cNvSpPr txBox="1">
            <a:spLocks noGrp="1"/>
          </p:cNvSpPr>
          <p:nvPr>
            <p:ph type="body" idx="1"/>
          </p:nvPr>
        </p:nvSpPr>
        <p:spPr>
          <a:xfrm>
            <a:off x="628650" y="1755775"/>
            <a:ext cx="7886700" cy="4800600"/>
          </a:xfrm>
          <a:prstGeom prst="rect">
            <a:avLst/>
          </a:prstGeom>
          <a:noFill/>
          <a:ln>
            <a:noFill/>
          </a:ln>
        </p:spPr>
        <p:txBody>
          <a:bodyPr spcFirstLastPara="1" wrap="square" lIns="91425" tIns="45700" rIns="91425" bIns="45700" anchor="t" anchorCtr="0">
            <a:normAutofit lnSpcReduction="10000"/>
          </a:bodyPr>
          <a:lstStyle/>
          <a:p>
            <a:pPr marL="171450" lvl="0" indent="-235748" algn="l" rtl="0">
              <a:lnSpc>
                <a:spcPct val="90000"/>
              </a:lnSpc>
              <a:spcBef>
                <a:spcPts val="0"/>
              </a:spcBef>
              <a:spcAft>
                <a:spcPts val="0"/>
              </a:spcAft>
              <a:buClr>
                <a:srgbClr val="000066"/>
              </a:buClr>
              <a:buSzPts val="3713"/>
              <a:buFont typeface="Noto Sans Symbols"/>
              <a:buChar char="▪"/>
            </a:pPr>
            <a:r>
              <a:rPr lang="en-US" sz="2800">
                <a:latin typeface="Arial"/>
                <a:ea typeface="Arial"/>
                <a:cs typeface="Arial"/>
                <a:sym typeface="Arial"/>
              </a:rPr>
              <a:t>"</a:t>
            </a:r>
            <a:r>
              <a:rPr lang="en-US" sz="2800" i="1">
                <a:latin typeface="Arial"/>
                <a:ea typeface="Arial"/>
                <a:cs typeface="Arial"/>
                <a:sym typeface="Arial"/>
              </a:rPr>
              <a:t>An educated citizenry is a vital requisite for our survival as a free people…if we think them not enlightened enough to exercise their control with a wholesome discretion, the remedy is…to inform their discretion by education”  </a:t>
            </a:r>
            <a:endParaRPr sz="2800" i="1">
              <a:latin typeface="Arial"/>
              <a:ea typeface="Arial"/>
              <a:cs typeface="Arial"/>
              <a:sym typeface="Arial"/>
            </a:endParaRPr>
          </a:p>
          <a:p>
            <a:pPr marL="171450" lvl="0" indent="0" algn="l" rtl="0">
              <a:lnSpc>
                <a:spcPct val="90000"/>
              </a:lnSpc>
              <a:spcBef>
                <a:spcPts val="0"/>
              </a:spcBef>
              <a:spcAft>
                <a:spcPts val="0"/>
              </a:spcAft>
              <a:buNone/>
            </a:pPr>
            <a:r>
              <a:rPr lang="en-US" sz="2800" i="1">
                <a:latin typeface="Arial"/>
                <a:ea typeface="Arial"/>
                <a:cs typeface="Arial"/>
                <a:sym typeface="Arial"/>
              </a:rPr>
              <a:t>                                          </a:t>
            </a:r>
            <a:r>
              <a:rPr lang="en-US" sz="2400">
                <a:latin typeface="Arial"/>
                <a:ea typeface="Arial"/>
                <a:cs typeface="Arial"/>
                <a:sym typeface="Arial"/>
              </a:rPr>
              <a:t>Thomas Jefferson, 1820</a:t>
            </a:r>
            <a:endParaRPr sz="1700"/>
          </a:p>
          <a:p>
            <a:pPr marL="171450" lvl="0" indent="-114300" algn="l" rtl="0">
              <a:lnSpc>
                <a:spcPct val="90000"/>
              </a:lnSpc>
              <a:spcBef>
                <a:spcPts val="750"/>
              </a:spcBef>
              <a:spcAft>
                <a:spcPts val="0"/>
              </a:spcAft>
              <a:buClr>
                <a:srgbClr val="800000"/>
              </a:buClr>
              <a:buSzPts val="900"/>
              <a:buFont typeface="Noto Sans Symbols"/>
              <a:buNone/>
            </a:pPr>
            <a:endParaRPr sz="900" i="1">
              <a:latin typeface="Arial"/>
              <a:ea typeface="Arial"/>
              <a:cs typeface="Arial"/>
              <a:sym typeface="Arial"/>
            </a:endParaRPr>
          </a:p>
          <a:p>
            <a:pPr marL="171450" lvl="0" indent="-235748" algn="l" rtl="0">
              <a:lnSpc>
                <a:spcPct val="90000"/>
              </a:lnSpc>
              <a:spcBef>
                <a:spcPts val="750"/>
              </a:spcBef>
              <a:spcAft>
                <a:spcPts val="0"/>
              </a:spcAft>
              <a:buClr>
                <a:srgbClr val="000066"/>
              </a:buClr>
              <a:buSzPts val="3713"/>
              <a:buFont typeface="Noto Sans Symbols"/>
              <a:buChar char="▪"/>
            </a:pPr>
            <a:r>
              <a:rPr lang="en-US" sz="2800">
                <a:latin typeface="Arial"/>
                <a:ea typeface="Arial"/>
                <a:cs typeface="Arial"/>
                <a:sym typeface="Arial"/>
              </a:rPr>
              <a:t>Public schools were instituted to create citizens</a:t>
            </a:r>
            <a:endParaRPr/>
          </a:p>
          <a:p>
            <a:pPr marL="171450" lvl="0" indent="-114300" algn="l" rtl="0">
              <a:lnSpc>
                <a:spcPct val="90000"/>
              </a:lnSpc>
              <a:spcBef>
                <a:spcPts val="750"/>
              </a:spcBef>
              <a:spcAft>
                <a:spcPts val="0"/>
              </a:spcAft>
              <a:buClr>
                <a:srgbClr val="800000"/>
              </a:buClr>
              <a:buSzPts val="900"/>
              <a:buFont typeface="Noto Sans Symbols"/>
              <a:buNone/>
            </a:pPr>
            <a:endParaRPr sz="900">
              <a:latin typeface="Arial"/>
              <a:ea typeface="Arial"/>
              <a:cs typeface="Arial"/>
              <a:sym typeface="Arial"/>
            </a:endParaRPr>
          </a:p>
          <a:p>
            <a:pPr marL="171450" lvl="0" indent="-235748" algn="l" rtl="0">
              <a:lnSpc>
                <a:spcPct val="90000"/>
              </a:lnSpc>
              <a:spcBef>
                <a:spcPts val="750"/>
              </a:spcBef>
              <a:spcAft>
                <a:spcPts val="0"/>
              </a:spcAft>
              <a:buClr>
                <a:srgbClr val="000066"/>
              </a:buClr>
              <a:buSzPts val="3713"/>
              <a:buFont typeface="Noto Sans Symbols"/>
              <a:buChar char="▪"/>
            </a:pPr>
            <a:r>
              <a:rPr lang="en-US" sz="2800">
                <a:latin typeface="Arial"/>
                <a:ea typeface="Arial"/>
                <a:cs typeface="Arial"/>
                <a:sym typeface="Arial"/>
              </a:rPr>
              <a:t>Significant research indicates that ELL skills can be taught by engaging students in relevant social studies issues</a:t>
            </a:r>
            <a:endParaRPr>
              <a:solidFill>
                <a:srgbClr val="000066"/>
              </a:solidFill>
            </a:endParaRPr>
          </a:p>
        </p:txBody>
      </p:sp>
      <p:sp>
        <p:nvSpPr>
          <p:cNvPr id="109" name="Google Shape;109;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b="0" i="0" u="none" strike="noStrike" cap="none">
                <a:solidFill>
                  <a:schemeClr val="dk1"/>
                </a:solidFill>
                <a:latin typeface="Arial"/>
                <a:ea typeface="Arial"/>
                <a:cs typeface="Arial"/>
                <a:sym typeface="Arial"/>
              </a:rPr>
              <a:t>3</a:t>
            </a:fld>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42"/>
          <p:cNvSpPr txBox="1">
            <a:spLocks noGrp="1"/>
          </p:cNvSpPr>
          <p:nvPr>
            <p:ph type="title"/>
          </p:nvPr>
        </p:nvSpPr>
        <p:spPr>
          <a:xfrm>
            <a:off x="233363" y="457200"/>
            <a:ext cx="8610600" cy="1143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What led to the Declaration of Independence?</a:t>
            </a:r>
            <a:endParaRPr/>
          </a:p>
        </p:txBody>
      </p:sp>
      <p:sp>
        <p:nvSpPr>
          <p:cNvPr id="355" name="Google Shape;355;p42"/>
          <p:cNvSpPr txBox="1">
            <a:spLocks noGrp="1"/>
          </p:cNvSpPr>
          <p:nvPr>
            <p:ph type="body" idx="1"/>
          </p:nvPr>
        </p:nvSpPr>
        <p:spPr>
          <a:xfrm>
            <a:off x="643375" y="1773125"/>
            <a:ext cx="7872000" cy="4735800"/>
          </a:xfrm>
          <a:prstGeom prst="rect">
            <a:avLst/>
          </a:prstGeom>
          <a:noFill/>
          <a:ln>
            <a:noFill/>
          </a:ln>
        </p:spPr>
        <p:txBody>
          <a:bodyPr spcFirstLastPara="1" wrap="square" lIns="91425" tIns="45700" rIns="91425" bIns="45700" anchor="t" anchorCtr="0">
            <a:normAutofit fontScale="55000" lnSpcReduction="20000"/>
          </a:bodyPr>
          <a:lstStyle/>
          <a:p>
            <a:pPr marL="171450" lvl="0" indent="-171450" algn="l" rtl="0">
              <a:lnSpc>
                <a:spcPct val="90000"/>
              </a:lnSpc>
              <a:spcBef>
                <a:spcPts val="0"/>
              </a:spcBef>
              <a:spcAft>
                <a:spcPts val="0"/>
              </a:spcAft>
              <a:buClr>
                <a:srgbClr val="000066"/>
              </a:buClr>
              <a:buSzPct val="100000"/>
              <a:buChar char="•"/>
            </a:pPr>
            <a:r>
              <a:rPr lang="en-US" sz="3600">
                <a:latin typeface="Arial"/>
                <a:ea typeface="Arial"/>
                <a:cs typeface="Arial"/>
                <a:sym typeface="Arial"/>
              </a:rPr>
              <a:t>ABUSE OF AUTHORITY!</a:t>
            </a:r>
            <a:endParaRPr/>
          </a:p>
          <a:p>
            <a:pPr marL="171450" lvl="0" indent="-119063" algn="l" rtl="0">
              <a:lnSpc>
                <a:spcPct val="90000"/>
              </a:lnSpc>
              <a:spcBef>
                <a:spcPts val="750"/>
              </a:spcBef>
              <a:spcAft>
                <a:spcPts val="0"/>
              </a:spcAft>
              <a:buClr>
                <a:srgbClr val="800000"/>
              </a:buClr>
              <a:buSzPct val="100000"/>
              <a:buNone/>
            </a:pPr>
            <a:endParaRPr sz="1500">
              <a:latin typeface="Arial"/>
              <a:ea typeface="Arial"/>
              <a:cs typeface="Arial"/>
              <a:sym typeface="Arial"/>
            </a:endParaRPr>
          </a:p>
          <a:p>
            <a:pPr marL="171450" lvl="0" indent="-171450" algn="l" rtl="0">
              <a:lnSpc>
                <a:spcPct val="90000"/>
              </a:lnSpc>
              <a:spcBef>
                <a:spcPts val="750"/>
              </a:spcBef>
              <a:spcAft>
                <a:spcPts val="0"/>
              </a:spcAft>
              <a:buClr>
                <a:srgbClr val="000066"/>
              </a:buClr>
              <a:buSzPct val="100000"/>
              <a:buChar char="•"/>
            </a:pPr>
            <a:r>
              <a:rPr lang="en-US" sz="3600">
                <a:latin typeface="Arial"/>
                <a:ea typeface="Arial"/>
                <a:cs typeface="Arial"/>
                <a:sym typeface="Arial"/>
              </a:rPr>
              <a:t>The list of 27 complaints against King George III constitute the proof of the right to rebellion because the British are not protecting the rights of the colonists. </a:t>
            </a:r>
            <a:endParaRPr/>
          </a:p>
          <a:p>
            <a:pPr marL="171450" lvl="0" indent="-119063" algn="l" rtl="0">
              <a:lnSpc>
                <a:spcPct val="90000"/>
              </a:lnSpc>
              <a:spcBef>
                <a:spcPts val="750"/>
              </a:spcBef>
              <a:spcAft>
                <a:spcPts val="0"/>
              </a:spcAft>
              <a:buClr>
                <a:srgbClr val="800000"/>
              </a:buClr>
              <a:buSzPct val="100000"/>
              <a:buNone/>
            </a:pPr>
            <a:endParaRPr sz="1500">
              <a:latin typeface="Arial"/>
              <a:ea typeface="Arial"/>
              <a:cs typeface="Arial"/>
              <a:sym typeface="Arial"/>
            </a:endParaRPr>
          </a:p>
          <a:p>
            <a:pPr marL="171450" lvl="0" indent="-171450" algn="l" rtl="0">
              <a:lnSpc>
                <a:spcPct val="90000"/>
              </a:lnSpc>
              <a:spcBef>
                <a:spcPts val="750"/>
              </a:spcBef>
              <a:spcAft>
                <a:spcPts val="0"/>
              </a:spcAft>
              <a:buClr>
                <a:srgbClr val="000066"/>
              </a:buClr>
              <a:buSzPct val="100000"/>
              <a:buChar char="•"/>
            </a:pPr>
            <a:r>
              <a:rPr lang="en-US" sz="3600">
                <a:latin typeface="Arial"/>
                <a:ea typeface="Arial"/>
                <a:cs typeface="Arial"/>
                <a:sym typeface="Arial"/>
              </a:rPr>
              <a:t>“…these United Colonies are, and of Right ought to be Free and Independent States” declares independence.</a:t>
            </a:r>
            <a:endParaRPr/>
          </a:p>
          <a:p>
            <a:pPr marL="0" lvl="0" indent="0" algn="l" rtl="0">
              <a:lnSpc>
                <a:spcPct val="90000"/>
              </a:lnSpc>
              <a:spcBef>
                <a:spcPts val="750"/>
              </a:spcBef>
              <a:spcAft>
                <a:spcPts val="0"/>
              </a:spcAft>
              <a:buClr>
                <a:srgbClr val="800000"/>
              </a:buClr>
              <a:buSzPct val="100000"/>
              <a:buNone/>
            </a:pPr>
            <a:r>
              <a:rPr lang="en-US" sz="1500">
                <a:latin typeface="Arial"/>
                <a:ea typeface="Arial"/>
                <a:cs typeface="Arial"/>
                <a:sym typeface="Arial"/>
              </a:rPr>
              <a:t> </a:t>
            </a:r>
            <a:endParaRPr/>
          </a:p>
          <a:p>
            <a:pPr marL="171450" lvl="0" indent="-171450" algn="l" rtl="0">
              <a:lnSpc>
                <a:spcPct val="90000"/>
              </a:lnSpc>
              <a:spcBef>
                <a:spcPts val="750"/>
              </a:spcBef>
              <a:spcAft>
                <a:spcPts val="0"/>
              </a:spcAft>
              <a:buClr>
                <a:srgbClr val="000066"/>
              </a:buClr>
              <a:buSzPct val="100000"/>
              <a:buChar char="•"/>
            </a:pPr>
            <a:r>
              <a:rPr lang="en-US" sz="3600">
                <a:latin typeface="Arial"/>
                <a:ea typeface="Arial"/>
                <a:cs typeface="Arial"/>
                <a:sym typeface="Arial"/>
              </a:rPr>
              <a:t>The Declaration of Independence was designed for multiple audiences: the King, the colonists, and the world. </a:t>
            </a:r>
            <a:endParaRPr/>
          </a:p>
          <a:p>
            <a:pPr marL="171450" lvl="0" indent="-119063" algn="l" rtl="0">
              <a:lnSpc>
                <a:spcPct val="90000"/>
              </a:lnSpc>
              <a:spcBef>
                <a:spcPts val="750"/>
              </a:spcBef>
              <a:spcAft>
                <a:spcPts val="0"/>
              </a:spcAft>
              <a:buClr>
                <a:srgbClr val="800000"/>
              </a:buClr>
              <a:buSzPct val="100000"/>
              <a:buNone/>
            </a:pPr>
            <a:endParaRPr sz="1500">
              <a:latin typeface="Arial"/>
              <a:ea typeface="Arial"/>
              <a:cs typeface="Arial"/>
              <a:sym typeface="Arial"/>
            </a:endParaRPr>
          </a:p>
          <a:p>
            <a:pPr marL="171450" lvl="0" indent="-171450" algn="l" rtl="0">
              <a:lnSpc>
                <a:spcPct val="90000"/>
              </a:lnSpc>
              <a:spcBef>
                <a:spcPts val="750"/>
              </a:spcBef>
              <a:spcAft>
                <a:spcPts val="0"/>
              </a:spcAft>
              <a:buClr>
                <a:srgbClr val="000066"/>
              </a:buClr>
              <a:buSzPct val="100000"/>
              <a:buChar char="•"/>
            </a:pPr>
            <a:r>
              <a:rPr lang="en-US" sz="3600">
                <a:latin typeface="Arial"/>
                <a:ea typeface="Arial"/>
                <a:cs typeface="Arial"/>
                <a:sym typeface="Arial"/>
              </a:rPr>
              <a:t>Its goals were to rally the troops, win foreign allies, and to announce the creation of a new country.</a:t>
            </a:r>
            <a:endParaRPr/>
          </a:p>
          <a:p>
            <a:pPr marL="0" lvl="0" indent="0" algn="l" rtl="0">
              <a:lnSpc>
                <a:spcPct val="90000"/>
              </a:lnSpc>
              <a:spcBef>
                <a:spcPts val="750"/>
              </a:spcBef>
              <a:spcAft>
                <a:spcPts val="0"/>
              </a:spcAft>
              <a:buClr>
                <a:srgbClr val="800000"/>
              </a:buClr>
              <a:buSzPct val="100000"/>
              <a:buNone/>
            </a:pPr>
            <a:r>
              <a:rPr lang="en-US" sz="3200">
                <a:latin typeface="Arial"/>
                <a:ea typeface="Arial"/>
                <a:cs typeface="Arial"/>
                <a:sym typeface="Arial"/>
              </a:rPr>
              <a:t> </a:t>
            </a:r>
            <a:endParaRPr/>
          </a:p>
          <a:p>
            <a:pPr marL="171450" lvl="0" indent="-171450" algn="l" rtl="0">
              <a:lnSpc>
                <a:spcPct val="90000"/>
              </a:lnSpc>
              <a:spcBef>
                <a:spcPts val="750"/>
              </a:spcBef>
              <a:spcAft>
                <a:spcPts val="0"/>
              </a:spcAft>
              <a:buClr>
                <a:srgbClr val="000066"/>
              </a:buClr>
              <a:buSzPct val="100000"/>
              <a:buChar char="•"/>
            </a:pPr>
            <a:r>
              <a:rPr lang="en-US" sz="3600">
                <a:latin typeface="Arial"/>
                <a:ea typeface="Arial"/>
                <a:cs typeface="Arial"/>
                <a:sym typeface="Arial"/>
              </a:rPr>
              <a:t>iCivics activity:  Hey, King Get off our backs </a:t>
            </a:r>
            <a:r>
              <a:rPr lang="en-US" sz="3600" u="sng">
                <a:solidFill>
                  <a:schemeClr val="hlink"/>
                </a:solidFill>
                <a:latin typeface="Arial"/>
                <a:ea typeface="Arial"/>
                <a:cs typeface="Arial"/>
                <a:sym typeface="Arial"/>
                <a:hlinkClick r:id="rId3"/>
              </a:rPr>
              <a:t>https://www.icivics.org/search-results?keywords=Hey%2C+King%2C+get+off+our+backs&amp;type=All</a:t>
            </a:r>
            <a:endParaRPr sz="3600">
              <a:latin typeface="Arial"/>
              <a:ea typeface="Arial"/>
              <a:cs typeface="Arial"/>
              <a:sym typeface="Arial"/>
            </a:endParaRPr>
          </a:p>
          <a:p>
            <a:pPr marL="0" lvl="0" indent="0" algn="l" rtl="0">
              <a:lnSpc>
                <a:spcPct val="90000"/>
              </a:lnSpc>
              <a:spcBef>
                <a:spcPts val="750"/>
              </a:spcBef>
              <a:spcAft>
                <a:spcPts val="0"/>
              </a:spcAft>
              <a:buClr>
                <a:schemeClr val="dk1"/>
              </a:buClr>
              <a:buSzPct val="100000"/>
              <a:buNone/>
            </a:pPr>
            <a:endParaRPr/>
          </a:p>
        </p:txBody>
      </p:sp>
      <p:sp>
        <p:nvSpPr>
          <p:cNvPr id="356" name="Google Shape;356;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30</a:t>
            </a:fld>
            <a:endParaRPr sz="1400">
              <a:solidFill>
                <a:schemeClr val="dk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3"/>
          <p:cNvSpPr txBox="1">
            <a:spLocks noGrp="1"/>
          </p:cNvSpPr>
          <p:nvPr>
            <p:ph type="title"/>
          </p:nvPr>
        </p:nvSpPr>
        <p:spPr>
          <a:xfrm>
            <a:off x="670737" y="533400"/>
            <a:ext cx="7844613" cy="1143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How do we prevent abuse of authority?</a:t>
            </a:r>
            <a:endParaRPr/>
          </a:p>
        </p:txBody>
      </p:sp>
      <p:sp>
        <p:nvSpPr>
          <p:cNvPr id="363" name="Google Shape;363;p43"/>
          <p:cNvSpPr txBox="1">
            <a:spLocks noGrp="1"/>
          </p:cNvSpPr>
          <p:nvPr>
            <p:ph type="body" idx="1"/>
          </p:nvPr>
        </p:nvSpPr>
        <p:spPr>
          <a:xfrm>
            <a:off x="495300" y="2020902"/>
            <a:ext cx="8153400" cy="4613700"/>
          </a:xfrm>
          <a:prstGeom prst="rect">
            <a:avLst/>
          </a:prstGeom>
          <a:noFill/>
          <a:ln>
            <a:noFill/>
          </a:ln>
        </p:spPr>
        <p:txBody>
          <a:bodyPr spcFirstLastPara="1" wrap="square" lIns="91425" tIns="45700" rIns="91425" bIns="45700" anchor="t" anchorCtr="0">
            <a:normAutofit/>
          </a:bodyPr>
          <a:lstStyle/>
          <a:p>
            <a:pPr marL="457200" lvl="0" indent="-431800" algn="l" rtl="0">
              <a:lnSpc>
                <a:spcPct val="90000"/>
              </a:lnSpc>
              <a:spcBef>
                <a:spcPts val="0"/>
              </a:spcBef>
              <a:spcAft>
                <a:spcPts val="0"/>
              </a:spcAft>
              <a:buClr>
                <a:srgbClr val="000066"/>
              </a:buClr>
              <a:buSzPts val="3200"/>
              <a:buFont typeface="Arial"/>
              <a:buChar char="•"/>
            </a:pPr>
            <a:r>
              <a:rPr lang="en-US" sz="3200">
                <a:latin typeface="Arial"/>
                <a:ea typeface="Arial"/>
                <a:cs typeface="Arial"/>
                <a:sym typeface="Arial"/>
              </a:rPr>
              <a:t>Clearly lay out the duties and powers of  positions of authority and establishing clear limits to what a person in a position of authority can do.</a:t>
            </a:r>
            <a:endParaRPr sz="3200">
              <a:latin typeface="Arial"/>
              <a:ea typeface="Arial"/>
              <a:cs typeface="Arial"/>
              <a:sym typeface="Arial"/>
            </a:endParaRPr>
          </a:p>
          <a:p>
            <a:pPr marL="457200" lvl="0" indent="0" algn="l" rtl="0">
              <a:lnSpc>
                <a:spcPct val="90000"/>
              </a:lnSpc>
              <a:spcBef>
                <a:spcPts val="0"/>
              </a:spcBef>
              <a:spcAft>
                <a:spcPts val="0"/>
              </a:spcAft>
              <a:buNone/>
            </a:pPr>
            <a:endParaRPr sz="1400">
              <a:latin typeface="Arial"/>
              <a:ea typeface="Arial"/>
              <a:cs typeface="Arial"/>
              <a:sym typeface="Arial"/>
            </a:endParaRPr>
          </a:p>
          <a:p>
            <a:pPr marL="457200" lvl="0" indent="-431800" algn="l" rtl="0">
              <a:lnSpc>
                <a:spcPct val="90000"/>
              </a:lnSpc>
              <a:spcBef>
                <a:spcPts val="0"/>
              </a:spcBef>
              <a:spcAft>
                <a:spcPts val="0"/>
              </a:spcAft>
              <a:buClr>
                <a:srgbClr val="000066"/>
              </a:buClr>
              <a:buSzPts val="3200"/>
              <a:buFont typeface="Arial"/>
              <a:buChar char="•"/>
            </a:pPr>
            <a:r>
              <a:rPr lang="en-US" sz="3200">
                <a:latin typeface="Arial"/>
                <a:ea typeface="Arial"/>
                <a:cs typeface="Arial"/>
                <a:sym typeface="Arial"/>
              </a:rPr>
              <a:t>This is exactly what the representatives at the Federal Convention in Philadelphia did in 1787 in writing the U.S. Constitution</a:t>
            </a:r>
            <a:endParaRPr/>
          </a:p>
        </p:txBody>
      </p:sp>
      <p:sp>
        <p:nvSpPr>
          <p:cNvPr id="364" name="Google Shape;364;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31</a:t>
            </a:fld>
            <a:endParaRPr sz="1400">
              <a:solidFill>
                <a:schemeClr val="dk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44"/>
          <p:cNvSpPr txBox="1">
            <a:spLocks noGrp="1"/>
          </p:cNvSpPr>
          <p:nvPr>
            <p:ph type="title"/>
          </p:nvPr>
        </p:nvSpPr>
        <p:spPr>
          <a:xfrm>
            <a:off x="495300" y="457200"/>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How does the Constitution organize our government to prevent abuse of authority?</a:t>
            </a:r>
            <a:endParaRPr/>
          </a:p>
        </p:txBody>
      </p:sp>
      <p:sp>
        <p:nvSpPr>
          <p:cNvPr id="371" name="Google Shape;371;p44"/>
          <p:cNvSpPr txBox="1">
            <a:spLocks noGrp="1"/>
          </p:cNvSpPr>
          <p:nvPr>
            <p:ph type="body" idx="1"/>
          </p:nvPr>
        </p:nvSpPr>
        <p:spPr>
          <a:xfrm>
            <a:off x="276150" y="2045425"/>
            <a:ext cx="8667900" cy="4812600"/>
          </a:xfrm>
          <a:prstGeom prst="rect">
            <a:avLst/>
          </a:prstGeom>
          <a:noFill/>
          <a:ln>
            <a:noFill/>
          </a:ln>
        </p:spPr>
        <p:txBody>
          <a:bodyPr spcFirstLastPara="1" wrap="square" lIns="91425" tIns="45700" rIns="91425" bIns="45700" anchor="t" anchorCtr="0">
            <a:normAutofit fontScale="77500" lnSpcReduction="20000"/>
          </a:bodyPr>
          <a:lstStyle/>
          <a:p>
            <a:pPr marL="171450" lvl="0" indent="0" algn="l" rtl="0">
              <a:lnSpc>
                <a:spcPct val="90000"/>
              </a:lnSpc>
              <a:spcBef>
                <a:spcPts val="0"/>
              </a:spcBef>
              <a:spcAft>
                <a:spcPts val="0"/>
              </a:spcAft>
              <a:buNone/>
            </a:pPr>
            <a:r>
              <a:rPr lang="en-US" sz="3613">
                <a:latin typeface="Arial"/>
                <a:ea typeface="Arial"/>
                <a:cs typeface="Arial"/>
                <a:sym typeface="Arial"/>
              </a:rPr>
              <a:t>Three branches of </a:t>
            </a:r>
            <a:endParaRPr sz="3613">
              <a:latin typeface="Arial"/>
              <a:ea typeface="Arial"/>
              <a:cs typeface="Arial"/>
              <a:sym typeface="Arial"/>
            </a:endParaRPr>
          </a:p>
          <a:p>
            <a:pPr marL="171450" lvl="0" indent="0" algn="l" rtl="0">
              <a:lnSpc>
                <a:spcPct val="90000"/>
              </a:lnSpc>
              <a:spcBef>
                <a:spcPts val="0"/>
              </a:spcBef>
              <a:spcAft>
                <a:spcPts val="0"/>
              </a:spcAft>
              <a:buNone/>
            </a:pPr>
            <a:r>
              <a:rPr lang="en-US" sz="3613">
                <a:latin typeface="Arial"/>
                <a:ea typeface="Arial"/>
                <a:cs typeface="Arial"/>
                <a:sym typeface="Arial"/>
              </a:rPr>
              <a:t>government - separation</a:t>
            </a:r>
            <a:endParaRPr sz="3613">
              <a:latin typeface="Arial"/>
              <a:ea typeface="Arial"/>
              <a:cs typeface="Arial"/>
              <a:sym typeface="Arial"/>
            </a:endParaRPr>
          </a:p>
          <a:p>
            <a:pPr marL="0" lvl="0" indent="0" algn="l" rtl="0">
              <a:lnSpc>
                <a:spcPct val="90000"/>
              </a:lnSpc>
              <a:spcBef>
                <a:spcPts val="0"/>
              </a:spcBef>
              <a:spcAft>
                <a:spcPts val="0"/>
              </a:spcAft>
              <a:buNone/>
            </a:pPr>
            <a:r>
              <a:rPr lang="en-US" sz="3613">
                <a:latin typeface="Arial"/>
                <a:ea typeface="Arial"/>
                <a:cs typeface="Arial"/>
                <a:sym typeface="Arial"/>
              </a:rPr>
              <a:t>  of powers to check and</a:t>
            </a:r>
            <a:endParaRPr sz="3613">
              <a:latin typeface="Arial"/>
              <a:ea typeface="Arial"/>
              <a:cs typeface="Arial"/>
              <a:sym typeface="Arial"/>
            </a:endParaRPr>
          </a:p>
          <a:p>
            <a:pPr marL="171450" lvl="0" indent="0" algn="l" rtl="0">
              <a:lnSpc>
                <a:spcPct val="90000"/>
              </a:lnSpc>
              <a:spcBef>
                <a:spcPts val="0"/>
              </a:spcBef>
              <a:spcAft>
                <a:spcPts val="0"/>
              </a:spcAft>
              <a:buNone/>
            </a:pPr>
            <a:r>
              <a:rPr lang="en-US" sz="3613">
                <a:latin typeface="Arial"/>
                <a:ea typeface="Arial"/>
                <a:cs typeface="Arial"/>
                <a:sym typeface="Arial"/>
              </a:rPr>
              <a:t>balance each other </a:t>
            </a:r>
            <a:endParaRPr sz="3613">
              <a:latin typeface="Arial"/>
              <a:ea typeface="Arial"/>
              <a:cs typeface="Arial"/>
              <a:sym typeface="Arial"/>
            </a:endParaRPr>
          </a:p>
          <a:p>
            <a:pPr marL="0" lvl="0" indent="0" algn="l" rtl="0">
              <a:lnSpc>
                <a:spcPct val="90000"/>
              </a:lnSpc>
              <a:spcBef>
                <a:spcPts val="750"/>
              </a:spcBef>
              <a:spcAft>
                <a:spcPts val="0"/>
              </a:spcAft>
              <a:buClr>
                <a:srgbClr val="800000"/>
              </a:buClr>
              <a:buSzPct val="108213"/>
              <a:buFont typeface="Noto Sans Symbols"/>
              <a:buNone/>
            </a:pPr>
            <a:endParaRPr sz="1571">
              <a:latin typeface="Arial"/>
              <a:ea typeface="Arial"/>
              <a:cs typeface="Arial"/>
              <a:sym typeface="Arial"/>
            </a:endParaRPr>
          </a:p>
          <a:p>
            <a:pPr marL="171450" lvl="0" indent="0" algn="l" rtl="0">
              <a:lnSpc>
                <a:spcPct val="90000"/>
              </a:lnSpc>
              <a:spcBef>
                <a:spcPts val="750"/>
              </a:spcBef>
              <a:spcAft>
                <a:spcPts val="0"/>
              </a:spcAft>
              <a:buNone/>
            </a:pPr>
            <a:r>
              <a:rPr lang="en-US" sz="3613">
                <a:latin typeface="Arial"/>
                <a:ea typeface="Arial"/>
                <a:cs typeface="Arial"/>
                <a:sym typeface="Arial"/>
              </a:rPr>
              <a:t>Separation of Powers </a:t>
            </a:r>
            <a:endParaRPr sz="3613">
              <a:latin typeface="Arial"/>
              <a:ea typeface="Arial"/>
              <a:cs typeface="Arial"/>
              <a:sym typeface="Arial"/>
            </a:endParaRPr>
          </a:p>
          <a:p>
            <a:pPr marL="171450" lvl="0" indent="0" algn="l" rtl="0">
              <a:lnSpc>
                <a:spcPct val="90000"/>
              </a:lnSpc>
              <a:spcBef>
                <a:spcPts val="750"/>
              </a:spcBef>
              <a:spcAft>
                <a:spcPts val="0"/>
              </a:spcAft>
              <a:buNone/>
            </a:pPr>
            <a:r>
              <a:rPr lang="en-US" sz="3613">
                <a:latin typeface="Arial"/>
                <a:ea typeface="Arial"/>
                <a:cs typeface="Arial"/>
                <a:sym typeface="Arial"/>
              </a:rPr>
              <a:t>          Activity:  </a:t>
            </a:r>
            <a:endParaRPr sz="3613">
              <a:latin typeface="Arial"/>
              <a:ea typeface="Arial"/>
              <a:cs typeface="Arial"/>
              <a:sym typeface="Arial"/>
            </a:endParaRPr>
          </a:p>
          <a:p>
            <a:pPr marL="171450" lvl="0" indent="0" algn="l" rtl="0">
              <a:lnSpc>
                <a:spcPct val="90000"/>
              </a:lnSpc>
              <a:spcBef>
                <a:spcPts val="750"/>
              </a:spcBef>
              <a:spcAft>
                <a:spcPts val="0"/>
              </a:spcAft>
              <a:buNone/>
            </a:pPr>
            <a:r>
              <a:rPr lang="en-US" sz="3613">
                <a:latin typeface="Arial"/>
                <a:ea typeface="Arial"/>
                <a:cs typeface="Arial"/>
                <a:sym typeface="Arial"/>
              </a:rPr>
              <a:t>   What’s for Lunch? </a:t>
            </a:r>
            <a:r>
              <a:rPr lang="en-US" sz="3742" u="sng">
                <a:solidFill>
                  <a:schemeClr val="hlink"/>
                </a:solidFill>
                <a:hlinkClick r:id="rId3"/>
              </a:rPr>
              <a:t>https://www.icivics.org/search-results?keywords=Three%20branches%20of%20government</a:t>
            </a:r>
            <a:endParaRPr sz="3742">
              <a:solidFill>
                <a:srgbClr val="0070C0"/>
              </a:solidFill>
            </a:endParaRPr>
          </a:p>
          <a:p>
            <a:pPr marL="0" lvl="0" indent="0" algn="l" rtl="0">
              <a:lnSpc>
                <a:spcPct val="120000"/>
              </a:lnSpc>
              <a:spcBef>
                <a:spcPts val="0"/>
              </a:spcBef>
              <a:spcAft>
                <a:spcPts val="0"/>
              </a:spcAft>
              <a:buNone/>
            </a:pPr>
            <a:endParaRPr sz="850">
              <a:solidFill>
                <a:srgbClr val="0070C0"/>
              </a:solidFill>
            </a:endParaRPr>
          </a:p>
          <a:p>
            <a:pPr marL="457200" lvl="0" indent="0" algn="l" rtl="0">
              <a:lnSpc>
                <a:spcPct val="120000"/>
              </a:lnSpc>
              <a:spcBef>
                <a:spcPts val="0"/>
              </a:spcBef>
              <a:spcAft>
                <a:spcPts val="0"/>
              </a:spcAft>
              <a:buNone/>
            </a:pPr>
            <a:r>
              <a:rPr lang="en-US" sz="3629" b="0" i="0">
                <a:latin typeface="Arial"/>
                <a:ea typeface="Arial"/>
                <a:cs typeface="Arial"/>
                <a:sym typeface="Arial"/>
              </a:rPr>
              <a:t>Through the process of creating a healthy school lunch, students simulate the roles of each of the three branches of government.</a:t>
            </a:r>
            <a:endParaRPr sz="1629">
              <a:solidFill>
                <a:srgbClr val="833C0B"/>
              </a:solidFill>
            </a:endParaRPr>
          </a:p>
        </p:txBody>
      </p:sp>
      <p:sp>
        <p:nvSpPr>
          <p:cNvPr id="372" name="Google Shape;372;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32</a:t>
            </a:fld>
            <a:endParaRPr sz="1400">
              <a:solidFill>
                <a:schemeClr val="dk1"/>
              </a:solidFill>
              <a:latin typeface="Arial"/>
              <a:ea typeface="Arial"/>
              <a:cs typeface="Arial"/>
              <a:sym typeface="Arial"/>
            </a:endParaRPr>
          </a:p>
        </p:txBody>
      </p:sp>
      <p:pic>
        <p:nvPicPr>
          <p:cNvPr id="373" name="Google Shape;373;p44" descr="From Nickelodeon comes the Well Versed series, songs dedicated to understanding government! In this episode, friends Carla and Max are watching the Civil City Eagles. This makes them think how in a basketball game, the players, referees, and coaches are like the three branches of government. Watch this song that's all about checks and balances!&#10;&#10;www.icivics.org&#10;&#10;#WellVersed #Nickelodeon #GovernmentEducation #EducationalSongs&#10;&#10;Subscribe to the NEW Nick Music YouTube channel to get the coolest songs, lyric videos, and compilations from That Girl Lay Lay, Erin &amp; Aaron, Young Dylan, and so much more! &#10;&#10;Subscribe to the Nick Music YouTube Channel: https://at.nick.com/NickMusicSubscribe&#10;&#10;Watch more videos on the Nick Music YouTube Channel: https://at.nick.com/NickMusic&#10;&#10;►► Watch More from Nick: https://at.nick.com/NewNickVideos &#10;►► NickRewind on YouTube: https://at.nick.com/NickRewind&#10;►► Nickelodeon Cartoon Universe on YouTube: https://at.nick.com/NCUYouTube&#10;►► SpongeBob on YouTube: https://at.nick.com/SpongeBobOfficial&#10;►► The Loud House &amp; Casagrandes on YouTube: https://at.nick.com/LoudCasaYouTube&#10;►► What’s On TV? : https://at.nick.com/TVSchedule &#10;&#10;CHECK OUT EVERYTHING NICKELODEON:&#10;►► YouTube: https://bit.ly/NickOfficialYT&#10;►► FaceBook: https://bit.ly/NickOfficialFB&#10;►► Twitter: https://bit.ly/NickOfficialTwitter&#10;►► Instagram: https://bit.ly/NickOfficialIG&#10;►► Snapchat: https://bit.ly/NickOfficialSC&#10;►► Get the App: https://bit.ly/NickOfficialApp  &#10;►► Visit the Official Site: https://at.nick.com/Official &#10;►► What’s On TV?: https://at.nick.com/2TCSewE&#10;&#10;Rock out to your favorite songs from Victorious, swoon over Big Time Rush crushes and Henry Danger ships, and dance away to theme songs from SpongeBob to the Really Loud House! Nick Music is the place to listen to your favorite songs, discover new amazing songs and artists, and then share the fun with your friends! &#10;&#10;Enjoy new uploads every week featuring karaoke sing-alongs, full songs to match your mood, and compilations for uninterrupted listening. Get ready to dance and sing!" title="'Branches of Government' Full Song 👩‍⚖️ Well Versed Episode 4 | Nickelodeon">
            <a:hlinkClick r:id="rId4"/>
          </p:cNvPr>
          <p:cNvPicPr preferRelativeResize="0"/>
          <p:nvPr/>
        </p:nvPicPr>
        <p:blipFill>
          <a:blip r:embed="rId5">
            <a:alphaModFix/>
          </a:blip>
          <a:stretch>
            <a:fillRect/>
          </a:stretch>
        </p:blipFill>
        <p:spPr>
          <a:xfrm>
            <a:off x="4707050" y="2114875"/>
            <a:ext cx="3932125" cy="24535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4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How does the Constitution organize our government to prevent abuse of authority?</a:t>
            </a:r>
            <a:endParaRPr sz="3600"/>
          </a:p>
        </p:txBody>
      </p:sp>
      <p:sp>
        <p:nvSpPr>
          <p:cNvPr id="380" name="Google Shape;380;p45"/>
          <p:cNvSpPr txBox="1">
            <a:spLocks noGrp="1"/>
          </p:cNvSpPr>
          <p:nvPr>
            <p:ph type="body" idx="1"/>
          </p:nvPr>
        </p:nvSpPr>
        <p:spPr>
          <a:xfrm>
            <a:off x="782275" y="1946750"/>
            <a:ext cx="7733100" cy="4508700"/>
          </a:xfrm>
          <a:prstGeom prst="rect">
            <a:avLst/>
          </a:prstGeom>
          <a:noFill/>
          <a:ln>
            <a:noFill/>
          </a:ln>
        </p:spPr>
        <p:txBody>
          <a:bodyPr spcFirstLastPara="1" wrap="square" lIns="91425" tIns="45700" rIns="91425" bIns="45700" anchor="t" anchorCtr="0">
            <a:normAutofit fontScale="92500" lnSpcReduction="20000"/>
          </a:bodyPr>
          <a:lstStyle/>
          <a:p>
            <a:pPr marL="171450" lvl="0" indent="-182086" algn="l" rtl="0">
              <a:lnSpc>
                <a:spcPct val="90000"/>
              </a:lnSpc>
              <a:spcBef>
                <a:spcPts val="0"/>
              </a:spcBef>
              <a:spcAft>
                <a:spcPts val="0"/>
              </a:spcAft>
              <a:buClr>
                <a:srgbClr val="000066"/>
              </a:buClr>
              <a:buSzPct val="100000"/>
              <a:buFont typeface="Noto Sans Symbols"/>
              <a:buChar char="✔"/>
            </a:pPr>
            <a:r>
              <a:rPr lang="en-US" sz="3100">
                <a:latin typeface="Arial"/>
                <a:ea typeface="Arial"/>
                <a:cs typeface="Arial"/>
                <a:sym typeface="Arial"/>
              </a:rPr>
              <a:t>Limited Government: Congress was only given authority over certain activities</a:t>
            </a:r>
            <a:endParaRPr/>
          </a:p>
          <a:p>
            <a:pPr marL="171450" lvl="0" indent="-122873" algn="l" rtl="0">
              <a:lnSpc>
                <a:spcPct val="90000"/>
              </a:lnSpc>
              <a:spcBef>
                <a:spcPts val="750"/>
              </a:spcBef>
              <a:spcAft>
                <a:spcPts val="0"/>
              </a:spcAft>
              <a:buClr>
                <a:srgbClr val="800000"/>
              </a:buClr>
              <a:buSzPct val="100000"/>
              <a:buFont typeface="Noto Sans Symbols"/>
              <a:buNone/>
            </a:pPr>
            <a:endParaRPr sz="900">
              <a:latin typeface="Arial"/>
              <a:ea typeface="Arial"/>
              <a:cs typeface="Arial"/>
              <a:sym typeface="Arial"/>
            </a:endParaRPr>
          </a:p>
          <a:p>
            <a:pPr marL="171450" lvl="0" indent="-182086" algn="l" rtl="0">
              <a:lnSpc>
                <a:spcPct val="90000"/>
              </a:lnSpc>
              <a:spcBef>
                <a:spcPts val="750"/>
              </a:spcBef>
              <a:spcAft>
                <a:spcPts val="0"/>
              </a:spcAft>
              <a:buClr>
                <a:srgbClr val="000066"/>
              </a:buClr>
              <a:buSzPct val="100000"/>
              <a:buFont typeface="Noto Sans Symbols"/>
              <a:buChar char="✔"/>
            </a:pPr>
            <a:r>
              <a:rPr lang="en-US" sz="3100">
                <a:latin typeface="Arial"/>
                <a:ea typeface="Arial"/>
                <a:cs typeface="Arial"/>
                <a:sym typeface="Arial"/>
              </a:rPr>
              <a:t>Federalism:  Authority over some activities was left to the states</a:t>
            </a:r>
            <a:endParaRPr/>
          </a:p>
          <a:p>
            <a:pPr marL="171450" lvl="0" indent="-122873" algn="l" rtl="0">
              <a:lnSpc>
                <a:spcPct val="90000"/>
              </a:lnSpc>
              <a:spcBef>
                <a:spcPts val="750"/>
              </a:spcBef>
              <a:spcAft>
                <a:spcPts val="0"/>
              </a:spcAft>
              <a:buClr>
                <a:srgbClr val="800000"/>
              </a:buClr>
              <a:buSzPct val="100000"/>
              <a:buFont typeface="Noto Sans Symbols"/>
              <a:buNone/>
            </a:pPr>
            <a:endParaRPr sz="900">
              <a:latin typeface="Arial"/>
              <a:ea typeface="Arial"/>
              <a:cs typeface="Arial"/>
              <a:sym typeface="Arial"/>
            </a:endParaRPr>
          </a:p>
          <a:p>
            <a:pPr marL="171450" lvl="0" indent="-182086" algn="l" rtl="0">
              <a:lnSpc>
                <a:spcPct val="90000"/>
              </a:lnSpc>
              <a:spcBef>
                <a:spcPts val="750"/>
              </a:spcBef>
              <a:spcAft>
                <a:spcPts val="0"/>
              </a:spcAft>
              <a:buClr>
                <a:srgbClr val="000066"/>
              </a:buClr>
              <a:buSzPct val="100000"/>
              <a:buFont typeface="Noto Sans Symbols"/>
              <a:buChar char="✔"/>
            </a:pPr>
            <a:r>
              <a:rPr lang="en-US" sz="3100">
                <a:latin typeface="Arial"/>
                <a:ea typeface="Arial"/>
                <a:cs typeface="Arial"/>
                <a:sym typeface="Arial"/>
              </a:rPr>
              <a:t>Some authority was reserved by the people</a:t>
            </a:r>
            <a:endParaRPr/>
          </a:p>
          <a:p>
            <a:pPr marL="171450" lvl="0" indent="-128270" algn="l" rtl="0">
              <a:lnSpc>
                <a:spcPct val="90000"/>
              </a:lnSpc>
              <a:spcBef>
                <a:spcPts val="750"/>
              </a:spcBef>
              <a:spcAft>
                <a:spcPts val="0"/>
              </a:spcAft>
              <a:buClr>
                <a:srgbClr val="800000"/>
              </a:buClr>
              <a:buSzPct val="100000"/>
              <a:buFont typeface="Noto Sans Symbols"/>
              <a:buNone/>
            </a:pPr>
            <a:endParaRPr sz="800">
              <a:latin typeface="Arial"/>
              <a:ea typeface="Arial"/>
              <a:cs typeface="Arial"/>
              <a:sym typeface="Arial"/>
            </a:endParaRPr>
          </a:p>
          <a:p>
            <a:pPr marL="640080" lvl="1" indent="-139065" algn="l" rtl="0">
              <a:lnSpc>
                <a:spcPct val="90000"/>
              </a:lnSpc>
              <a:spcBef>
                <a:spcPts val="375"/>
              </a:spcBef>
              <a:spcAft>
                <a:spcPts val="0"/>
              </a:spcAft>
              <a:buClr>
                <a:srgbClr val="800000"/>
              </a:buClr>
              <a:buSzPct val="100000"/>
              <a:buFont typeface="Courier New"/>
              <a:buNone/>
            </a:pPr>
            <a:endParaRPr sz="600">
              <a:solidFill>
                <a:srgbClr val="002060"/>
              </a:solidFill>
              <a:latin typeface="Arial"/>
              <a:ea typeface="Arial"/>
              <a:cs typeface="Arial"/>
              <a:sym typeface="Arial"/>
            </a:endParaRPr>
          </a:p>
          <a:p>
            <a:pPr marL="171450" lvl="0" indent="-185261" algn="l" rtl="0">
              <a:lnSpc>
                <a:spcPct val="90000"/>
              </a:lnSpc>
              <a:spcBef>
                <a:spcPts val="750"/>
              </a:spcBef>
              <a:spcAft>
                <a:spcPts val="0"/>
              </a:spcAft>
              <a:buClr>
                <a:srgbClr val="000066"/>
              </a:buClr>
              <a:buSzPct val="100000"/>
              <a:buFont typeface="Noto Sans Symbols"/>
              <a:buChar char="✔"/>
            </a:pPr>
            <a:r>
              <a:rPr lang="en-US" sz="2900" i="1">
                <a:latin typeface="Arial"/>
                <a:ea typeface="Arial"/>
                <a:cs typeface="Arial"/>
                <a:sym typeface="Arial"/>
              </a:rPr>
              <a:t>We the People: The Citizen and the Constitution</a:t>
            </a:r>
            <a:r>
              <a:rPr lang="en-US" sz="2900">
                <a:latin typeface="Arial"/>
                <a:ea typeface="Arial"/>
                <a:cs typeface="Arial"/>
                <a:sym typeface="Arial"/>
              </a:rPr>
              <a:t>, Unit 3 has a series of activities to help students understand how the U.S. Constitution organized our government</a:t>
            </a:r>
            <a:endParaRPr/>
          </a:p>
          <a:p>
            <a:pPr marL="171450" lvl="0" indent="-122873" algn="l" rtl="0">
              <a:lnSpc>
                <a:spcPct val="90000"/>
              </a:lnSpc>
              <a:spcBef>
                <a:spcPts val="750"/>
              </a:spcBef>
              <a:spcAft>
                <a:spcPts val="0"/>
              </a:spcAft>
              <a:buClr>
                <a:srgbClr val="800000"/>
              </a:buClr>
              <a:buSzPct val="100000"/>
              <a:buFont typeface="Noto Sans Symbols"/>
              <a:buNone/>
            </a:pPr>
            <a:endParaRPr sz="900">
              <a:latin typeface="Arial"/>
              <a:ea typeface="Arial"/>
              <a:cs typeface="Arial"/>
              <a:sym typeface="Arial"/>
            </a:endParaRPr>
          </a:p>
          <a:p>
            <a:pPr marL="171450" lvl="0" indent="-182086" algn="l" rtl="0">
              <a:lnSpc>
                <a:spcPct val="90000"/>
              </a:lnSpc>
              <a:spcBef>
                <a:spcPts val="750"/>
              </a:spcBef>
              <a:spcAft>
                <a:spcPts val="0"/>
              </a:spcAft>
              <a:buClr>
                <a:srgbClr val="000066"/>
              </a:buClr>
              <a:buSzPct val="100000"/>
              <a:buFont typeface="Noto Sans Symbols"/>
              <a:buChar char="✔"/>
            </a:pPr>
            <a:r>
              <a:rPr lang="en-US" sz="3100">
                <a:latin typeface="Arial"/>
                <a:ea typeface="Arial"/>
                <a:cs typeface="Arial"/>
                <a:sym typeface="Arial"/>
              </a:rPr>
              <a:t>Let’s look at how federalism works…</a:t>
            </a:r>
            <a:endParaRPr/>
          </a:p>
        </p:txBody>
      </p:sp>
      <p:sp>
        <p:nvSpPr>
          <p:cNvPr id="381" name="Google Shape;381;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46"/>
          <p:cNvSpPr txBox="1">
            <a:spLocks noGrp="1"/>
          </p:cNvSpPr>
          <p:nvPr>
            <p:ph type="title"/>
          </p:nvPr>
        </p:nvSpPr>
        <p:spPr>
          <a:xfrm>
            <a:off x="628650" y="365127"/>
            <a:ext cx="7886700" cy="100647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How does Federalism work?</a:t>
            </a:r>
            <a:endParaRPr/>
          </a:p>
        </p:txBody>
      </p:sp>
      <p:sp>
        <p:nvSpPr>
          <p:cNvPr id="388" name="Google Shape;388;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34</a:t>
            </a:fld>
            <a:endParaRPr sz="1400">
              <a:solidFill>
                <a:schemeClr val="dk1"/>
              </a:solidFill>
              <a:latin typeface="Arial"/>
              <a:ea typeface="Arial"/>
              <a:cs typeface="Arial"/>
              <a:sym typeface="Arial"/>
            </a:endParaRPr>
          </a:p>
        </p:txBody>
      </p:sp>
      <p:pic>
        <p:nvPicPr>
          <p:cNvPr id="389" name="Google Shape;389;p46" descr="federalism"/>
          <p:cNvPicPr preferRelativeResize="0"/>
          <p:nvPr/>
        </p:nvPicPr>
        <p:blipFill rotWithShape="1">
          <a:blip r:embed="rId3">
            <a:alphaModFix/>
          </a:blip>
          <a:srcRect/>
          <a:stretch/>
        </p:blipFill>
        <p:spPr>
          <a:xfrm>
            <a:off x="1447800" y="1295400"/>
            <a:ext cx="6560349" cy="4227924"/>
          </a:xfrm>
          <a:prstGeom prst="rect">
            <a:avLst/>
          </a:prstGeom>
          <a:noFill/>
          <a:ln>
            <a:noFill/>
          </a:ln>
        </p:spPr>
      </p:pic>
      <p:sp>
        <p:nvSpPr>
          <p:cNvPr id="390" name="Google Shape;390;p46"/>
          <p:cNvSpPr txBox="1"/>
          <p:nvPr/>
        </p:nvSpPr>
        <p:spPr>
          <a:xfrm>
            <a:off x="1184675" y="5610125"/>
            <a:ext cx="7086600" cy="1077300"/>
          </a:xfrm>
          <a:prstGeom prst="rect">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rgbClr val="000066"/>
                </a:solidFill>
                <a:latin typeface="Arial"/>
                <a:ea typeface="Arial"/>
                <a:cs typeface="Arial"/>
                <a:sym typeface="Arial"/>
              </a:rPr>
              <a:t>6.1.5.CivicsPI.7:  Explain how national and state governments share power in the federal system of government</a:t>
            </a:r>
            <a:endParaRPr>
              <a:solidFill>
                <a:srgbClr val="000066"/>
              </a:solidFill>
            </a:endParaRPr>
          </a:p>
          <a:p>
            <a:pPr marL="0" marR="0" lvl="0" indent="0" algn="l" rtl="0">
              <a:spcBef>
                <a:spcPts val="0"/>
              </a:spcBef>
              <a:spcAft>
                <a:spcPts val="0"/>
              </a:spcAft>
              <a:buNone/>
            </a:pPr>
            <a:r>
              <a:rPr lang="en-US" sz="1600">
                <a:solidFill>
                  <a:srgbClr val="000066"/>
                </a:solidFill>
                <a:latin typeface="Arial"/>
                <a:ea typeface="Arial"/>
                <a:cs typeface="Arial"/>
                <a:sym typeface="Arial"/>
              </a:rPr>
              <a:t>6.1.5.CivicsPI.6: Describe how the U.S. Constitution defines and limits the power of government</a:t>
            </a:r>
            <a:endParaRPr>
              <a:solidFill>
                <a:srgbClr val="000066"/>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47"/>
          <p:cNvSpPr txBox="1">
            <a:spLocks noGrp="1"/>
          </p:cNvSpPr>
          <p:nvPr>
            <p:ph type="title"/>
          </p:nvPr>
        </p:nvSpPr>
        <p:spPr>
          <a:xfrm>
            <a:off x="425450" y="228600"/>
            <a:ext cx="8261350" cy="685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Who has the power?</a:t>
            </a:r>
            <a:endParaRPr/>
          </a:p>
        </p:txBody>
      </p:sp>
      <p:pic>
        <p:nvPicPr>
          <p:cNvPr id="397" name="Google Shape;397;p47"/>
          <p:cNvPicPr preferRelativeResize="0">
            <a:picLocks noGrp="1"/>
          </p:cNvPicPr>
          <p:nvPr>
            <p:ph type="body" idx="1"/>
          </p:nvPr>
        </p:nvPicPr>
        <p:blipFill rotWithShape="1">
          <a:blip r:embed="rId3">
            <a:alphaModFix/>
          </a:blip>
          <a:srcRect/>
          <a:stretch/>
        </p:blipFill>
        <p:spPr>
          <a:xfrm>
            <a:off x="348225" y="914400"/>
            <a:ext cx="8628900" cy="5807100"/>
          </a:xfrm>
          <a:prstGeom prst="rect">
            <a:avLst/>
          </a:prstGeom>
          <a:noFill/>
          <a:ln>
            <a:noFill/>
          </a:ln>
        </p:spPr>
      </p:pic>
      <p:sp>
        <p:nvSpPr>
          <p:cNvPr id="398" name="Google Shape;398;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900">
                <a:solidFill>
                  <a:schemeClr val="dk2"/>
                </a:solidFill>
                <a:latin typeface="Arial"/>
                <a:ea typeface="Arial"/>
                <a:cs typeface="Arial"/>
                <a:sym typeface="Arial"/>
              </a:rPr>
              <a:t>35</a:t>
            </a:fld>
            <a:endParaRPr sz="900">
              <a:solidFill>
                <a:schemeClr val="dk2"/>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48"/>
          <p:cNvSpPr txBox="1">
            <a:spLocks noGrp="1"/>
          </p:cNvSpPr>
          <p:nvPr>
            <p:ph type="title"/>
          </p:nvPr>
        </p:nvSpPr>
        <p:spPr>
          <a:xfrm>
            <a:off x="628650" y="-12"/>
            <a:ext cx="8261400" cy="576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Separation of powers</a:t>
            </a:r>
            <a:endParaRPr/>
          </a:p>
        </p:txBody>
      </p:sp>
      <p:sp>
        <p:nvSpPr>
          <p:cNvPr id="405" name="Google Shape;405;p4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p>
            <a:pPr marL="171450" lvl="0" indent="-38100" algn="l" rtl="0">
              <a:lnSpc>
                <a:spcPct val="90000"/>
              </a:lnSpc>
              <a:spcBef>
                <a:spcPts val="0"/>
              </a:spcBef>
              <a:spcAft>
                <a:spcPts val="0"/>
              </a:spcAft>
              <a:buClr>
                <a:schemeClr val="dk1"/>
              </a:buClr>
              <a:buSzPts val="2100"/>
              <a:buNone/>
            </a:pPr>
            <a:endParaRPr/>
          </a:p>
        </p:txBody>
      </p:sp>
      <p:sp>
        <p:nvSpPr>
          <p:cNvPr id="406" name="Google Shape;406;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900">
                <a:solidFill>
                  <a:schemeClr val="dk2"/>
                </a:solidFill>
                <a:latin typeface="Arial"/>
                <a:ea typeface="Arial"/>
                <a:cs typeface="Arial"/>
                <a:sym typeface="Arial"/>
              </a:rPr>
              <a:t>36</a:t>
            </a:fld>
            <a:endParaRPr sz="900">
              <a:solidFill>
                <a:schemeClr val="dk2"/>
              </a:solidFill>
              <a:latin typeface="Arial"/>
              <a:ea typeface="Arial"/>
              <a:cs typeface="Arial"/>
              <a:sym typeface="Arial"/>
            </a:endParaRPr>
          </a:p>
        </p:txBody>
      </p:sp>
      <p:graphicFrame>
        <p:nvGraphicFramePr>
          <p:cNvPr id="407" name="Google Shape;407;p48"/>
          <p:cNvGraphicFramePr/>
          <p:nvPr/>
        </p:nvGraphicFramePr>
        <p:xfrm>
          <a:off x="527100" y="576313"/>
          <a:ext cx="3000000" cy="3000000"/>
        </p:xfrm>
        <a:graphic>
          <a:graphicData uri="http://schemas.openxmlformats.org/drawingml/2006/table">
            <a:tbl>
              <a:tblPr>
                <a:noFill/>
                <a:tableStyleId>{CA3656A7-86DB-4FF4-A1F1-66975908B196}</a:tableStyleId>
              </a:tblPr>
              <a:tblGrid>
                <a:gridCol w="1480625">
                  <a:extLst>
                    <a:ext uri="{9D8B030D-6E8A-4147-A177-3AD203B41FA5}">
                      <a16:colId xmlns:a16="http://schemas.microsoft.com/office/drawing/2014/main" val="20000"/>
                    </a:ext>
                  </a:extLst>
                </a:gridCol>
                <a:gridCol w="1691525">
                  <a:extLst>
                    <a:ext uri="{9D8B030D-6E8A-4147-A177-3AD203B41FA5}">
                      <a16:colId xmlns:a16="http://schemas.microsoft.com/office/drawing/2014/main" val="20001"/>
                    </a:ext>
                  </a:extLst>
                </a:gridCol>
                <a:gridCol w="1886525">
                  <a:extLst>
                    <a:ext uri="{9D8B030D-6E8A-4147-A177-3AD203B41FA5}">
                      <a16:colId xmlns:a16="http://schemas.microsoft.com/office/drawing/2014/main" val="20002"/>
                    </a:ext>
                  </a:extLst>
                </a:gridCol>
                <a:gridCol w="3304275">
                  <a:extLst>
                    <a:ext uri="{9D8B030D-6E8A-4147-A177-3AD203B41FA5}">
                      <a16:colId xmlns:a16="http://schemas.microsoft.com/office/drawing/2014/main" val="20003"/>
                    </a:ext>
                  </a:extLst>
                </a:gridCol>
              </a:tblGrid>
              <a:tr h="417500">
                <a:tc>
                  <a:txBody>
                    <a:bodyPr/>
                    <a:lstStyle/>
                    <a:p>
                      <a:pPr marL="0" marR="0" lvl="0" indent="0" algn="l" rtl="0">
                        <a:spcBef>
                          <a:spcPts val="0"/>
                        </a:spcBef>
                        <a:spcAft>
                          <a:spcPts val="0"/>
                        </a:spcAft>
                        <a:buNone/>
                      </a:pPr>
                      <a:r>
                        <a:rPr lang="en-US" sz="2000" u="none" strike="noStrike" cap="none"/>
                        <a:t> </a:t>
                      </a:r>
                      <a:endParaRPr sz="2000"/>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4F81BD"/>
                    </a:solidFill>
                  </a:tcPr>
                </a:tc>
                <a:tc>
                  <a:txBody>
                    <a:bodyPr/>
                    <a:lstStyle/>
                    <a:p>
                      <a:pPr marL="0" marR="0" lvl="0" indent="0" algn="ctr" rtl="0">
                        <a:spcBef>
                          <a:spcPts val="0"/>
                        </a:spcBef>
                        <a:spcAft>
                          <a:spcPts val="0"/>
                        </a:spcAft>
                        <a:buNone/>
                      </a:pPr>
                      <a:r>
                        <a:rPr lang="en-US" sz="2000" u="none" strike="noStrike" cap="none"/>
                        <a:t>Executive    </a:t>
                      </a:r>
                      <a:endParaRPr sz="20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4F81BD"/>
                    </a:solidFill>
                  </a:tcPr>
                </a:tc>
                <a:tc>
                  <a:txBody>
                    <a:bodyPr/>
                    <a:lstStyle/>
                    <a:p>
                      <a:pPr marL="0" marR="0" lvl="0" indent="0" algn="ctr" rtl="0">
                        <a:spcBef>
                          <a:spcPts val="0"/>
                        </a:spcBef>
                        <a:spcAft>
                          <a:spcPts val="0"/>
                        </a:spcAft>
                        <a:buNone/>
                      </a:pPr>
                      <a:r>
                        <a:rPr lang="en-US" sz="2000" u="none" strike="noStrike" cap="none"/>
                        <a:t>Legislative   </a:t>
                      </a:r>
                      <a:endParaRPr sz="20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4F81BD"/>
                    </a:solidFill>
                  </a:tcPr>
                </a:tc>
                <a:tc>
                  <a:txBody>
                    <a:bodyPr/>
                    <a:lstStyle/>
                    <a:p>
                      <a:pPr marL="0" marR="0" lvl="0" indent="0" algn="ctr" rtl="0">
                        <a:spcBef>
                          <a:spcPts val="0"/>
                        </a:spcBef>
                        <a:spcAft>
                          <a:spcPts val="0"/>
                        </a:spcAft>
                        <a:buNone/>
                      </a:pPr>
                      <a:r>
                        <a:rPr lang="en-US" sz="2000" u="none" strike="noStrike" cap="none"/>
                        <a:t>Judicial   </a:t>
                      </a:r>
                      <a:endParaRPr sz="20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4F81BD"/>
                    </a:solidFill>
                  </a:tcPr>
                </a:tc>
                <a:extLst>
                  <a:ext uri="{0D108BD9-81ED-4DB2-BD59-A6C34878D82A}">
                    <a16:rowId xmlns:a16="http://schemas.microsoft.com/office/drawing/2014/main" val="10000"/>
                  </a:ext>
                </a:extLst>
              </a:tr>
              <a:tr h="1406000">
                <a:tc>
                  <a:txBody>
                    <a:bodyPr/>
                    <a:lstStyle/>
                    <a:p>
                      <a:pPr marL="0" marR="0" lvl="0" indent="0" algn="l" rtl="0">
                        <a:spcBef>
                          <a:spcPts val="0"/>
                        </a:spcBef>
                        <a:spcAft>
                          <a:spcPts val="0"/>
                        </a:spcAft>
                        <a:buNone/>
                      </a:pPr>
                      <a:r>
                        <a:rPr lang="en-US" sz="1900" u="none" strike="noStrike" cap="none"/>
                        <a:t>National Government</a:t>
                      </a:r>
                      <a:endParaRPr sz="19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4F81BD"/>
                    </a:solidFill>
                  </a:tcPr>
                </a:tc>
                <a:tc>
                  <a:txBody>
                    <a:bodyPr/>
                    <a:lstStyle/>
                    <a:p>
                      <a:pPr marL="0" marR="0" lvl="0" indent="0" algn="l" rtl="0">
                        <a:spcBef>
                          <a:spcPts val="0"/>
                        </a:spcBef>
                        <a:spcAft>
                          <a:spcPts val="0"/>
                        </a:spcAft>
                        <a:buNone/>
                      </a:pPr>
                      <a:r>
                        <a:rPr lang="en-US" sz="1900" u="none" strike="noStrike" cap="none"/>
                        <a:t>President</a:t>
                      </a:r>
                      <a:endParaRPr sz="19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CFD7E7"/>
                    </a:solidFill>
                  </a:tcPr>
                </a:tc>
                <a:tc>
                  <a:txBody>
                    <a:bodyPr/>
                    <a:lstStyle/>
                    <a:p>
                      <a:pPr marL="0" marR="0" lvl="0" indent="0" algn="l" rtl="0">
                        <a:spcBef>
                          <a:spcPts val="0"/>
                        </a:spcBef>
                        <a:spcAft>
                          <a:spcPts val="0"/>
                        </a:spcAft>
                        <a:buNone/>
                      </a:pPr>
                      <a:r>
                        <a:rPr lang="en-US" sz="1900" u="none" strike="noStrike" cap="none"/>
                        <a:t>Congress: Senate and House of Representatives</a:t>
                      </a:r>
                      <a:endParaRPr sz="19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CFD7E7"/>
                    </a:solidFill>
                  </a:tcPr>
                </a:tc>
                <a:tc>
                  <a:txBody>
                    <a:bodyPr/>
                    <a:lstStyle/>
                    <a:p>
                      <a:pPr marL="342900" marR="0" lvl="0" indent="-336550" algn="l" rtl="0">
                        <a:spcBef>
                          <a:spcPts val="0"/>
                        </a:spcBef>
                        <a:spcAft>
                          <a:spcPts val="0"/>
                        </a:spcAft>
                        <a:buClr>
                          <a:schemeClr val="dk1"/>
                        </a:buClr>
                        <a:buSzPts val="1900"/>
                        <a:buFont typeface="Noto Sans Symbols"/>
                        <a:buChar char="∙"/>
                      </a:pPr>
                      <a:r>
                        <a:rPr lang="en-US" sz="1900" u="none" strike="noStrike" cap="none"/>
                        <a:t>U.S. Supreme Court</a:t>
                      </a:r>
                      <a:endParaRPr sz="1300"/>
                    </a:p>
                    <a:p>
                      <a:pPr marL="342900" marR="0" lvl="0" indent="-336550" algn="l" rtl="0">
                        <a:spcBef>
                          <a:spcPts val="0"/>
                        </a:spcBef>
                        <a:spcAft>
                          <a:spcPts val="0"/>
                        </a:spcAft>
                        <a:buClr>
                          <a:schemeClr val="dk1"/>
                        </a:buClr>
                        <a:buSzPts val="1900"/>
                        <a:buFont typeface="Noto Sans Symbols"/>
                        <a:buChar char="∙"/>
                      </a:pPr>
                      <a:r>
                        <a:rPr lang="en-US" sz="1900" u="none" strike="noStrike" cap="none"/>
                        <a:t>Appellate Courts</a:t>
                      </a:r>
                      <a:endParaRPr sz="1300"/>
                    </a:p>
                    <a:p>
                      <a:pPr marL="342900" marR="0" lvl="0" indent="-336550" algn="l" rtl="0">
                        <a:spcBef>
                          <a:spcPts val="0"/>
                        </a:spcBef>
                        <a:spcAft>
                          <a:spcPts val="0"/>
                        </a:spcAft>
                        <a:buClr>
                          <a:schemeClr val="dk1"/>
                        </a:buClr>
                        <a:buSzPts val="1900"/>
                        <a:buFont typeface="Noto Sans Symbols"/>
                        <a:buChar char="∙"/>
                      </a:pPr>
                      <a:r>
                        <a:rPr lang="en-US" sz="1900" u="none" strike="noStrike" cap="none"/>
                        <a:t>Federal District Courts</a:t>
                      </a:r>
                      <a:endParaRPr sz="19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CFD7E7"/>
                    </a:solidFill>
                  </a:tcPr>
                </a:tc>
                <a:extLst>
                  <a:ext uri="{0D108BD9-81ED-4DB2-BD59-A6C34878D82A}">
                    <a16:rowId xmlns:a16="http://schemas.microsoft.com/office/drawing/2014/main" val="10001"/>
                  </a:ext>
                </a:extLst>
              </a:tr>
              <a:tr h="1145525">
                <a:tc>
                  <a:txBody>
                    <a:bodyPr/>
                    <a:lstStyle/>
                    <a:p>
                      <a:pPr marL="0" marR="0" lvl="0" indent="0" algn="l" rtl="0">
                        <a:spcBef>
                          <a:spcPts val="0"/>
                        </a:spcBef>
                        <a:spcAft>
                          <a:spcPts val="0"/>
                        </a:spcAft>
                        <a:buNone/>
                      </a:pPr>
                      <a:r>
                        <a:rPr lang="en-US" sz="1900" u="none" strike="noStrike" cap="none"/>
                        <a:t>State Government</a:t>
                      </a:r>
                      <a:endParaRPr sz="1300"/>
                    </a:p>
                    <a:p>
                      <a:pPr marL="0" marR="0" lvl="0" indent="0" algn="l" rtl="0">
                        <a:spcBef>
                          <a:spcPts val="0"/>
                        </a:spcBef>
                        <a:spcAft>
                          <a:spcPts val="0"/>
                        </a:spcAft>
                        <a:buNone/>
                      </a:pPr>
                      <a:r>
                        <a:rPr lang="en-US" sz="1900" u="none" strike="noStrike" cap="none"/>
                        <a:t> </a:t>
                      </a:r>
                      <a:endParaRPr sz="19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4F81BD"/>
                    </a:solidFill>
                  </a:tcPr>
                </a:tc>
                <a:tc>
                  <a:txBody>
                    <a:bodyPr/>
                    <a:lstStyle/>
                    <a:p>
                      <a:pPr marL="0" marR="0" lvl="0" indent="0" algn="l" rtl="0">
                        <a:spcBef>
                          <a:spcPts val="0"/>
                        </a:spcBef>
                        <a:spcAft>
                          <a:spcPts val="0"/>
                        </a:spcAft>
                        <a:buNone/>
                      </a:pPr>
                      <a:r>
                        <a:rPr lang="en-US" sz="1900" u="none" strike="noStrike" cap="none"/>
                        <a:t>Governor</a:t>
                      </a:r>
                      <a:endParaRPr sz="19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8ECF4"/>
                    </a:solidFill>
                  </a:tcPr>
                </a:tc>
                <a:tc>
                  <a:txBody>
                    <a:bodyPr/>
                    <a:lstStyle/>
                    <a:p>
                      <a:pPr marL="0" marR="0" lvl="0" indent="0" algn="l" rtl="0">
                        <a:spcBef>
                          <a:spcPts val="0"/>
                        </a:spcBef>
                        <a:spcAft>
                          <a:spcPts val="0"/>
                        </a:spcAft>
                        <a:buNone/>
                      </a:pPr>
                      <a:r>
                        <a:rPr lang="en-US" sz="1900" u="none" strike="noStrike" cap="none"/>
                        <a:t>State Legislature:</a:t>
                      </a:r>
                      <a:endParaRPr sz="1300"/>
                    </a:p>
                    <a:p>
                      <a:pPr marL="0" marR="0" lvl="0" indent="0" algn="l" rtl="0">
                        <a:spcBef>
                          <a:spcPts val="0"/>
                        </a:spcBef>
                        <a:spcAft>
                          <a:spcPts val="0"/>
                        </a:spcAft>
                        <a:buNone/>
                      </a:pPr>
                      <a:r>
                        <a:rPr lang="en-US" sz="1900" u="none" strike="noStrike" cap="none"/>
                        <a:t>Senate and Assembly</a:t>
                      </a:r>
                      <a:endParaRPr sz="19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8ECF4"/>
                    </a:solidFill>
                  </a:tcPr>
                </a:tc>
                <a:tc>
                  <a:txBody>
                    <a:bodyPr/>
                    <a:lstStyle/>
                    <a:p>
                      <a:pPr marL="342900" marR="0" lvl="0" indent="-336550" algn="l" rtl="0">
                        <a:spcBef>
                          <a:spcPts val="0"/>
                        </a:spcBef>
                        <a:spcAft>
                          <a:spcPts val="0"/>
                        </a:spcAft>
                        <a:buClr>
                          <a:schemeClr val="dk1"/>
                        </a:buClr>
                        <a:buSzPts val="1900"/>
                        <a:buFont typeface="Noto Sans Symbols"/>
                        <a:buChar char="∙"/>
                      </a:pPr>
                      <a:r>
                        <a:rPr lang="en-US" sz="1900" u="none" strike="noStrike" cap="none"/>
                        <a:t>NJ State Supreme Court</a:t>
                      </a:r>
                      <a:endParaRPr sz="1300"/>
                    </a:p>
                    <a:p>
                      <a:pPr marL="342900" marR="0" lvl="0" indent="-336550" algn="l" rtl="0">
                        <a:spcBef>
                          <a:spcPts val="0"/>
                        </a:spcBef>
                        <a:spcAft>
                          <a:spcPts val="0"/>
                        </a:spcAft>
                        <a:buClr>
                          <a:schemeClr val="dk1"/>
                        </a:buClr>
                        <a:buSzPts val="1900"/>
                        <a:buFont typeface="Noto Sans Symbols"/>
                        <a:buChar char="∙"/>
                      </a:pPr>
                      <a:r>
                        <a:rPr lang="en-US" sz="1900" u="none" strike="noStrike" cap="none"/>
                        <a:t>NJ Appellate Courts</a:t>
                      </a:r>
                      <a:endParaRPr sz="1300"/>
                    </a:p>
                    <a:p>
                      <a:pPr marL="342900" marR="0" lvl="0" indent="-336550" algn="l" rtl="0">
                        <a:spcBef>
                          <a:spcPts val="0"/>
                        </a:spcBef>
                        <a:spcAft>
                          <a:spcPts val="0"/>
                        </a:spcAft>
                        <a:buClr>
                          <a:schemeClr val="dk1"/>
                        </a:buClr>
                        <a:buSzPts val="1900"/>
                        <a:buFont typeface="Noto Sans Symbols"/>
                        <a:buChar char="∙"/>
                      </a:pPr>
                      <a:r>
                        <a:rPr lang="en-US" sz="1900" u="none" strike="noStrike" cap="none"/>
                        <a:t>NJ Superior Courts (by County)</a:t>
                      </a:r>
                      <a:endParaRPr sz="19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8ECF4"/>
                    </a:solidFill>
                  </a:tcPr>
                </a:tc>
                <a:extLst>
                  <a:ext uri="{0D108BD9-81ED-4DB2-BD59-A6C34878D82A}">
                    <a16:rowId xmlns:a16="http://schemas.microsoft.com/office/drawing/2014/main" val="10002"/>
                  </a:ext>
                </a:extLst>
              </a:tr>
              <a:tr h="1124775">
                <a:tc>
                  <a:txBody>
                    <a:bodyPr/>
                    <a:lstStyle/>
                    <a:p>
                      <a:pPr marL="0" marR="0" lvl="0" indent="0" algn="l" rtl="0">
                        <a:spcBef>
                          <a:spcPts val="0"/>
                        </a:spcBef>
                        <a:spcAft>
                          <a:spcPts val="0"/>
                        </a:spcAft>
                        <a:buNone/>
                      </a:pPr>
                      <a:r>
                        <a:rPr lang="en-US" sz="1900" u="none" strike="noStrike" cap="none"/>
                        <a:t>County Government</a:t>
                      </a:r>
                      <a:endParaRPr sz="1300"/>
                    </a:p>
                    <a:p>
                      <a:pPr marL="0" marR="0" lvl="0" indent="0" algn="l" rtl="0">
                        <a:spcBef>
                          <a:spcPts val="0"/>
                        </a:spcBef>
                        <a:spcAft>
                          <a:spcPts val="0"/>
                        </a:spcAft>
                        <a:buNone/>
                      </a:pPr>
                      <a:r>
                        <a:rPr lang="en-US" sz="1900" u="none" strike="noStrike" cap="none"/>
                        <a:t> </a:t>
                      </a:r>
                      <a:endParaRPr sz="19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4F81BD"/>
                    </a:solidFill>
                  </a:tcPr>
                </a:tc>
                <a:tc>
                  <a:txBody>
                    <a:bodyPr/>
                    <a:lstStyle/>
                    <a:p>
                      <a:pPr marL="0" marR="0" lvl="0" indent="0" algn="l" rtl="0">
                        <a:spcBef>
                          <a:spcPts val="0"/>
                        </a:spcBef>
                        <a:spcAft>
                          <a:spcPts val="0"/>
                        </a:spcAft>
                        <a:buNone/>
                      </a:pPr>
                      <a:r>
                        <a:rPr lang="en-US" sz="1900" u="none" strike="noStrike" cap="none"/>
                        <a:t>County Supervisor or Administrator </a:t>
                      </a:r>
                      <a:endParaRPr sz="19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CFD7E7"/>
                    </a:solidFill>
                  </a:tcPr>
                </a:tc>
                <a:tc>
                  <a:txBody>
                    <a:bodyPr/>
                    <a:lstStyle/>
                    <a:p>
                      <a:pPr marL="0" marR="0" lvl="0" indent="0" algn="l" rtl="0">
                        <a:spcBef>
                          <a:spcPts val="0"/>
                        </a:spcBef>
                        <a:spcAft>
                          <a:spcPts val="0"/>
                        </a:spcAft>
                        <a:buNone/>
                      </a:pPr>
                      <a:r>
                        <a:rPr lang="en-US" sz="1900" u="none" strike="noStrike" cap="none"/>
                        <a:t>Board of Commissioners</a:t>
                      </a:r>
                      <a:endParaRPr sz="19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CFD7E7"/>
                    </a:solidFill>
                  </a:tcPr>
                </a:tc>
                <a:tc>
                  <a:txBody>
                    <a:bodyPr/>
                    <a:lstStyle/>
                    <a:p>
                      <a:pPr marL="0" marR="0" lvl="0" indent="0" algn="l" rtl="0">
                        <a:spcBef>
                          <a:spcPts val="0"/>
                        </a:spcBef>
                        <a:spcAft>
                          <a:spcPts val="0"/>
                        </a:spcAft>
                        <a:buNone/>
                      </a:pPr>
                      <a:r>
                        <a:rPr lang="en-US" sz="1900" u="none" strike="noStrike" cap="none"/>
                        <a:t>No separate courts</a:t>
                      </a:r>
                      <a:endParaRPr sz="1900" u="none" strike="noStrike" cap="none"/>
                    </a:p>
                    <a:p>
                      <a:pPr marL="0" marR="0" lvl="0" indent="0" algn="l" rtl="0">
                        <a:spcBef>
                          <a:spcPts val="0"/>
                        </a:spcBef>
                        <a:spcAft>
                          <a:spcPts val="0"/>
                        </a:spcAft>
                        <a:buNone/>
                      </a:pPr>
                      <a:r>
                        <a:rPr lang="en-US" sz="1900" u="none" strike="noStrike" cap="none"/>
                        <a:t> (see above)</a:t>
                      </a:r>
                      <a:endParaRPr sz="19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CFD7E7"/>
                    </a:solidFill>
                  </a:tcPr>
                </a:tc>
                <a:extLst>
                  <a:ext uri="{0D108BD9-81ED-4DB2-BD59-A6C34878D82A}">
                    <a16:rowId xmlns:a16="http://schemas.microsoft.com/office/drawing/2014/main" val="10003"/>
                  </a:ext>
                </a:extLst>
              </a:tr>
              <a:tr h="1124775">
                <a:tc>
                  <a:txBody>
                    <a:bodyPr/>
                    <a:lstStyle/>
                    <a:p>
                      <a:pPr marL="0" marR="0" lvl="0" indent="0" algn="l" rtl="0">
                        <a:spcBef>
                          <a:spcPts val="0"/>
                        </a:spcBef>
                        <a:spcAft>
                          <a:spcPts val="0"/>
                        </a:spcAft>
                        <a:buNone/>
                      </a:pPr>
                      <a:r>
                        <a:rPr lang="en-US" sz="1900" u="none" strike="noStrike" cap="none"/>
                        <a:t>Municipal Government</a:t>
                      </a:r>
                      <a:endParaRPr sz="1300"/>
                    </a:p>
                    <a:p>
                      <a:pPr marL="0" marR="0" lvl="0" indent="0" algn="l" rtl="0">
                        <a:spcBef>
                          <a:spcPts val="0"/>
                        </a:spcBef>
                        <a:spcAft>
                          <a:spcPts val="0"/>
                        </a:spcAft>
                        <a:buNone/>
                      </a:pPr>
                      <a:r>
                        <a:rPr lang="en-US" sz="1900" u="none" strike="noStrike" cap="none"/>
                        <a:t> </a:t>
                      </a:r>
                      <a:endParaRPr sz="19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4F81BD"/>
                    </a:solidFill>
                  </a:tcPr>
                </a:tc>
                <a:tc>
                  <a:txBody>
                    <a:bodyPr/>
                    <a:lstStyle/>
                    <a:p>
                      <a:pPr marL="0" marR="0" lvl="0" indent="0" algn="l" rtl="0">
                        <a:spcBef>
                          <a:spcPts val="0"/>
                        </a:spcBef>
                        <a:spcAft>
                          <a:spcPts val="0"/>
                        </a:spcAft>
                        <a:buNone/>
                      </a:pPr>
                      <a:r>
                        <a:rPr lang="en-US" sz="1900" u="none" strike="noStrike" cap="none"/>
                        <a:t>Mayor</a:t>
                      </a:r>
                      <a:endParaRPr sz="1300"/>
                    </a:p>
                    <a:p>
                      <a:pPr marL="0" marR="0" lvl="0" indent="0" algn="l" rtl="0">
                        <a:spcBef>
                          <a:spcPts val="0"/>
                        </a:spcBef>
                        <a:spcAft>
                          <a:spcPts val="0"/>
                        </a:spcAft>
                        <a:buNone/>
                      </a:pPr>
                      <a:r>
                        <a:rPr lang="en-US" sz="1900" u="none" strike="noStrike" cap="none"/>
                        <a:t> </a:t>
                      </a:r>
                      <a:endParaRPr sz="19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8ECF4"/>
                    </a:solidFill>
                  </a:tcPr>
                </a:tc>
                <a:tc>
                  <a:txBody>
                    <a:bodyPr/>
                    <a:lstStyle/>
                    <a:p>
                      <a:pPr marL="0" marR="0" lvl="0" indent="0" algn="l" rtl="0">
                        <a:spcBef>
                          <a:spcPts val="0"/>
                        </a:spcBef>
                        <a:spcAft>
                          <a:spcPts val="0"/>
                        </a:spcAft>
                        <a:buNone/>
                      </a:pPr>
                      <a:r>
                        <a:rPr lang="en-US" sz="1900" u="none" strike="noStrike" cap="none"/>
                        <a:t>Town council</a:t>
                      </a:r>
                      <a:endParaRPr sz="19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8ECF4"/>
                    </a:solidFill>
                  </a:tcPr>
                </a:tc>
                <a:tc>
                  <a:txBody>
                    <a:bodyPr/>
                    <a:lstStyle/>
                    <a:p>
                      <a:pPr marL="0" marR="0" lvl="0" indent="0" algn="l" rtl="0">
                        <a:spcBef>
                          <a:spcPts val="0"/>
                        </a:spcBef>
                        <a:spcAft>
                          <a:spcPts val="0"/>
                        </a:spcAft>
                        <a:buNone/>
                      </a:pPr>
                      <a:r>
                        <a:rPr lang="en-US" sz="1900" u="none" strike="noStrike" cap="none"/>
                        <a:t>Municipal courts </a:t>
                      </a:r>
                      <a:endParaRPr sz="1900" u="none" strike="noStrike" cap="none"/>
                    </a:p>
                    <a:p>
                      <a:pPr marL="0" marR="0" lvl="0" indent="0" algn="l" rtl="0">
                        <a:spcBef>
                          <a:spcPts val="0"/>
                        </a:spcBef>
                        <a:spcAft>
                          <a:spcPts val="0"/>
                        </a:spcAft>
                        <a:buNone/>
                      </a:pPr>
                      <a:r>
                        <a:rPr lang="en-US" sz="1900" u="none" strike="noStrike" cap="none"/>
                        <a:t>(limited jurisdiction)</a:t>
                      </a:r>
                      <a:endParaRPr sz="1900" u="none" strike="noStrike" cap="none">
                        <a:latin typeface="Times New Roman"/>
                        <a:ea typeface="Times New Roman"/>
                        <a:cs typeface="Times New Roman"/>
                        <a:sym typeface="Times New Roman"/>
                      </a:endParaRPr>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8ECF4"/>
                    </a:solidFill>
                  </a:tcPr>
                </a:tc>
                <a:extLst>
                  <a:ext uri="{0D108BD9-81ED-4DB2-BD59-A6C34878D82A}">
                    <a16:rowId xmlns:a16="http://schemas.microsoft.com/office/drawing/2014/main" val="10004"/>
                  </a:ext>
                </a:extLst>
              </a:tr>
              <a:tr h="926575">
                <a:tc>
                  <a:txBody>
                    <a:bodyPr/>
                    <a:lstStyle/>
                    <a:p>
                      <a:pPr marL="0" marR="0" lvl="0" indent="0" algn="l" rtl="0">
                        <a:spcBef>
                          <a:spcPts val="0"/>
                        </a:spcBef>
                        <a:spcAft>
                          <a:spcPts val="0"/>
                        </a:spcAft>
                        <a:buNone/>
                      </a:pPr>
                      <a:r>
                        <a:rPr lang="en-US" sz="1900" u="none" strike="noStrike" cap="none"/>
                        <a:t>School Board</a:t>
                      </a:r>
                      <a:endParaRPr sz="1300"/>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4F81BD"/>
                    </a:solidFill>
                  </a:tcPr>
                </a:tc>
                <a:tc>
                  <a:txBody>
                    <a:bodyPr/>
                    <a:lstStyle/>
                    <a:p>
                      <a:pPr marL="0" marR="0" lvl="0" indent="0" algn="l" rtl="0">
                        <a:spcBef>
                          <a:spcPts val="0"/>
                        </a:spcBef>
                        <a:spcAft>
                          <a:spcPts val="0"/>
                        </a:spcAft>
                        <a:buNone/>
                      </a:pPr>
                      <a:r>
                        <a:rPr lang="en-US" sz="1800" u="none" strike="noStrike" cap="none"/>
                        <a:t>Superintendent</a:t>
                      </a:r>
                      <a:endParaRPr sz="1200"/>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CFD7E7"/>
                    </a:solidFill>
                  </a:tcPr>
                </a:tc>
                <a:tc>
                  <a:txBody>
                    <a:bodyPr/>
                    <a:lstStyle/>
                    <a:p>
                      <a:pPr marL="0" marR="0" lvl="0" indent="0" algn="l" rtl="0">
                        <a:spcBef>
                          <a:spcPts val="0"/>
                        </a:spcBef>
                        <a:spcAft>
                          <a:spcPts val="0"/>
                        </a:spcAft>
                        <a:buNone/>
                      </a:pPr>
                      <a:r>
                        <a:rPr lang="en-US" sz="1900" u="none" strike="noStrike" cap="none"/>
                        <a:t>School Board</a:t>
                      </a:r>
                      <a:endParaRPr sz="1300"/>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CFD7E7"/>
                    </a:solidFill>
                  </a:tcPr>
                </a:tc>
                <a:tc>
                  <a:txBody>
                    <a:bodyPr/>
                    <a:lstStyle/>
                    <a:p>
                      <a:pPr marL="0" marR="0" lvl="0" indent="0" algn="l" rtl="0">
                        <a:spcBef>
                          <a:spcPts val="0"/>
                        </a:spcBef>
                        <a:spcAft>
                          <a:spcPts val="0"/>
                        </a:spcAft>
                        <a:buNone/>
                      </a:pPr>
                      <a:r>
                        <a:rPr lang="en-US" sz="1900" u="none" strike="noStrike" cap="none"/>
                        <a:t>Administrative Office of the Courts—Commissioner of Education</a:t>
                      </a:r>
                      <a:endParaRPr sz="1900" u="none" strike="noStrike" cap="none"/>
                    </a:p>
                  </a:txBody>
                  <a:tcPr marL="68575" marR="68575"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CFD7E7"/>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49"/>
          <p:cNvSpPr txBox="1">
            <a:spLocks noGrp="1"/>
          </p:cNvSpPr>
          <p:nvPr>
            <p:ph type="title"/>
          </p:nvPr>
        </p:nvSpPr>
        <p:spPr>
          <a:xfrm>
            <a:off x="628650" y="365125"/>
            <a:ext cx="7886700" cy="974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New Jersey’s Governor</a:t>
            </a:r>
            <a:endParaRPr/>
          </a:p>
        </p:txBody>
      </p:sp>
      <p:sp>
        <p:nvSpPr>
          <p:cNvPr id="414" name="Google Shape;414;p49"/>
          <p:cNvSpPr txBox="1">
            <a:spLocks noGrp="1"/>
          </p:cNvSpPr>
          <p:nvPr>
            <p:ph type="body" idx="1"/>
          </p:nvPr>
        </p:nvSpPr>
        <p:spPr>
          <a:xfrm>
            <a:off x="628650" y="1472237"/>
            <a:ext cx="7886700" cy="4704900"/>
          </a:xfrm>
          <a:prstGeom prst="rect">
            <a:avLst/>
          </a:prstGeom>
          <a:noFill/>
          <a:ln>
            <a:noFill/>
          </a:ln>
        </p:spPr>
        <p:txBody>
          <a:bodyPr spcFirstLastPara="1" wrap="square" lIns="91425" tIns="45700" rIns="91425" bIns="45700" anchor="t" anchorCtr="0">
            <a:normAutofit lnSpcReduction="20000"/>
          </a:bodyPr>
          <a:lstStyle/>
          <a:p>
            <a:pPr marL="171450" lvl="0" indent="-184785" algn="l" rtl="0">
              <a:lnSpc>
                <a:spcPct val="90000"/>
              </a:lnSpc>
              <a:spcBef>
                <a:spcPts val="0"/>
              </a:spcBef>
              <a:spcAft>
                <a:spcPts val="0"/>
              </a:spcAft>
              <a:buSzPts val="2800"/>
              <a:buChar char="•"/>
            </a:pPr>
            <a:r>
              <a:rPr lang="en-US" sz="2800">
                <a:latin typeface="Arial"/>
                <a:ea typeface="Arial"/>
                <a:cs typeface="Arial"/>
                <a:sym typeface="Arial"/>
              </a:rPr>
              <a:t>Who can be Governor of New Jersey?</a:t>
            </a:r>
            <a:endParaRPr/>
          </a:p>
          <a:p>
            <a:pPr marL="171450" lvl="0" indent="-184785" algn="l" rtl="0">
              <a:lnSpc>
                <a:spcPct val="90000"/>
              </a:lnSpc>
              <a:spcBef>
                <a:spcPts val="1950"/>
              </a:spcBef>
              <a:spcAft>
                <a:spcPts val="0"/>
              </a:spcAft>
              <a:buSzPts val="2800"/>
              <a:buChar char="•"/>
            </a:pPr>
            <a:r>
              <a:rPr lang="en-US" sz="2800">
                <a:latin typeface="Arial"/>
                <a:ea typeface="Arial"/>
                <a:cs typeface="Arial"/>
                <a:sym typeface="Arial"/>
              </a:rPr>
              <a:t>What is the source of the New Jersey’s governor’s authority?</a:t>
            </a:r>
            <a:endParaRPr/>
          </a:p>
          <a:p>
            <a:pPr marL="171450" lvl="0" indent="-184785" algn="l" rtl="0">
              <a:lnSpc>
                <a:spcPct val="90000"/>
              </a:lnSpc>
              <a:spcBef>
                <a:spcPts val="1950"/>
              </a:spcBef>
              <a:spcAft>
                <a:spcPts val="0"/>
              </a:spcAft>
              <a:buSzPts val="2800"/>
              <a:buChar char="•"/>
            </a:pPr>
            <a:r>
              <a:rPr lang="en-US" sz="2800">
                <a:latin typeface="Arial"/>
                <a:ea typeface="Arial"/>
                <a:cs typeface="Arial"/>
                <a:sym typeface="Arial"/>
              </a:rPr>
              <a:t>What authority does New Jersey’s governor have?</a:t>
            </a:r>
            <a:endParaRPr/>
          </a:p>
          <a:p>
            <a:pPr marL="171450" lvl="0" indent="-184785" algn="l" rtl="0">
              <a:lnSpc>
                <a:spcPct val="90000"/>
              </a:lnSpc>
              <a:spcBef>
                <a:spcPts val="1950"/>
              </a:spcBef>
              <a:spcAft>
                <a:spcPts val="0"/>
              </a:spcAft>
              <a:buSzPts val="2800"/>
              <a:buChar char="•"/>
            </a:pPr>
            <a:r>
              <a:rPr lang="en-US" sz="2800">
                <a:latin typeface="Arial"/>
                <a:ea typeface="Arial"/>
                <a:cs typeface="Arial"/>
                <a:sym typeface="Arial"/>
              </a:rPr>
              <a:t>What positions does the governor of New Jersey appoint?</a:t>
            </a:r>
            <a:endParaRPr/>
          </a:p>
          <a:p>
            <a:pPr marL="171450" lvl="0" indent="-184785" algn="l" rtl="0">
              <a:lnSpc>
                <a:spcPct val="90000"/>
              </a:lnSpc>
              <a:spcBef>
                <a:spcPts val="1950"/>
              </a:spcBef>
              <a:spcAft>
                <a:spcPts val="0"/>
              </a:spcAft>
              <a:buSzPts val="2800"/>
              <a:buChar char="•"/>
            </a:pPr>
            <a:r>
              <a:rPr lang="en-US" sz="2800">
                <a:latin typeface="Arial"/>
                <a:ea typeface="Arial"/>
                <a:cs typeface="Arial"/>
                <a:sym typeface="Arial"/>
              </a:rPr>
              <a:t>Does New Jersey’s governor have a lot or a little authority?</a:t>
            </a:r>
            <a:endParaRPr/>
          </a:p>
          <a:p>
            <a:pPr marL="171450" lvl="0" indent="-184785" algn="l" rtl="0">
              <a:lnSpc>
                <a:spcPct val="90000"/>
              </a:lnSpc>
              <a:spcBef>
                <a:spcPts val="1950"/>
              </a:spcBef>
              <a:spcAft>
                <a:spcPts val="0"/>
              </a:spcAft>
              <a:buSzPts val="2800"/>
              <a:buChar char="•"/>
            </a:pPr>
            <a:r>
              <a:rPr lang="en-US" sz="2800">
                <a:latin typeface="Arial"/>
                <a:ea typeface="Arial"/>
                <a:cs typeface="Arial"/>
                <a:sym typeface="Arial"/>
              </a:rPr>
              <a:t>NJ Governor lessons at </a:t>
            </a:r>
            <a:r>
              <a:rPr lang="en-US" sz="2800" u="sng">
                <a:latin typeface="Arial"/>
                <a:ea typeface="Arial"/>
                <a:cs typeface="Arial"/>
                <a:sym typeface="Arial"/>
                <a:hlinkClick r:id="rId3"/>
              </a:rPr>
              <a:t>New Jersey History and Government Lessons</a:t>
            </a:r>
            <a:endParaRPr/>
          </a:p>
        </p:txBody>
      </p:sp>
      <p:sp>
        <p:nvSpPr>
          <p:cNvPr id="415" name="Google Shape;415;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50"/>
          <p:cNvSpPr txBox="1">
            <a:spLocks noGrp="1"/>
          </p:cNvSpPr>
          <p:nvPr>
            <p:ph type="title"/>
          </p:nvPr>
        </p:nvSpPr>
        <p:spPr>
          <a:xfrm>
            <a:off x="628650" y="365126"/>
            <a:ext cx="7886700" cy="920669"/>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00066"/>
              </a:buClr>
              <a:buSzPct val="100000"/>
              <a:buFont typeface="Cambria"/>
              <a:buNone/>
            </a:pPr>
            <a:r>
              <a:rPr lang="en-US" sz="4000" b="1" i="1">
                <a:solidFill>
                  <a:srgbClr val="000066"/>
                </a:solidFill>
                <a:latin typeface="Cambria"/>
                <a:ea typeface="Cambria"/>
                <a:cs typeface="Cambria"/>
                <a:sym typeface="Cambria"/>
              </a:rPr>
              <a:t>New Jersey State Constitution</a:t>
            </a:r>
            <a:br>
              <a:rPr lang="en-US" sz="3600" b="1" i="1">
                <a:solidFill>
                  <a:srgbClr val="000066"/>
                </a:solidFill>
                <a:latin typeface="Cambria"/>
                <a:ea typeface="Cambria"/>
                <a:cs typeface="Cambria"/>
                <a:sym typeface="Cambria"/>
              </a:rPr>
            </a:br>
            <a:r>
              <a:rPr lang="en-US" sz="4000" b="1" i="1">
                <a:solidFill>
                  <a:srgbClr val="000066"/>
                </a:solidFill>
                <a:latin typeface="Cambria"/>
                <a:ea typeface="Cambria"/>
                <a:cs typeface="Cambria"/>
                <a:sym typeface="Cambria"/>
              </a:rPr>
              <a:t>Article V, Section I</a:t>
            </a:r>
            <a:endParaRPr sz="3600" b="1" i="1">
              <a:solidFill>
                <a:srgbClr val="000066"/>
              </a:solidFill>
              <a:latin typeface="Cambria"/>
              <a:ea typeface="Cambria"/>
              <a:cs typeface="Cambria"/>
              <a:sym typeface="Cambria"/>
            </a:endParaRPr>
          </a:p>
        </p:txBody>
      </p:sp>
      <p:sp>
        <p:nvSpPr>
          <p:cNvPr id="422" name="Google Shape;422;p50"/>
          <p:cNvSpPr txBox="1">
            <a:spLocks noGrp="1"/>
          </p:cNvSpPr>
          <p:nvPr>
            <p:ph type="body" idx="1"/>
          </p:nvPr>
        </p:nvSpPr>
        <p:spPr>
          <a:xfrm>
            <a:off x="419100" y="1600200"/>
            <a:ext cx="8305800" cy="4941168"/>
          </a:xfrm>
          <a:prstGeom prst="rect">
            <a:avLst/>
          </a:prstGeom>
          <a:noFill/>
          <a:ln>
            <a:noFill/>
          </a:ln>
        </p:spPr>
        <p:txBody>
          <a:bodyPr spcFirstLastPara="1" wrap="square" lIns="91425" tIns="45700" rIns="91425" bIns="45700" anchor="t" anchorCtr="0">
            <a:noAutofit/>
          </a:bodyPr>
          <a:lstStyle/>
          <a:p>
            <a:pPr marL="457200" lvl="0" indent="-355600" algn="l" rtl="0">
              <a:lnSpc>
                <a:spcPct val="90000"/>
              </a:lnSpc>
              <a:spcBef>
                <a:spcPts val="0"/>
              </a:spcBef>
              <a:spcAft>
                <a:spcPts val="0"/>
              </a:spcAft>
              <a:buClr>
                <a:srgbClr val="000066"/>
              </a:buClr>
              <a:buSzPts val="2000"/>
              <a:buFont typeface="Arial"/>
              <a:buAutoNum type="arabicPeriod"/>
            </a:pPr>
            <a:r>
              <a:rPr lang="en-US" sz="2000">
                <a:latin typeface="Arial"/>
                <a:ea typeface="Arial"/>
                <a:cs typeface="Arial"/>
                <a:sym typeface="Arial"/>
              </a:rPr>
              <a:t>The executive power shall be vested in a Governor.</a:t>
            </a:r>
            <a:endParaRPr sz="2000">
              <a:latin typeface="Arial"/>
              <a:ea typeface="Arial"/>
              <a:cs typeface="Arial"/>
              <a:sym typeface="Arial"/>
            </a:endParaRPr>
          </a:p>
          <a:p>
            <a:pPr marL="457200" lvl="0" indent="0" algn="l" rtl="0">
              <a:lnSpc>
                <a:spcPct val="90000"/>
              </a:lnSpc>
              <a:spcBef>
                <a:spcPts val="0"/>
              </a:spcBef>
              <a:spcAft>
                <a:spcPts val="0"/>
              </a:spcAft>
              <a:buNone/>
            </a:pPr>
            <a:endParaRPr sz="600">
              <a:latin typeface="Arial"/>
              <a:ea typeface="Arial"/>
              <a:cs typeface="Arial"/>
              <a:sym typeface="Arial"/>
            </a:endParaRPr>
          </a:p>
          <a:p>
            <a:pPr marL="457200" lvl="0" indent="-355600" algn="l" rtl="0">
              <a:lnSpc>
                <a:spcPct val="90000"/>
              </a:lnSpc>
              <a:spcBef>
                <a:spcPts val="0"/>
              </a:spcBef>
              <a:spcAft>
                <a:spcPts val="0"/>
              </a:spcAft>
              <a:buClr>
                <a:srgbClr val="000066"/>
              </a:buClr>
              <a:buSzPts val="2000"/>
              <a:buFont typeface="Arial"/>
              <a:buAutoNum type="arabicPeriod"/>
            </a:pPr>
            <a:r>
              <a:rPr lang="en-US" sz="2000">
                <a:latin typeface="Arial"/>
                <a:ea typeface="Arial"/>
                <a:cs typeface="Arial"/>
                <a:sym typeface="Arial"/>
              </a:rPr>
              <a:t>The Governor shall be not less than thirty years of age, and shall    have been for at least twenty years a citizen of the United States, and a resident of this State seven years next before his election…</a:t>
            </a:r>
            <a:endParaRPr sz="2000">
              <a:latin typeface="Arial"/>
              <a:ea typeface="Arial"/>
              <a:cs typeface="Arial"/>
              <a:sym typeface="Arial"/>
            </a:endParaRPr>
          </a:p>
          <a:p>
            <a:pPr marL="457200" lvl="0" indent="0" algn="l" rtl="0">
              <a:lnSpc>
                <a:spcPct val="90000"/>
              </a:lnSpc>
              <a:spcBef>
                <a:spcPts val="0"/>
              </a:spcBef>
              <a:spcAft>
                <a:spcPts val="0"/>
              </a:spcAft>
              <a:buNone/>
            </a:pPr>
            <a:endParaRPr sz="600">
              <a:latin typeface="Arial"/>
              <a:ea typeface="Arial"/>
              <a:cs typeface="Arial"/>
              <a:sym typeface="Arial"/>
            </a:endParaRPr>
          </a:p>
          <a:p>
            <a:pPr marL="457200" lvl="0" indent="-355600" algn="l" rtl="0">
              <a:lnSpc>
                <a:spcPct val="90000"/>
              </a:lnSpc>
              <a:spcBef>
                <a:spcPts val="0"/>
              </a:spcBef>
              <a:spcAft>
                <a:spcPts val="0"/>
              </a:spcAft>
              <a:buClr>
                <a:srgbClr val="000066"/>
              </a:buClr>
              <a:buSzPts val="2000"/>
              <a:buFont typeface="Arial"/>
              <a:buAutoNum type="arabicPeriod"/>
            </a:pPr>
            <a:r>
              <a:rPr lang="en-US" sz="2000">
                <a:latin typeface="Arial"/>
                <a:ea typeface="Arial"/>
                <a:cs typeface="Arial"/>
                <a:sym typeface="Arial"/>
              </a:rPr>
              <a:t>No member of Congress or person holding any office or position of profit, under this State or the United States, shall be Governor… </a:t>
            </a:r>
            <a:endParaRPr sz="2000">
              <a:latin typeface="Arial"/>
              <a:ea typeface="Arial"/>
              <a:cs typeface="Arial"/>
              <a:sym typeface="Arial"/>
            </a:endParaRPr>
          </a:p>
          <a:p>
            <a:pPr marL="457200" lvl="0" indent="0" algn="l" rtl="0">
              <a:lnSpc>
                <a:spcPct val="90000"/>
              </a:lnSpc>
              <a:spcBef>
                <a:spcPts val="0"/>
              </a:spcBef>
              <a:spcAft>
                <a:spcPts val="0"/>
              </a:spcAft>
              <a:buNone/>
            </a:pPr>
            <a:endParaRPr sz="600">
              <a:latin typeface="Arial"/>
              <a:ea typeface="Arial"/>
              <a:cs typeface="Arial"/>
              <a:sym typeface="Arial"/>
            </a:endParaRPr>
          </a:p>
          <a:p>
            <a:pPr marL="457200" lvl="0" indent="-355600" algn="l" rtl="0">
              <a:lnSpc>
                <a:spcPct val="90000"/>
              </a:lnSpc>
              <a:spcBef>
                <a:spcPts val="0"/>
              </a:spcBef>
              <a:spcAft>
                <a:spcPts val="0"/>
              </a:spcAft>
              <a:buClr>
                <a:srgbClr val="000066"/>
              </a:buClr>
              <a:buSzPts val="2000"/>
              <a:buFont typeface="Arial"/>
              <a:buAutoNum type="arabicPeriod"/>
            </a:pPr>
            <a:r>
              <a:rPr lang="en-US" sz="2000">
                <a:latin typeface="Arial"/>
                <a:ea typeface="Arial"/>
                <a:cs typeface="Arial"/>
                <a:sym typeface="Arial"/>
              </a:rPr>
              <a:t>The Governor shall be elected by the legally qualified voters of this States.  The person receiving the greatest number of votes shall be the Governor…</a:t>
            </a:r>
            <a:endParaRPr sz="2000">
              <a:latin typeface="Arial"/>
              <a:ea typeface="Arial"/>
              <a:cs typeface="Arial"/>
              <a:sym typeface="Arial"/>
            </a:endParaRPr>
          </a:p>
          <a:p>
            <a:pPr marL="457200" lvl="0" indent="0" algn="l" rtl="0">
              <a:lnSpc>
                <a:spcPct val="90000"/>
              </a:lnSpc>
              <a:spcBef>
                <a:spcPts val="0"/>
              </a:spcBef>
              <a:spcAft>
                <a:spcPts val="0"/>
              </a:spcAft>
              <a:buNone/>
            </a:pPr>
            <a:endParaRPr sz="600">
              <a:latin typeface="Arial"/>
              <a:ea typeface="Arial"/>
              <a:cs typeface="Arial"/>
              <a:sym typeface="Arial"/>
            </a:endParaRPr>
          </a:p>
          <a:p>
            <a:pPr marL="457200" lvl="0" indent="-355600" algn="l" rtl="0">
              <a:lnSpc>
                <a:spcPct val="90000"/>
              </a:lnSpc>
              <a:spcBef>
                <a:spcPts val="0"/>
              </a:spcBef>
              <a:spcAft>
                <a:spcPts val="0"/>
              </a:spcAft>
              <a:buClr>
                <a:srgbClr val="000066"/>
              </a:buClr>
              <a:buSzPts val="2000"/>
              <a:buFont typeface="Arial"/>
              <a:buAutoNum type="arabicPeriod"/>
            </a:pPr>
            <a:r>
              <a:rPr lang="en-US" sz="2000">
                <a:latin typeface="Arial"/>
                <a:ea typeface="Arial"/>
                <a:cs typeface="Arial"/>
                <a:sym typeface="Arial"/>
              </a:rPr>
              <a:t>The term of office of the Governor shall be four years, beginning at noon of the third Tuesday in January next following his election, and ending at noon of the third Tuesday in January four years thereafter.  No person who has been elected Governor for two successive terms, including an unexpired term, shall again be eligible for that office until the third Tuesday in January of the fourth year following the expiration of his second term.</a:t>
            </a:r>
            <a:endParaRPr/>
          </a:p>
        </p:txBody>
      </p:sp>
      <p:sp>
        <p:nvSpPr>
          <p:cNvPr id="423" name="Google Shape;423;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51"/>
          <p:cNvSpPr txBox="1">
            <a:spLocks noGrp="1"/>
          </p:cNvSpPr>
          <p:nvPr>
            <p:ph type="title"/>
          </p:nvPr>
        </p:nvSpPr>
        <p:spPr>
          <a:xfrm>
            <a:off x="628650" y="141287"/>
            <a:ext cx="7886700" cy="116425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66"/>
              </a:buClr>
              <a:buSzPts val="3600"/>
              <a:buFont typeface="Cambria"/>
              <a:buNone/>
            </a:pPr>
            <a:r>
              <a:rPr lang="en-US" sz="3600" b="1" i="1">
                <a:solidFill>
                  <a:srgbClr val="000066"/>
                </a:solidFill>
                <a:latin typeface="Cambria"/>
                <a:ea typeface="Cambria"/>
                <a:cs typeface="Cambria"/>
                <a:sym typeface="Cambria"/>
              </a:rPr>
              <a:t>Who can be Governor of New Jersey?</a:t>
            </a:r>
            <a:endParaRPr/>
          </a:p>
        </p:txBody>
      </p:sp>
      <p:sp>
        <p:nvSpPr>
          <p:cNvPr id="430" name="Google Shape;430;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pic>
        <p:nvPicPr>
          <p:cNvPr id="431" name="Google Shape;431;p51" descr="Frankie Jonas - Bio, Facts, Family Life of Actor"/>
          <p:cNvPicPr preferRelativeResize="0"/>
          <p:nvPr/>
        </p:nvPicPr>
        <p:blipFill rotWithShape="1">
          <a:blip r:embed="rId3">
            <a:alphaModFix/>
          </a:blip>
          <a:srcRect/>
          <a:stretch/>
        </p:blipFill>
        <p:spPr>
          <a:xfrm>
            <a:off x="1695106" y="1162052"/>
            <a:ext cx="1676401" cy="1409700"/>
          </a:xfrm>
          <a:prstGeom prst="rect">
            <a:avLst/>
          </a:prstGeom>
          <a:noFill/>
          <a:ln>
            <a:noFill/>
          </a:ln>
        </p:spPr>
      </p:pic>
      <p:pic>
        <p:nvPicPr>
          <p:cNvPr id="432" name="Google Shape;432;p51"/>
          <p:cNvPicPr preferRelativeResize="0"/>
          <p:nvPr/>
        </p:nvPicPr>
        <p:blipFill rotWithShape="1">
          <a:blip r:embed="rId4">
            <a:alphaModFix/>
          </a:blip>
          <a:srcRect b="13882"/>
          <a:stretch/>
        </p:blipFill>
        <p:spPr>
          <a:xfrm>
            <a:off x="1716575" y="3882926"/>
            <a:ext cx="1352550" cy="1747151"/>
          </a:xfrm>
          <a:prstGeom prst="rect">
            <a:avLst/>
          </a:prstGeom>
          <a:noFill/>
          <a:ln>
            <a:noFill/>
          </a:ln>
        </p:spPr>
      </p:pic>
      <p:pic>
        <p:nvPicPr>
          <p:cNvPr id="433" name="Google Shape;433;p51" descr="72207236"/>
          <p:cNvPicPr preferRelativeResize="0"/>
          <p:nvPr/>
        </p:nvPicPr>
        <p:blipFill rotWithShape="1">
          <a:blip r:embed="rId5">
            <a:alphaModFix/>
          </a:blip>
          <a:srcRect b="8751"/>
          <a:stretch/>
        </p:blipFill>
        <p:spPr>
          <a:xfrm>
            <a:off x="6043063" y="1146775"/>
            <a:ext cx="1285875" cy="1529750"/>
          </a:xfrm>
          <a:prstGeom prst="rect">
            <a:avLst/>
          </a:prstGeom>
          <a:noFill/>
          <a:ln>
            <a:noFill/>
          </a:ln>
        </p:spPr>
      </p:pic>
      <p:pic>
        <p:nvPicPr>
          <p:cNvPr id="434" name="Google Shape;434;p51"/>
          <p:cNvPicPr preferRelativeResize="0"/>
          <p:nvPr/>
        </p:nvPicPr>
        <p:blipFill rotWithShape="1">
          <a:blip r:embed="rId6">
            <a:alphaModFix/>
          </a:blip>
          <a:srcRect/>
          <a:stretch/>
        </p:blipFill>
        <p:spPr>
          <a:xfrm>
            <a:off x="5996775" y="3882925"/>
            <a:ext cx="1747150" cy="1747150"/>
          </a:xfrm>
          <a:prstGeom prst="rect">
            <a:avLst/>
          </a:prstGeom>
          <a:noFill/>
          <a:ln>
            <a:noFill/>
          </a:ln>
        </p:spPr>
      </p:pic>
      <p:sp>
        <p:nvSpPr>
          <p:cNvPr id="435" name="Google Shape;435;p51"/>
          <p:cNvSpPr txBox="1"/>
          <p:nvPr/>
        </p:nvSpPr>
        <p:spPr>
          <a:xfrm>
            <a:off x="598975" y="5630074"/>
            <a:ext cx="3587700" cy="9390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Name:</a:t>
            </a:r>
            <a:r>
              <a:rPr lang="en-US" sz="1100" b="0" i="0" u="none" strike="noStrike" cap="none">
                <a:solidFill>
                  <a:schemeClr val="dk1"/>
                </a:solidFill>
                <a:latin typeface="Calibri"/>
                <a:ea typeface="Calibri"/>
                <a:cs typeface="Calibri"/>
                <a:sym typeface="Calibri"/>
              </a:rPr>
              <a:t> Bruce Springsteen</a:t>
            </a: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Date and place of birth:</a:t>
            </a:r>
            <a:r>
              <a:rPr lang="en-US" sz="1100" b="0" i="0" u="none" strike="noStrike" cap="none">
                <a:solidFill>
                  <a:schemeClr val="dk1"/>
                </a:solidFill>
                <a:latin typeface="Calibri"/>
                <a:ea typeface="Calibri"/>
                <a:cs typeface="Calibri"/>
                <a:sym typeface="Calibri"/>
              </a:rPr>
              <a:t>  Sept. 23, 19</a:t>
            </a:r>
            <a:r>
              <a:rPr lang="en-US" sz="1100">
                <a:solidFill>
                  <a:schemeClr val="dk1"/>
                </a:solidFill>
                <a:latin typeface="Calibri"/>
                <a:ea typeface="Calibri"/>
                <a:cs typeface="Calibri"/>
                <a:sym typeface="Calibri"/>
              </a:rPr>
              <a:t>4</a:t>
            </a:r>
            <a:r>
              <a:rPr lang="en-US" sz="1100" b="0" i="0" u="none" strike="noStrike" cap="none">
                <a:solidFill>
                  <a:schemeClr val="dk1"/>
                </a:solidFill>
                <a:latin typeface="Calibri"/>
                <a:ea typeface="Calibri"/>
                <a:cs typeface="Calibri"/>
                <a:sym typeface="Calibri"/>
              </a:rPr>
              <a:t>9/Long Branch, NJ</a:t>
            </a: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Current residence</a:t>
            </a:r>
            <a:r>
              <a:rPr lang="en-US" sz="1100" b="0" i="0" u="none" strike="noStrike" cap="none">
                <a:solidFill>
                  <a:schemeClr val="dk1"/>
                </a:solidFill>
                <a:latin typeface="Calibri"/>
                <a:ea typeface="Calibri"/>
                <a:cs typeface="Calibri"/>
                <a:sym typeface="Calibri"/>
              </a:rPr>
              <a:t>: Colts Neck, NJ (one of many)</a:t>
            </a: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Ever held position of NJ governor?</a:t>
            </a:r>
            <a:r>
              <a:rPr lang="en-US" sz="1100" b="0" i="0" u="none" strike="noStrike" cap="none">
                <a:solidFill>
                  <a:schemeClr val="dk1"/>
                </a:solidFill>
                <a:latin typeface="Calibri"/>
                <a:ea typeface="Calibri"/>
                <a:cs typeface="Calibri"/>
                <a:sym typeface="Calibri"/>
              </a:rPr>
              <a:t> No</a:t>
            </a: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Current occupation:</a:t>
            </a:r>
            <a:r>
              <a:rPr lang="en-US" sz="1100" b="0" i="0" u="none" strike="noStrike" cap="none">
                <a:solidFill>
                  <a:schemeClr val="dk1"/>
                </a:solidFill>
                <a:latin typeface="Calibri"/>
                <a:ea typeface="Calibri"/>
                <a:cs typeface="Calibri"/>
                <a:sym typeface="Calibri"/>
              </a:rPr>
              <a:t>  Singer</a:t>
            </a:r>
            <a:endParaRPr sz="1800" b="0" i="0" u="none" strike="noStrike" cap="none">
              <a:solidFill>
                <a:schemeClr val="dk1"/>
              </a:solidFill>
              <a:latin typeface="Arial"/>
              <a:ea typeface="Arial"/>
              <a:cs typeface="Arial"/>
              <a:sym typeface="Arial"/>
            </a:endParaRPr>
          </a:p>
        </p:txBody>
      </p:sp>
      <p:sp>
        <p:nvSpPr>
          <p:cNvPr id="436" name="Google Shape;436;p51"/>
          <p:cNvSpPr txBox="1"/>
          <p:nvPr/>
        </p:nvSpPr>
        <p:spPr>
          <a:xfrm>
            <a:off x="651109" y="2582680"/>
            <a:ext cx="3533775" cy="1182687"/>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Name</a:t>
            </a:r>
            <a:r>
              <a:rPr lang="en-US" sz="1100" b="0" i="0" u="none" strike="noStrike" cap="none">
                <a:solidFill>
                  <a:schemeClr val="dk1"/>
                </a:solidFill>
                <a:latin typeface="Calibri"/>
                <a:ea typeface="Calibri"/>
                <a:cs typeface="Calibri"/>
                <a:sym typeface="Calibri"/>
              </a:rPr>
              <a:t>:  Frankie Jonas</a:t>
            </a: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Date and place of birth:</a:t>
            </a:r>
            <a:r>
              <a:rPr lang="en-US" sz="1100" b="0" i="0" u="none" strike="noStrike" cap="none">
                <a:solidFill>
                  <a:schemeClr val="dk1"/>
                </a:solidFill>
                <a:latin typeface="Calibri"/>
                <a:ea typeface="Calibri"/>
                <a:cs typeface="Calibri"/>
                <a:sym typeface="Calibri"/>
              </a:rPr>
              <a:t> Sept. 28, 2000/Ridgewood, New Jersey</a:t>
            </a: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Current Residence:</a:t>
            </a:r>
            <a:r>
              <a:rPr lang="en-US" sz="1100" b="0" i="0" u="none" strike="noStrike" cap="none">
                <a:solidFill>
                  <a:schemeClr val="dk1"/>
                </a:solidFill>
                <a:latin typeface="Calibri"/>
                <a:ea typeface="Calibri"/>
                <a:cs typeface="Calibri"/>
                <a:sym typeface="Calibri"/>
              </a:rPr>
              <a:t>  Los Angeles, California </a:t>
            </a: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Ever held the position of New Jersey Governor?</a:t>
            </a:r>
            <a:r>
              <a:rPr lang="en-US" sz="1100" b="0" i="0" u="none" strike="noStrike" cap="none">
                <a:solidFill>
                  <a:schemeClr val="dk1"/>
                </a:solidFill>
                <a:latin typeface="Calibri"/>
                <a:ea typeface="Calibri"/>
                <a:cs typeface="Calibri"/>
                <a:sym typeface="Calibri"/>
              </a:rPr>
              <a:t>  No</a:t>
            </a: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Current Occupation:</a:t>
            </a:r>
            <a:r>
              <a:rPr lang="en-US" sz="1100" b="0" i="0" u="none" strike="noStrike" cap="none">
                <a:solidFill>
                  <a:schemeClr val="dk1"/>
                </a:solidFill>
                <a:latin typeface="Calibri"/>
                <a:ea typeface="Calibri"/>
                <a:cs typeface="Calibri"/>
                <a:sym typeface="Calibri"/>
              </a:rPr>
              <a:t>  Recording artist, Actor</a:t>
            </a:r>
            <a:endParaRPr sz="1800" b="0" i="0" u="none" strike="noStrike" cap="none">
              <a:solidFill>
                <a:schemeClr val="dk1"/>
              </a:solidFill>
              <a:latin typeface="Arial"/>
              <a:ea typeface="Arial"/>
              <a:cs typeface="Arial"/>
              <a:sym typeface="Arial"/>
            </a:endParaRPr>
          </a:p>
        </p:txBody>
      </p:sp>
      <p:sp>
        <p:nvSpPr>
          <p:cNvPr id="437" name="Google Shape;437;p51"/>
          <p:cNvSpPr txBox="1"/>
          <p:nvPr/>
        </p:nvSpPr>
        <p:spPr>
          <a:xfrm>
            <a:off x="4677050" y="2704700"/>
            <a:ext cx="4017900" cy="9390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Name:</a:t>
            </a:r>
            <a:r>
              <a:rPr lang="en-US" sz="1100" b="0" i="0" u="none" strike="noStrike" cap="none">
                <a:solidFill>
                  <a:schemeClr val="dk1"/>
                </a:solidFill>
                <a:latin typeface="Calibri"/>
                <a:ea typeface="Calibri"/>
                <a:cs typeface="Calibri"/>
                <a:sym typeface="Calibri"/>
              </a:rPr>
              <a:t>  Thomas H. Kean</a:t>
            </a:r>
            <a:endParaRPr sz="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Date and place of birth:</a:t>
            </a:r>
            <a:r>
              <a:rPr lang="en-US" sz="1100" b="0" i="0" u="none" strike="noStrike" cap="none">
                <a:solidFill>
                  <a:schemeClr val="dk1"/>
                </a:solidFill>
                <a:latin typeface="Calibri"/>
                <a:ea typeface="Calibri"/>
                <a:cs typeface="Calibri"/>
                <a:sym typeface="Calibri"/>
              </a:rPr>
              <a:t>  April 21, 1935/New York City, New York</a:t>
            </a:r>
            <a:endParaRPr sz="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Current Residence:</a:t>
            </a:r>
            <a:r>
              <a:rPr lang="en-US" sz="1100" b="0" i="0" u="none" strike="noStrike" cap="none">
                <a:solidFill>
                  <a:schemeClr val="dk1"/>
                </a:solidFill>
                <a:latin typeface="Calibri"/>
                <a:ea typeface="Calibri"/>
                <a:cs typeface="Calibri"/>
                <a:sym typeface="Calibri"/>
              </a:rPr>
              <a:t>  Bedminster Township, New Jersey (since 1990)</a:t>
            </a:r>
            <a:endParaRPr sz="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Ever held the position of New Jersey Governor?  </a:t>
            </a:r>
            <a:r>
              <a:rPr lang="en-US" sz="1100" b="0" i="0" u="none" strike="noStrike" cap="none">
                <a:solidFill>
                  <a:schemeClr val="dk1"/>
                </a:solidFill>
                <a:latin typeface="Calibri"/>
                <a:ea typeface="Calibri"/>
                <a:cs typeface="Calibri"/>
                <a:sym typeface="Calibri"/>
              </a:rPr>
              <a:t>Yes (1982–1990)</a:t>
            </a: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Current Occupation:</a:t>
            </a:r>
            <a:r>
              <a:rPr lang="en-US" sz="1100" b="0" i="0" u="none" strike="noStrike" cap="none">
                <a:solidFill>
                  <a:schemeClr val="dk1"/>
                </a:solidFill>
                <a:latin typeface="Calibri"/>
                <a:ea typeface="Calibri"/>
                <a:cs typeface="Calibri"/>
                <a:sym typeface="Calibri"/>
              </a:rPr>
              <a:t>  Lecturer/ Journalist  </a:t>
            </a:r>
            <a:endParaRPr sz="1800" b="0" i="0" u="none" strike="noStrike" cap="none">
              <a:solidFill>
                <a:schemeClr val="dk1"/>
              </a:solidFill>
              <a:latin typeface="Arial"/>
              <a:ea typeface="Arial"/>
              <a:cs typeface="Arial"/>
              <a:sym typeface="Arial"/>
            </a:endParaRPr>
          </a:p>
        </p:txBody>
      </p:sp>
      <p:sp>
        <p:nvSpPr>
          <p:cNvPr id="438" name="Google Shape;438;p51"/>
          <p:cNvSpPr txBox="1"/>
          <p:nvPr/>
        </p:nvSpPr>
        <p:spPr>
          <a:xfrm>
            <a:off x="4981859" y="5630069"/>
            <a:ext cx="3713163" cy="10033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Name:</a:t>
            </a:r>
            <a:r>
              <a:rPr lang="en-US" sz="1100" b="0" i="0" u="none" strike="noStrike" cap="none">
                <a:solidFill>
                  <a:schemeClr val="dk1"/>
                </a:solidFill>
                <a:latin typeface="Calibri"/>
                <a:ea typeface="Calibri"/>
                <a:cs typeface="Calibri"/>
                <a:sym typeface="Calibri"/>
              </a:rPr>
              <a:t>  U.S. Senator Cory Booker</a:t>
            </a: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Date and place of birth:</a:t>
            </a:r>
            <a:r>
              <a:rPr lang="en-US" sz="1100" b="0" i="0" u="none" strike="noStrike" cap="none">
                <a:solidFill>
                  <a:schemeClr val="dk1"/>
                </a:solidFill>
                <a:latin typeface="Calibri"/>
                <a:ea typeface="Calibri"/>
                <a:cs typeface="Calibri"/>
                <a:sym typeface="Calibri"/>
              </a:rPr>
              <a:t>  April 27, 1969/Washington, D.C.</a:t>
            </a: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Current Residence:</a:t>
            </a:r>
            <a:r>
              <a:rPr lang="en-US" sz="1100" b="0" i="0" u="none" strike="noStrike" cap="none">
                <a:solidFill>
                  <a:schemeClr val="dk1"/>
                </a:solidFill>
                <a:latin typeface="Calibri"/>
                <a:ea typeface="Calibri"/>
                <a:cs typeface="Calibri"/>
                <a:sym typeface="Calibri"/>
              </a:rPr>
              <a:t>  Newark, New Jersey </a:t>
            </a: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Ever held the position of New Jersey Governor?</a:t>
            </a:r>
            <a:r>
              <a:rPr lang="en-US" sz="1100" b="0" i="0" u="none" strike="noStrike" cap="none">
                <a:solidFill>
                  <a:schemeClr val="dk1"/>
                </a:solidFill>
                <a:latin typeface="Calibri"/>
                <a:ea typeface="Calibri"/>
                <a:cs typeface="Calibri"/>
                <a:sym typeface="Calibri"/>
              </a:rPr>
              <a:t>  No</a:t>
            </a: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r>
              <a:rPr lang="en-US" sz="1100" b="1" i="0" u="none" strike="noStrike" cap="none">
                <a:solidFill>
                  <a:schemeClr val="dk1"/>
                </a:solidFill>
                <a:latin typeface="Calibri"/>
                <a:ea typeface="Calibri"/>
                <a:cs typeface="Calibri"/>
                <a:sym typeface="Calibri"/>
              </a:rPr>
              <a:t>Current occupation</a:t>
            </a:r>
            <a:r>
              <a:rPr lang="en-US" sz="1100" b="0" i="0" u="none" strike="noStrike" cap="none">
                <a:solidFill>
                  <a:schemeClr val="dk1"/>
                </a:solidFill>
                <a:latin typeface="Calibri"/>
                <a:ea typeface="Calibri"/>
                <a:cs typeface="Calibri"/>
                <a:sym typeface="Calibri"/>
              </a:rPr>
              <a:t>:  U.S. Senator from New Jersey</a:t>
            </a:r>
            <a:endParaRPr sz="1800" b="0" i="0" u="none" strike="noStrike" cap="none">
              <a:solidFill>
                <a:schemeClr val="dk1"/>
              </a:solidFill>
              <a:latin typeface="Arial"/>
              <a:ea typeface="Arial"/>
              <a:cs typeface="Arial"/>
              <a:sym typeface="Arial"/>
            </a:endParaRPr>
          </a:p>
        </p:txBody>
      </p:sp>
      <p:sp>
        <p:nvSpPr>
          <p:cNvPr id="439" name="Google Shape;439;p51"/>
          <p:cNvSpPr/>
          <p:nvPr/>
        </p:nvSpPr>
        <p:spPr>
          <a:xfrm>
            <a:off x="0" y="0"/>
            <a:ext cx="91440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0" name="Google Shape;440;p51"/>
          <p:cNvSpPr/>
          <p:nvPr/>
        </p:nvSpPr>
        <p:spPr>
          <a:xfrm>
            <a:off x="0" y="457200"/>
            <a:ext cx="9144000" cy="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1" name="Google Shape;441;p51"/>
          <p:cNvSpPr/>
          <p:nvPr/>
        </p:nvSpPr>
        <p:spPr>
          <a:xfrm>
            <a:off x="0" y="186690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Calibri"/>
              <a:buNone/>
            </a:pPr>
            <a:endParaRPr sz="11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r>
              <a:rPr lang="en-US" sz="1100" b="0" i="0" u="none" strike="noStrike" cap="none">
                <a:solidFill>
                  <a:schemeClr val="dk1"/>
                </a:solidFill>
                <a:latin typeface="Calibri"/>
                <a:ea typeface="Calibri"/>
                <a:cs typeface="Calibri"/>
                <a:sym typeface="Calibri"/>
              </a:rPr>
              <a:t>                         			</a:t>
            </a: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442" name="Google Shape;442;p51"/>
          <p:cNvSpPr/>
          <p:nvPr/>
        </p:nvSpPr>
        <p:spPr>
          <a:xfrm>
            <a:off x="0" y="1866900"/>
            <a:ext cx="9144000" cy="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3" name="Google Shape;443;p51"/>
          <p:cNvSpPr/>
          <p:nvPr/>
        </p:nvSpPr>
        <p:spPr>
          <a:xfrm>
            <a:off x="0" y="4352925"/>
            <a:ext cx="9144000" cy="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4" name="Google Shape;444;p51"/>
          <p:cNvSpPr/>
          <p:nvPr/>
        </p:nvSpPr>
        <p:spPr>
          <a:xfrm>
            <a:off x="0" y="6029325"/>
            <a:ext cx="91440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5" name="Google Shape;445;p51"/>
          <p:cNvSpPr/>
          <p:nvPr/>
        </p:nvSpPr>
        <p:spPr>
          <a:xfrm>
            <a:off x="0" y="6486525"/>
            <a:ext cx="9144000" cy="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a:spLocks noGrp="1"/>
          </p:cNvSpPr>
          <p:nvPr>
            <p:ph type="title"/>
          </p:nvPr>
        </p:nvSpPr>
        <p:spPr>
          <a:xfrm>
            <a:off x="457200" y="266700"/>
            <a:ext cx="8229600" cy="1866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How Can We Develop Informed, Engaged Citizens for a Democratic Society?</a:t>
            </a:r>
            <a:endParaRPr/>
          </a:p>
        </p:txBody>
      </p:sp>
      <p:pic>
        <p:nvPicPr>
          <p:cNvPr id="116" name="Google Shape;116;p16" descr="education for democratic citizenship graph"/>
          <p:cNvPicPr preferRelativeResize="0">
            <a:picLocks noGrp="1"/>
          </p:cNvPicPr>
          <p:nvPr>
            <p:ph type="body" idx="1"/>
          </p:nvPr>
        </p:nvPicPr>
        <p:blipFill rotWithShape="1">
          <a:blip r:embed="rId3">
            <a:alphaModFix/>
          </a:blip>
          <a:srcRect/>
          <a:stretch/>
        </p:blipFill>
        <p:spPr>
          <a:xfrm>
            <a:off x="1608771" y="2213641"/>
            <a:ext cx="5935029" cy="4042851"/>
          </a:xfrm>
          <a:prstGeom prst="rect">
            <a:avLst/>
          </a:prstGeom>
          <a:noFill/>
          <a:ln>
            <a:noFill/>
          </a:ln>
        </p:spPr>
      </p:pic>
      <p:sp>
        <p:nvSpPr>
          <p:cNvPr id="117" name="Google Shape;117;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b="0" i="0" u="none" strike="noStrike" cap="none">
                <a:solidFill>
                  <a:schemeClr val="dk1"/>
                </a:solidFill>
                <a:latin typeface="Arial"/>
                <a:ea typeface="Arial"/>
                <a:cs typeface="Arial"/>
                <a:sym typeface="Arial"/>
              </a:rPr>
              <a:t>4</a:t>
            </a:fld>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52"/>
          <p:cNvSpPr txBox="1">
            <a:spLocks noGrp="1"/>
          </p:cNvSpPr>
          <p:nvPr>
            <p:ph type="title"/>
          </p:nvPr>
        </p:nvSpPr>
        <p:spPr>
          <a:xfrm>
            <a:off x="457200" y="609600"/>
            <a:ext cx="8229600" cy="563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New Jersey’s Legislature</a:t>
            </a:r>
            <a:endParaRPr/>
          </a:p>
        </p:txBody>
      </p:sp>
      <p:sp>
        <p:nvSpPr>
          <p:cNvPr id="452" name="Google Shape;452;p52"/>
          <p:cNvSpPr txBox="1">
            <a:spLocks noGrp="1"/>
          </p:cNvSpPr>
          <p:nvPr>
            <p:ph type="body" idx="1"/>
          </p:nvPr>
        </p:nvSpPr>
        <p:spPr>
          <a:xfrm>
            <a:off x="304800" y="1287000"/>
            <a:ext cx="8610600" cy="5418600"/>
          </a:xfrm>
          <a:prstGeom prst="rect">
            <a:avLst/>
          </a:prstGeom>
          <a:noFill/>
          <a:ln>
            <a:noFill/>
          </a:ln>
        </p:spPr>
        <p:txBody>
          <a:bodyPr spcFirstLastPara="1" wrap="square" lIns="91425" tIns="45700" rIns="91425" bIns="45700" anchor="t" anchorCtr="0">
            <a:normAutofit/>
          </a:bodyPr>
          <a:lstStyle/>
          <a:p>
            <a:pPr marL="171450" lvl="0" indent="-234950" algn="l" rtl="0">
              <a:lnSpc>
                <a:spcPct val="110000"/>
              </a:lnSpc>
              <a:spcBef>
                <a:spcPts val="0"/>
              </a:spcBef>
              <a:spcAft>
                <a:spcPts val="0"/>
              </a:spcAft>
              <a:buClr>
                <a:srgbClr val="000066"/>
              </a:buClr>
              <a:buSzPts val="2800"/>
              <a:buFont typeface="Arial"/>
              <a:buChar char="•"/>
            </a:pPr>
            <a:r>
              <a:rPr lang="en-US" sz="2200">
                <a:latin typeface="Arial"/>
                <a:ea typeface="Arial"/>
                <a:cs typeface="Arial"/>
                <a:sym typeface="Arial"/>
              </a:rPr>
              <a:t>The legislature is the branch of government that makes new laws and changes old ones. The NJ State Legislature consists of two Houses: a 40-member Senate and an 80-member General Assembly. </a:t>
            </a:r>
            <a:endParaRPr sz="2200">
              <a:latin typeface="Arial"/>
              <a:ea typeface="Arial"/>
              <a:cs typeface="Arial"/>
              <a:sym typeface="Arial"/>
            </a:endParaRPr>
          </a:p>
          <a:p>
            <a:pPr marL="171450" lvl="0" indent="0" algn="l" rtl="0">
              <a:lnSpc>
                <a:spcPct val="110000"/>
              </a:lnSpc>
              <a:spcBef>
                <a:spcPts val="0"/>
              </a:spcBef>
              <a:spcAft>
                <a:spcPts val="0"/>
              </a:spcAft>
              <a:buNone/>
            </a:pPr>
            <a:endParaRPr sz="800">
              <a:latin typeface="Arial"/>
              <a:ea typeface="Arial"/>
              <a:cs typeface="Arial"/>
              <a:sym typeface="Arial"/>
            </a:endParaRPr>
          </a:p>
          <a:p>
            <a:pPr marL="171450" lvl="0" indent="-234950" algn="l" rtl="0">
              <a:lnSpc>
                <a:spcPct val="110000"/>
              </a:lnSpc>
              <a:spcBef>
                <a:spcPts val="0"/>
              </a:spcBef>
              <a:spcAft>
                <a:spcPts val="0"/>
              </a:spcAft>
              <a:buClr>
                <a:srgbClr val="000066"/>
              </a:buClr>
              <a:buSzPts val="2800"/>
              <a:buFont typeface="Arial"/>
              <a:buChar char="•"/>
            </a:pPr>
            <a:r>
              <a:rPr lang="en-US" sz="2200">
                <a:latin typeface="Arial"/>
                <a:ea typeface="Arial"/>
                <a:cs typeface="Arial"/>
                <a:sym typeface="Arial"/>
              </a:rPr>
              <a:t>The NJ Legislature has the power to enact laws by a majority vote of both houses, subject to a veto by the governor.  A vote by 2/3 of each House can override the governor’s veto.</a:t>
            </a:r>
            <a:endParaRPr sz="2200">
              <a:latin typeface="Arial"/>
              <a:ea typeface="Arial"/>
              <a:cs typeface="Arial"/>
              <a:sym typeface="Arial"/>
            </a:endParaRPr>
          </a:p>
          <a:p>
            <a:pPr marL="171450" lvl="0" indent="0" algn="l" rtl="0">
              <a:lnSpc>
                <a:spcPct val="110000"/>
              </a:lnSpc>
              <a:spcBef>
                <a:spcPts val="0"/>
              </a:spcBef>
              <a:spcAft>
                <a:spcPts val="0"/>
              </a:spcAft>
              <a:buNone/>
            </a:pPr>
            <a:endParaRPr sz="800">
              <a:latin typeface="Arial"/>
              <a:ea typeface="Arial"/>
              <a:cs typeface="Arial"/>
              <a:sym typeface="Arial"/>
            </a:endParaRPr>
          </a:p>
          <a:p>
            <a:pPr marL="171450" lvl="0" indent="-234950" algn="l" rtl="0">
              <a:lnSpc>
                <a:spcPct val="110000"/>
              </a:lnSpc>
              <a:spcBef>
                <a:spcPts val="0"/>
              </a:spcBef>
              <a:spcAft>
                <a:spcPts val="0"/>
              </a:spcAft>
              <a:buClr>
                <a:srgbClr val="000066"/>
              </a:buClr>
              <a:buSzPts val="2800"/>
              <a:buFont typeface="Arial"/>
              <a:buChar char="•"/>
            </a:pPr>
            <a:r>
              <a:rPr lang="en-US" sz="2200">
                <a:latin typeface="Arial"/>
                <a:ea typeface="Arial"/>
                <a:cs typeface="Arial"/>
                <a:sym typeface="Arial"/>
              </a:rPr>
              <a:t>The NJ Legislature makes laws only for the state of New Jersey, while the U.S.  Congress creates laws for all fifty states</a:t>
            </a:r>
            <a:endParaRPr sz="2200">
              <a:latin typeface="Arial"/>
              <a:ea typeface="Arial"/>
              <a:cs typeface="Arial"/>
              <a:sym typeface="Arial"/>
            </a:endParaRPr>
          </a:p>
          <a:p>
            <a:pPr marL="171450" lvl="0" indent="0" algn="l" rtl="0">
              <a:lnSpc>
                <a:spcPct val="110000"/>
              </a:lnSpc>
              <a:spcBef>
                <a:spcPts val="0"/>
              </a:spcBef>
              <a:spcAft>
                <a:spcPts val="0"/>
              </a:spcAft>
              <a:buNone/>
            </a:pPr>
            <a:endParaRPr sz="800">
              <a:latin typeface="Arial"/>
              <a:ea typeface="Arial"/>
              <a:cs typeface="Arial"/>
              <a:sym typeface="Arial"/>
            </a:endParaRPr>
          </a:p>
          <a:p>
            <a:pPr marL="171450" lvl="0" indent="-234950" algn="l" rtl="0">
              <a:lnSpc>
                <a:spcPct val="110000"/>
              </a:lnSpc>
              <a:spcBef>
                <a:spcPts val="0"/>
              </a:spcBef>
              <a:spcAft>
                <a:spcPts val="0"/>
              </a:spcAft>
              <a:buClr>
                <a:srgbClr val="000066"/>
              </a:buClr>
              <a:buSzPts val="2800"/>
              <a:buFont typeface="Arial"/>
              <a:buChar char="•"/>
            </a:pPr>
            <a:r>
              <a:rPr lang="en-US" sz="2200">
                <a:latin typeface="Arial"/>
                <a:ea typeface="Arial"/>
                <a:cs typeface="Arial"/>
                <a:sym typeface="Arial"/>
              </a:rPr>
              <a:t>Go to the district map of the New Jersey legislature at </a:t>
            </a:r>
            <a:r>
              <a:rPr lang="en-US" u="sng">
                <a:solidFill>
                  <a:schemeClr val="hlink"/>
                </a:solidFill>
                <a:latin typeface="Arial"/>
                <a:ea typeface="Arial"/>
                <a:cs typeface="Arial"/>
                <a:sym typeface="Arial"/>
                <a:hlinkClick r:id="rId3"/>
              </a:rPr>
              <a:t>NJ Legislative District Map | NJ Legislature</a:t>
            </a:r>
            <a:r>
              <a:rPr lang="en-US">
                <a:solidFill>
                  <a:srgbClr val="0070C0"/>
                </a:solidFill>
                <a:latin typeface="Arial"/>
                <a:ea typeface="Arial"/>
                <a:cs typeface="Arial"/>
                <a:sym typeface="Arial"/>
              </a:rPr>
              <a:t> </a:t>
            </a:r>
            <a:r>
              <a:rPr lang="en-US" sz="2200">
                <a:latin typeface="Arial"/>
                <a:ea typeface="Arial"/>
                <a:cs typeface="Arial"/>
                <a:sym typeface="Arial"/>
              </a:rPr>
              <a:t>and click on your district number to find out who represents you in Trenton.</a:t>
            </a:r>
            <a:endParaRPr>
              <a:solidFill>
                <a:srgbClr val="00206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53"/>
          <p:cNvSpPr txBox="1">
            <a:spLocks noGrp="1"/>
          </p:cNvSpPr>
          <p:nvPr>
            <p:ph type="title"/>
          </p:nvPr>
        </p:nvSpPr>
        <p:spPr>
          <a:xfrm>
            <a:off x="457200" y="304800"/>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New Jersey State House Tours  </a:t>
            </a:r>
            <a:r>
              <a:rPr lang="en-US" sz="2700">
                <a:solidFill>
                  <a:srgbClr val="0070C0"/>
                </a:solidFill>
                <a:latin typeface="Cambria"/>
                <a:ea typeface="Cambria"/>
                <a:cs typeface="Cambria"/>
                <a:sym typeface="Cambria"/>
              </a:rPr>
              <a:t>https://www.njstatehousetours.org/</a:t>
            </a:r>
            <a:endParaRPr/>
          </a:p>
        </p:txBody>
      </p:sp>
      <p:sp>
        <p:nvSpPr>
          <p:cNvPr id="459" name="Google Shape;459;p53"/>
          <p:cNvSpPr txBox="1">
            <a:spLocks noGrp="1"/>
          </p:cNvSpPr>
          <p:nvPr>
            <p:ph type="body" idx="1"/>
          </p:nvPr>
        </p:nvSpPr>
        <p:spPr>
          <a:xfrm>
            <a:off x="304800" y="1433625"/>
            <a:ext cx="8637600" cy="5424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Font typeface="Arial"/>
              <a:buNone/>
            </a:pPr>
            <a:r>
              <a:rPr lang="en-US" sz="2000" b="1">
                <a:latin typeface="Arial"/>
                <a:ea typeface="Arial"/>
                <a:cs typeface="Arial"/>
                <a:sym typeface="Arial"/>
              </a:rPr>
              <a:t>Free Tours of the State House</a:t>
            </a:r>
            <a:endParaRPr b="1"/>
          </a:p>
          <a:p>
            <a:pPr marL="171450" lvl="0" indent="-171450" algn="l" rtl="0">
              <a:lnSpc>
                <a:spcPct val="90000"/>
              </a:lnSpc>
              <a:spcBef>
                <a:spcPts val="600"/>
              </a:spcBef>
              <a:spcAft>
                <a:spcPts val="0"/>
              </a:spcAft>
              <a:buClr>
                <a:srgbClr val="000066"/>
              </a:buClr>
              <a:buSzPts val="1800"/>
              <a:buChar char="•"/>
            </a:pPr>
            <a:r>
              <a:rPr lang="en-US" sz="1800">
                <a:latin typeface="Arial"/>
                <a:ea typeface="Arial"/>
                <a:cs typeface="Arial"/>
                <a:sym typeface="Arial"/>
              </a:rPr>
              <a:t>To schedule a visit, teachers need to reach out to their local Senators and/or Assembly Members. </a:t>
            </a:r>
            <a:endParaRPr/>
          </a:p>
          <a:p>
            <a:pPr marL="171450" lvl="0" indent="-171450" algn="l" rtl="0">
              <a:lnSpc>
                <a:spcPct val="90000"/>
              </a:lnSpc>
              <a:spcBef>
                <a:spcPts val="600"/>
              </a:spcBef>
              <a:spcAft>
                <a:spcPts val="0"/>
              </a:spcAft>
              <a:buClr>
                <a:srgbClr val="000066"/>
              </a:buClr>
              <a:buSzPts val="1800"/>
              <a:buChar char="•"/>
            </a:pPr>
            <a:r>
              <a:rPr lang="en-US" sz="1800">
                <a:latin typeface="Arial"/>
                <a:ea typeface="Arial"/>
                <a:cs typeface="Arial"/>
                <a:sym typeface="Arial"/>
              </a:rPr>
              <a:t>Contact information is on the </a:t>
            </a:r>
            <a:r>
              <a:rPr lang="en-US" sz="1800" u="sng">
                <a:solidFill>
                  <a:schemeClr val="hlink"/>
                </a:solidFill>
                <a:latin typeface="Arial"/>
                <a:ea typeface="Arial"/>
                <a:cs typeface="Arial"/>
                <a:sym typeface="Arial"/>
                <a:hlinkClick r:id="rId3"/>
              </a:rPr>
              <a:t>New Jersey Legislature website</a:t>
            </a:r>
            <a:endParaRPr sz="1800">
              <a:solidFill>
                <a:srgbClr val="00B0F0"/>
              </a:solidFill>
              <a:latin typeface="Arial"/>
              <a:ea typeface="Arial"/>
              <a:cs typeface="Arial"/>
              <a:sym typeface="Arial"/>
            </a:endParaRPr>
          </a:p>
          <a:p>
            <a:pPr marL="171450" lvl="0" indent="-146050" algn="l" rtl="0">
              <a:lnSpc>
                <a:spcPct val="90000"/>
              </a:lnSpc>
              <a:spcBef>
                <a:spcPts val="600"/>
              </a:spcBef>
              <a:spcAft>
                <a:spcPts val="0"/>
              </a:spcAft>
              <a:buClr>
                <a:schemeClr val="dk1"/>
              </a:buClr>
              <a:buSzPts val="400"/>
              <a:buNone/>
            </a:pPr>
            <a:endParaRPr sz="400">
              <a:solidFill>
                <a:srgbClr val="002060"/>
              </a:solidFill>
              <a:latin typeface="Arial"/>
              <a:ea typeface="Arial"/>
              <a:cs typeface="Arial"/>
              <a:sym typeface="Arial"/>
            </a:endParaRPr>
          </a:p>
          <a:p>
            <a:pPr marL="0" lvl="0" indent="0" algn="l" rtl="0">
              <a:lnSpc>
                <a:spcPct val="90000"/>
              </a:lnSpc>
              <a:spcBef>
                <a:spcPts val="600"/>
              </a:spcBef>
              <a:spcAft>
                <a:spcPts val="0"/>
              </a:spcAft>
              <a:buClr>
                <a:schemeClr val="dk1"/>
              </a:buClr>
              <a:buSzPts val="2000"/>
              <a:buFont typeface="Arial"/>
              <a:buNone/>
            </a:pPr>
            <a:r>
              <a:rPr lang="en-US" sz="2000" b="1">
                <a:latin typeface="Arial"/>
                <a:ea typeface="Arial"/>
                <a:cs typeface="Arial"/>
                <a:sym typeface="Arial"/>
              </a:rPr>
              <a:t>Resources for Teachers</a:t>
            </a:r>
            <a:r>
              <a:rPr lang="en-US" sz="2000">
                <a:latin typeface="Arial"/>
                <a:ea typeface="Arial"/>
                <a:cs typeface="Arial"/>
                <a:sym typeface="Arial"/>
              </a:rPr>
              <a:t> - </a:t>
            </a:r>
            <a:r>
              <a:rPr lang="en-US" sz="1800" u="sng">
                <a:solidFill>
                  <a:schemeClr val="hlink"/>
                </a:solidFill>
                <a:latin typeface="Arial"/>
                <a:ea typeface="Arial"/>
                <a:cs typeface="Arial"/>
                <a:sym typeface="Arial"/>
                <a:hlinkClick r:id="rId4"/>
              </a:rPr>
              <a:t>Teachers | New Jersey Legislative Services, NJ</a:t>
            </a:r>
            <a:endParaRPr sz="1800">
              <a:solidFill>
                <a:srgbClr val="00B0F0"/>
              </a:solidFill>
              <a:latin typeface="Arial"/>
              <a:ea typeface="Arial"/>
              <a:cs typeface="Arial"/>
              <a:sym typeface="Arial"/>
            </a:endParaRPr>
          </a:p>
          <a:p>
            <a:pPr marL="171450" lvl="0" indent="-171450" algn="l" rtl="0">
              <a:lnSpc>
                <a:spcPct val="90000"/>
              </a:lnSpc>
              <a:spcBef>
                <a:spcPts val="600"/>
              </a:spcBef>
              <a:spcAft>
                <a:spcPts val="0"/>
              </a:spcAft>
              <a:buClr>
                <a:srgbClr val="000066"/>
              </a:buClr>
              <a:buSzPts val="1800"/>
              <a:buChar char="•"/>
            </a:pPr>
            <a:r>
              <a:rPr lang="en-US" sz="1800">
                <a:latin typeface="Arial"/>
                <a:ea typeface="Arial"/>
                <a:cs typeface="Arial"/>
                <a:sym typeface="Arial"/>
              </a:rPr>
              <a:t>How a Bill Becomes a Law in NJ: A student’s Guide to the Legislative Process</a:t>
            </a:r>
            <a:endParaRPr/>
          </a:p>
          <a:p>
            <a:pPr marL="171450" lvl="0" indent="-171450" algn="l" rtl="0">
              <a:lnSpc>
                <a:spcPct val="90000"/>
              </a:lnSpc>
              <a:spcBef>
                <a:spcPts val="600"/>
              </a:spcBef>
              <a:spcAft>
                <a:spcPts val="0"/>
              </a:spcAft>
              <a:buClr>
                <a:srgbClr val="000066"/>
              </a:buClr>
              <a:buSzPts val="1800"/>
              <a:buChar char="•"/>
            </a:pPr>
            <a:r>
              <a:rPr lang="en-US" sz="1800">
                <a:latin typeface="Arial"/>
                <a:ea typeface="Arial"/>
                <a:cs typeface="Arial"/>
                <a:sym typeface="Arial"/>
              </a:rPr>
              <a:t>State House activity book</a:t>
            </a:r>
            <a:endParaRPr/>
          </a:p>
          <a:p>
            <a:pPr marL="171450" lvl="0" indent="-171450" algn="l" rtl="0">
              <a:lnSpc>
                <a:spcPct val="90000"/>
              </a:lnSpc>
              <a:spcBef>
                <a:spcPts val="600"/>
              </a:spcBef>
              <a:spcAft>
                <a:spcPts val="0"/>
              </a:spcAft>
              <a:buClr>
                <a:srgbClr val="000066"/>
              </a:buClr>
              <a:buSzPts val="1800"/>
              <a:buChar char="•"/>
            </a:pPr>
            <a:r>
              <a:rPr lang="en-US" sz="1800">
                <a:latin typeface="Arial"/>
                <a:ea typeface="Arial"/>
                <a:cs typeface="Arial"/>
                <a:sym typeface="Arial"/>
              </a:rPr>
              <a:t>New Jersey legislators are available to come to schools and offer personal insights into the value of public service and the lawmaking process. </a:t>
            </a:r>
            <a:endParaRPr/>
          </a:p>
          <a:p>
            <a:pPr marL="514350" lvl="1" indent="-171450" algn="l" rtl="0">
              <a:lnSpc>
                <a:spcPct val="90000"/>
              </a:lnSpc>
              <a:spcBef>
                <a:spcPts val="600"/>
              </a:spcBef>
              <a:spcAft>
                <a:spcPts val="0"/>
              </a:spcAft>
              <a:buClr>
                <a:srgbClr val="000066"/>
              </a:buClr>
              <a:buSzPts val="1800"/>
              <a:buFont typeface="Noto Sans Symbols"/>
              <a:buChar char="✔"/>
            </a:pPr>
            <a:r>
              <a:rPr lang="en-US" sz="1800">
                <a:latin typeface="Arial"/>
                <a:ea typeface="Arial"/>
                <a:cs typeface="Arial"/>
                <a:sym typeface="Arial"/>
              </a:rPr>
              <a:t>What does it mean to be a legislator?</a:t>
            </a:r>
            <a:endParaRPr/>
          </a:p>
          <a:p>
            <a:pPr marL="514350" lvl="1" indent="-171450" algn="l" rtl="0">
              <a:lnSpc>
                <a:spcPct val="90000"/>
              </a:lnSpc>
              <a:spcBef>
                <a:spcPts val="600"/>
              </a:spcBef>
              <a:spcAft>
                <a:spcPts val="0"/>
              </a:spcAft>
              <a:buClr>
                <a:srgbClr val="000066"/>
              </a:buClr>
              <a:buSzPts val="1800"/>
              <a:buFont typeface="Noto Sans Symbols"/>
              <a:buChar char="✔"/>
            </a:pPr>
            <a:r>
              <a:rPr lang="en-US" sz="1800">
                <a:latin typeface="Arial"/>
                <a:ea typeface="Arial"/>
                <a:cs typeface="Arial"/>
                <a:sym typeface="Arial"/>
              </a:rPr>
              <a:t>What is a typical day like?</a:t>
            </a:r>
            <a:endParaRPr/>
          </a:p>
          <a:p>
            <a:pPr marL="514350" lvl="1" indent="-171450" algn="l" rtl="0">
              <a:lnSpc>
                <a:spcPct val="90000"/>
              </a:lnSpc>
              <a:spcBef>
                <a:spcPts val="600"/>
              </a:spcBef>
              <a:spcAft>
                <a:spcPts val="0"/>
              </a:spcAft>
              <a:buClr>
                <a:srgbClr val="000066"/>
              </a:buClr>
              <a:buSzPts val="1800"/>
              <a:buFont typeface="Noto Sans Symbols"/>
              <a:buChar char="✔"/>
            </a:pPr>
            <a:r>
              <a:rPr lang="en-US" sz="1800">
                <a:latin typeface="Arial"/>
                <a:ea typeface="Arial"/>
                <a:cs typeface="Arial"/>
                <a:sym typeface="Arial"/>
              </a:rPr>
              <a:t>How did they get involved in public service and why?</a:t>
            </a:r>
            <a:endParaRPr/>
          </a:p>
          <a:p>
            <a:pPr marL="514350" lvl="1" indent="-171450" algn="l" rtl="0">
              <a:lnSpc>
                <a:spcPct val="90000"/>
              </a:lnSpc>
              <a:spcBef>
                <a:spcPts val="600"/>
              </a:spcBef>
              <a:spcAft>
                <a:spcPts val="0"/>
              </a:spcAft>
              <a:buClr>
                <a:srgbClr val="000066"/>
              </a:buClr>
              <a:buSzPts val="1800"/>
              <a:buFont typeface="Noto Sans Symbols"/>
              <a:buChar char="✔"/>
            </a:pPr>
            <a:r>
              <a:rPr lang="en-US" sz="1800">
                <a:latin typeface="Arial"/>
                <a:ea typeface="Arial"/>
                <a:cs typeface="Arial"/>
                <a:sym typeface="Arial"/>
              </a:rPr>
              <a:t>What issues are they most concerned about and what action is being taken?</a:t>
            </a:r>
            <a:endParaRPr/>
          </a:p>
          <a:p>
            <a:pPr marL="514350" lvl="1" indent="-171450" algn="l" rtl="0">
              <a:lnSpc>
                <a:spcPct val="90000"/>
              </a:lnSpc>
              <a:spcBef>
                <a:spcPts val="600"/>
              </a:spcBef>
              <a:spcAft>
                <a:spcPts val="0"/>
              </a:spcAft>
              <a:buClr>
                <a:srgbClr val="000066"/>
              </a:buClr>
              <a:buSzPts val="1800"/>
              <a:buFont typeface="Noto Sans Symbols"/>
              <a:buChar char="✔"/>
            </a:pPr>
            <a:r>
              <a:rPr lang="en-US" sz="1800">
                <a:latin typeface="Arial"/>
                <a:ea typeface="Arial"/>
                <a:cs typeface="Arial"/>
                <a:sym typeface="Arial"/>
              </a:rPr>
              <a:t>What efforts are they most proud of?</a:t>
            </a:r>
            <a:endParaRPr/>
          </a:p>
          <a:p>
            <a:pPr marL="514350" lvl="1" indent="-171450" algn="l" rtl="0">
              <a:lnSpc>
                <a:spcPct val="90000"/>
              </a:lnSpc>
              <a:spcBef>
                <a:spcPts val="600"/>
              </a:spcBef>
              <a:spcAft>
                <a:spcPts val="0"/>
              </a:spcAft>
              <a:buClr>
                <a:srgbClr val="000066"/>
              </a:buClr>
              <a:buSzPts val="1800"/>
              <a:buFont typeface="Noto Sans Symbols"/>
              <a:buChar char="✔"/>
            </a:pPr>
            <a:r>
              <a:rPr lang="en-US" sz="1800">
                <a:latin typeface="Arial"/>
                <a:ea typeface="Arial"/>
                <a:cs typeface="Arial"/>
                <a:sym typeface="Arial"/>
              </a:rPr>
              <a:t>What advice do they give to future legislators?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900">
                <a:solidFill>
                  <a:schemeClr val="dk2"/>
                </a:solidFill>
                <a:latin typeface="Arial"/>
                <a:ea typeface="Arial"/>
                <a:cs typeface="Arial"/>
                <a:sym typeface="Arial"/>
              </a:rPr>
              <a:t>42</a:t>
            </a:fld>
            <a:endParaRPr sz="900">
              <a:solidFill>
                <a:schemeClr val="dk2"/>
              </a:solidFill>
              <a:latin typeface="Arial"/>
              <a:ea typeface="Arial"/>
              <a:cs typeface="Arial"/>
              <a:sym typeface="Arial"/>
            </a:endParaRPr>
          </a:p>
        </p:txBody>
      </p:sp>
      <p:pic>
        <p:nvPicPr>
          <p:cNvPr id="466" name="Google Shape;466;p54"/>
          <p:cNvPicPr preferRelativeResize="0"/>
          <p:nvPr/>
        </p:nvPicPr>
        <p:blipFill rotWithShape="1">
          <a:blip r:embed="rId3">
            <a:alphaModFix/>
          </a:blip>
          <a:srcRect/>
          <a:stretch/>
        </p:blipFill>
        <p:spPr>
          <a:xfrm>
            <a:off x="228600" y="133350"/>
            <a:ext cx="8686800" cy="658812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55"/>
          <p:cNvSpPr txBox="1">
            <a:spLocks noGrp="1"/>
          </p:cNvSpPr>
          <p:nvPr>
            <p:ph type="title"/>
          </p:nvPr>
        </p:nvSpPr>
        <p:spPr>
          <a:xfrm>
            <a:off x="628650" y="365127"/>
            <a:ext cx="7886700" cy="93027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New Jersey’s Judiciary </a:t>
            </a:r>
            <a:endParaRPr/>
          </a:p>
        </p:txBody>
      </p:sp>
      <p:sp>
        <p:nvSpPr>
          <p:cNvPr id="473" name="Google Shape;473;p55"/>
          <p:cNvSpPr txBox="1">
            <a:spLocks noGrp="1"/>
          </p:cNvSpPr>
          <p:nvPr>
            <p:ph type="body" idx="1"/>
          </p:nvPr>
        </p:nvSpPr>
        <p:spPr>
          <a:xfrm>
            <a:off x="425450" y="1371600"/>
            <a:ext cx="8337550" cy="5257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200"/>
              <a:buFont typeface="Arial"/>
              <a:buNone/>
            </a:pPr>
            <a:r>
              <a:rPr lang="en-US" sz="2200" b="1">
                <a:latin typeface="Arial"/>
                <a:ea typeface="Arial"/>
                <a:cs typeface="Arial"/>
                <a:sym typeface="Arial"/>
              </a:rPr>
              <a:t>New Jersey Supreme Court</a:t>
            </a:r>
            <a:r>
              <a:rPr lang="en-US" sz="2200">
                <a:latin typeface="Arial"/>
                <a:ea typeface="Arial"/>
                <a:cs typeface="Arial"/>
                <a:sym typeface="Arial"/>
              </a:rPr>
              <a:t>: </a:t>
            </a:r>
            <a:endParaRPr/>
          </a:p>
          <a:p>
            <a:pPr marL="514350" lvl="1" indent="-342900" algn="l" rtl="0">
              <a:lnSpc>
                <a:spcPct val="90000"/>
              </a:lnSpc>
              <a:spcBef>
                <a:spcPts val="0"/>
              </a:spcBef>
              <a:spcAft>
                <a:spcPts val="0"/>
              </a:spcAft>
              <a:buClr>
                <a:srgbClr val="000066"/>
              </a:buClr>
              <a:buSzPts val="2200"/>
              <a:buChar char="•"/>
            </a:pPr>
            <a:r>
              <a:rPr lang="en-US" sz="2200">
                <a:latin typeface="Arial"/>
                <a:ea typeface="Arial"/>
                <a:cs typeface="Arial"/>
                <a:sym typeface="Arial"/>
              </a:rPr>
              <a:t>Resources available for schools at: </a:t>
            </a:r>
            <a:r>
              <a:rPr lang="en-US" sz="2200" u="sng">
                <a:solidFill>
                  <a:schemeClr val="hlink"/>
                </a:solidFill>
                <a:latin typeface="Arial"/>
                <a:ea typeface="Arial"/>
                <a:cs typeface="Arial"/>
                <a:sym typeface="Arial"/>
                <a:hlinkClick r:id="rId3"/>
              </a:rPr>
              <a:t>Student Resources | NJ Courts</a:t>
            </a:r>
            <a:r>
              <a:rPr lang="en-US" sz="2200">
                <a:solidFill>
                  <a:srgbClr val="002060"/>
                </a:solidFill>
                <a:latin typeface="Arial"/>
                <a:ea typeface="Arial"/>
                <a:cs typeface="Arial"/>
                <a:sym typeface="Arial"/>
              </a:rPr>
              <a:t> </a:t>
            </a:r>
            <a:endParaRPr/>
          </a:p>
          <a:p>
            <a:pPr marL="514350" lvl="1" indent="-342900" algn="l" rtl="0">
              <a:lnSpc>
                <a:spcPct val="90000"/>
              </a:lnSpc>
              <a:spcBef>
                <a:spcPts val="0"/>
              </a:spcBef>
              <a:spcAft>
                <a:spcPts val="0"/>
              </a:spcAft>
              <a:buClr>
                <a:srgbClr val="000066"/>
              </a:buClr>
              <a:buSzPts val="2200"/>
              <a:buChar char="•"/>
            </a:pPr>
            <a:r>
              <a:rPr lang="en-US" sz="2200">
                <a:latin typeface="Arial"/>
                <a:ea typeface="Arial"/>
                <a:cs typeface="Arial"/>
                <a:sym typeface="Arial"/>
              </a:rPr>
              <a:t>History of the NJ Supreme Court at: </a:t>
            </a:r>
            <a:r>
              <a:rPr lang="en-US" sz="2200" u="sng">
                <a:solidFill>
                  <a:schemeClr val="hlink"/>
                </a:solidFill>
                <a:latin typeface="Arial"/>
                <a:ea typeface="Arial"/>
                <a:cs typeface="Arial"/>
                <a:sym typeface="Arial"/>
                <a:hlinkClick r:id="rId4"/>
              </a:rPr>
              <a:t>Supreme Court Virtual Museum | NJ Courts</a:t>
            </a:r>
            <a:endParaRPr sz="2200">
              <a:solidFill>
                <a:srgbClr val="002060"/>
              </a:solidFill>
              <a:latin typeface="Arial"/>
              <a:ea typeface="Arial"/>
              <a:cs typeface="Arial"/>
              <a:sym typeface="Arial"/>
            </a:endParaRPr>
          </a:p>
          <a:p>
            <a:pPr marL="514350" lvl="1" indent="-342900" algn="l" rtl="0">
              <a:lnSpc>
                <a:spcPct val="90000"/>
              </a:lnSpc>
              <a:spcBef>
                <a:spcPts val="0"/>
              </a:spcBef>
              <a:spcAft>
                <a:spcPts val="0"/>
              </a:spcAft>
              <a:buClr>
                <a:srgbClr val="000066"/>
              </a:buClr>
              <a:buSzPts val="2200"/>
              <a:buChar char="•"/>
            </a:pPr>
            <a:r>
              <a:rPr lang="en-US" sz="2200">
                <a:latin typeface="Arial"/>
                <a:ea typeface="Arial"/>
                <a:cs typeface="Arial"/>
                <a:sym typeface="Arial"/>
              </a:rPr>
              <a:t>Expanding One Judge, One School program to bring a judge to your classroom</a:t>
            </a:r>
            <a:endParaRPr/>
          </a:p>
          <a:p>
            <a:pPr marL="0" lvl="0" indent="0" algn="l" rtl="0">
              <a:lnSpc>
                <a:spcPct val="90000"/>
              </a:lnSpc>
              <a:spcBef>
                <a:spcPts val="750"/>
              </a:spcBef>
              <a:spcAft>
                <a:spcPts val="0"/>
              </a:spcAft>
              <a:buClr>
                <a:schemeClr val="dk1"/>
              </a:buClr>
              <a:buSzPts val="800"/>
              <a:buFont typeface="Arial"/>
              <a:buNone/>
            </a:pPr>
            <a:endParaRPr sz="800">
              <a:solidFill>
                <a:srgbClr val="002060"/>
              </a:solidFill>
              <a:latin typeface="Arial"/>
              <a:ea typeface="Arial"/>
              <a:cs typeface="Arial"/>
              <a:sym typeface="Arial"/>
            </a:endParaRPr>
          </a:p>
          <a:p>
            <a:pPr marL="0" lvl="0" indent="0" algn="l" rtl="0">
              <a:lnSpc>
                <a:spcPct val="90000"/>
              </a:lnSpc>
              <a:spcBef>
                <a:spcPts val="750"/>
              </a:spcBef>
              <a:spcAft>
                <a:spcPts val="0"/>
              </a:spcAft>
              <a:buClr>
                <a:schemeClr val="dk1"/>
              </a:buClr>
              <a:buSzPts val="2200"/>
              <a:buNone/>
            </a:pPr>
            <a:r>
              <a:rPr lang="en-US" sz="2200" b="1">
                <a:latin typeface="Arial"/>
                <a:ea typeface="Arial"/>
                <a:cs typeface="Arial"/>
                <a:sym typeface="Arial"/>
              </a:rPr>
              <a:t>NJ Center for Civic Education</a:t>
            </a:r>
            <a:r>
              <a:rPr lang="en-US" sz="2200">
                <a:latin typeface="Arial"/>
                <a:ea typeface="Arial"/>
                <a:cs typeface="Arial"/>
                <a:sym typeface="Arial"/>
              </a:rPr>
              <a:t> has a lesson about New Jersey’s Judiciary at </a:t>
            </a:r>
            <a:r>
              <a:rPr lang="en-US" sz="2400" u="sng">
                <a:solidFill>
                  <a:schemeClr val="hlink"/>
                </a:solidFill>
                <a:latin typeface="Arial"/>
                <a:ea typeface="Arial"/>
                <a:cs typeface="Arial"/>
                <a:sym typeface="Arial"/>
                <a:hlinkClick r:id="rId5"/>
              </a:rPr>
              <a:t>New Jersey History and Government Lessons</a:t>
            </a:r>
            <a:endParaRPr sz="2400">
              <a:latin typeface="Arial"/>
              <a:ea typeface="Arial"/>
              <a:cs typeface="Arial"/>
              <a:sym typeface="Arial"/>
            </a:endParaRPr>
          </a:p>
          <a:p>
            <a:pPr marL="514350" lvl="1" indent="-171450" algn="l" rtl="0">
              <a:lnSpc>
                <a:spcPct val="90000"/>
              </a:lnSpc>
              <a:spcBef>
                <a:spcPts val="375"/>
              </a:spcBef>
              <a:spcAft>
                <a:spcPts val="0"/>
              </a:spcAft>
              <a:buClr>
                <a:srgbClr val="000066"/>
              </a:buClr>
              <a:buSzPts val="2200"/>
              <a:buChar char="•"/>
            </a:pPr>
            <a:r>
              <a:rPr lang="en-US" sz="2200">
                <a:latin typeface="Arial"/>
                <a:ea typeface="Arial"/>
                <a:cs typeface="Arial"/>
                <a:sym typeface="Arial"/>
              </a:rPr>
              <a:t>Background on what a law is, what judges and jurors do</a:t>
            </a:r>
            <a:endParaRPr/>
          </a:p>
          <a:p>
            <a:pPr marL="514350" lvl="1" indent="-171450" algn="l" rtl="0">
              <a:lnSpc>
                <a:spcPct val="90000"/>
              </a:lnSpc>
              <a:spcBef>
                <a:spcPts val="375"/>
              </a:spcBef>
              <a:spcAft>
                <a:spcPts val="0"/>
              </a:spcAft>
              <a:buClr>
                <a:srgbClr val="000066"/>
              </a:buClr>
              <a:buSzPts val="2200"/>
              <a:buChar char="•"/>
            </a:pPr>
            <a:r>
              <a:rPr lang="en-US" sz="2200">
                <a:latin typeface="Arial"/>
                <a:ea typeface="Arial"/>
                <a:cs typeface="Arial"/>
                <a:sym typeface="Arial"/>
              </a:rPr>
              <a:t>Background and activity on due process/ procedural justice</a:t>
            </a:r>
            <a:endParaRPr/>
          </a:p>
          <a:p>
            <a:pPr marL="514350" lvl="1" indent="-171450" algn="l" rtl="0">
              <a:lnSpc>
                <a:spcPct val="90000"/>
              </a:lnSpc>
              <a:spcBef>
                <a:spcPts val="375"/>
              </a:spcBef>
              <a:spcAft>
                <a:spcPts val="0"/>
              </a:spcAft>
              <a:buClr>
                <a:srgbClr val="000066"/>
              </a:buClr>
              <a:buSzPts val="2200"/>
              <a:buChar char="•"/>
            </a:pPr>
            <a:r>
              <a:rPr lang="en-US" sz="2200">
                <a:latin typeface="Arial"/>
                <a:ea typeface="Arial"/>
                <a:cs typeface="Arial"/>
                <a:sym typeface="Arial"/>
              </a:rPr>
              <a:t>Summary of the different types of courts in New Jersey and their functions</a:t>
            </a:r>
            <a:endParaRPr/>
          </a:p>
          <a:p>
            <a:pPr marL="514350" lvl="1" indent="-171450" algn="l" rtl="0">
              <a:lnSpc>
                <a:spcPct val="90000"/>
              </a:lnSpc>
              <a:spcBef>
                <a:spcPts val="375"/>
              </a:spcBef>
              <a:spcAft>
                <a:spcPts val="0"/>
              </a:spcAft>
              <a:buClr>
                <a:srgbClr val="000066"/>
              </a:buClr>
              <a:buSzPts val="2200"/>
              <a:buChar char="•"/>
            </a:pPr>
            <a:r>
              <a:rPr lang="en-US" sz="2200">
                <a:latin typeface="Arial"/>
                <a:ea typeface="Arial"/>
                <a:cs typeface="Arial"/>
                <a:sym typeface="Arial"/>
              </a:rPr>
              <a:t>Includes a link to a mock trial for elementary classes and to the NJ Stat Bar Foundation’s Mock Trial program</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5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An Independent Judiciary</a:t>
            </a:r>
            <a:endParaRPr/>
          </a:p>
        </p:txBody>
      </p:sp>
      <p:sp>
        <p:nvSpPr>
          <p:cNvPr id="480" name="Google Shape;480;p56"/>
          <p:cNvSpPr txBox="1">
            <a:spLocks noGrp="1"/>
          </p:cNvSpPr>
          <p:nvPr>
            <p:ph type="body" idx="1"/>
          </p:nvPr>
        </p:nvSpPr>
        <p:spPr>
          <a:xfrm>
            <a:off x="628650" y="2311350"/>
            <a:ext cx="5662500" cy="3815100"/>
          </a:xfrm>
          <a:prstGeom prst="rect">
            <a:avLst/>
          </a:prstGeom>
          <a:noFill/>
          <a:ln>
            <a:noFill/>
          </a:ln>
        </p:spPr>
        <p:txBody>
          <a:bodyPr spcFirstLastPara="1" wrap="square" lIns="91425" tIns="45700" rIns="91425" bIns="45700" anchor="t" anchorCtr="0">
            <a:normAutofit/>
          </a:bodyPr>
          <a:lstStyle/>
          <a:p>
            <a:pPr marL="171450" lvl="0" indent="-228600" algn="l" rtl="0">
              <a:lnSpc>
                <a:spcPct val="90000"/>
              </a:lnSpc>
              <a:spcBef>
                <a:spcPts val="0"/>
              </a:spcBef>
              <a:spcAft>
                <a:spcPts val="0"/>
              </a:spcAft>
              <a:buClr>
                <a:srgbClr val="000066"/>
              </a:buClr>
              <a:buSzPts val="3600"/>
              <a:buChar char="➢"/>
            </a:pPr>
            <a:r>
              <a:rPr lang="en-US" sz="3600">
                <a:latin typeface="Arial"/>
                <a:ea typeface="Arial"/>
                <a:cs typeface="Arial"/>
                <a:sym typeface="Arial"/>
              </a:rPr>
              <a:t>Is critical to a democracy</a:t>
            </a:r>
            <a:endParaRPr/>
          </a:p>
          <a:p>
            <a:pPr marL="171450" lvl="0" indent="0" algn="l" rtl="0">
              <a:lnSpc>
                <a:spcPct val="90000"/>
              </a:lnSpc>
              <a:spcBef>
                <a:spcPts val="750"/>
              </a:spcBef>
              <a:spcAft>
                <a:spcPts val="0"/>
              </a:spcAft>
              <a:buClr>
                <a:srgbClr val="990000"/>
              </a:buClr>
              <a:buSzPts val="3600"/>
              <a:buNone/>
            </a:pPr>
            <a:endParaRPr sz="3600">
              <a:latin typeface="Arial"/>
              <a:ea typeface="Arial"/>
              <a:cs typeface="Arial"/>
              <a:sym typeface="Arial"/>
            </a:endParaRPr>
          </a:p>
          <a:p>
            <a:pPr marL="171450" lvl="0" indent="-228600" algn="l" rtl="0">
              <a:lnSpc>
                <a:spcPct val="90000"/>
              </a:lnSpc>
              <a:spcBef>
                <a:spcPts val="750"/>
              </a:spcBef>
              <a:spcAft>
                <a:spcPts val="0"/>
              </a:spcAft>
              <a:buClr>
                <a:srgbClr val="000066"/>
              </a:buClr>
              <a:buSzPts val="3600"/>
              <a:buChar char="➢"/>
            </a:pPr>
            <a:r>
              <a:rPr lang="en-US" sz="3600">
                <a:latin typeface="Arial"/>
                <a:ea typeface="Arial"/>
                <a:cs typeface="Arial"/>
                <a:sym typeface="Arial"/>
              </a:rPr>
              <a:t>Because it is often the final decision-maker</a:t>
            </a:r>
            <a:endParaRPr/>
          </a:p>
        </p:txBody>
      </p:sp>
      <p:sp>
        <p:nvSpPr>
          <p:cNvPr id="481" name="Google Shape;481;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900">
                <a:solidFill>
                  <a:schemeClr val="dk2"/>
                </a:solidFill>
                <a:latin typeface="Arial"/>
                <a:ea typeface="Arial"/>
                <a:cs typeface="Arial"/>
                <a:sym typeface="Arial"/>
              </a:rPr>
              <a:t>44</a:t>
            </a:fld>
            <a:endParaRPr sz="900">
              <a:solidFill>
                <a:schemeClr val="dk2"/>
              </a:solidFill>
              <a:latin typeface="Arial"/>
              <a:ea typeface="Arial"/>
              <a:cs typeface="Arial"/>
              <a:sym typeface="Arial"/>
            </a:endParaRPr>
          </a:p>
        </p:txBody>
      </p:sp>
      <p:pic>
        <p:nvPicPr>
          <p:cNvPr id="482" name="Google Shape;482;p56" descr="a black and gold scale of justice with chains (Provided by Tenor)"/>
          <p:cNvPicPr preferRelativeResize="0"/>
          <p:nvPr/>
        </p:nvPicPr>
        <p:blipFill>
          <a:blip r:embed="rId3">
            <a:alphaModFix/>
          </a:blip>
          <a:stretch>
            <a:fillRect/>
          </a:stretch>
        </p:blipFill>
        <p:spPr>
          <a:xfrm>
            <a:off x="5966400" y="2189825"/>
            <a:ext cx="3177600" cy="27813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57"/>
          <p:cNvSpPr txBox="1">
            <a:spLocks noGrp="1"/>
          </p:cNvSpPr>
          <p:nvPr>
            <p:ph type="title"/>
          </p:nvPr>
        </p:nvSpPr>
        <p:spPr>
          <a:xfrm>
            <a:off x="228600" y="274638"/>
            <a:ext cx="8610600" cy="117316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County government in New Jersey</a:t>
            </a:r>
            <a:endParaRPr/>
          </a:p>
        </p:txBody>
      </p:sp>
      <p:sp>
        <p:nvSpPr>
          <p:cNvPr id="489" name="Google Shape;489;p57"/>
          <p:cNvSpPr txBox="1">
            <a:spLocks noGrp="1"/>
          </p:cNvSpPr>
          <p:nvPr>
            <p:ph type="body" idx="1"/>
          </p:nvPr>
        </p:nvSpPr>
        <p:spPr>
          <a:xfrm>
            <a:off x="643375" y="1356450"/>
            <a:ext cx="7934400" cy="53796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0"/>
              </a:spcBef>
              <a:spcAft>
                <a:spcPts val="0"/>
              </a:spcAft>
              <a:buClr>
                <a:srgbClr val="800000"/>
              </a:buClr>
              <a:buSzPts val="2000"/>
              <a:buFont typeface="Arial"/>
              <a:buNone/>
            </a:pPr>
            <a:endParaRPr sz="2000">
              <a:solidFill>
                <a:srgbClr val="002060"/>
              </a:solidFill>
              <a:latin typeface="Arial"/>
              <a:ea typeface="Arial"/>
              <a:cs typeface="Arial"/>
              <a:sym typeface="Arial"/>
            </a:endParaRPr>
          </a:p>
          <a:p>
            <a:pPr marL="171450" lvl="0" indent="-171450" algn="l" rtl="0">
              <a:lnSpc>
                <a:spcPct val="90000"/>
              </a:lnSpc>
              <a:spcBef>
                <a:spcPts val="0"/>
              </a:spcBef>
              <a:spcAft>
                <a:spcPts val="0"/>
              </a:spcAft>
              <a:buClr>
                <a:srgbClr val="000066"/>
              </a:buClr>
              <a:buSzPts val="2000"/>
              <a:buChar char="•"/>
            </a:pPr>
            <a:r>
              <a:rPr lang="en-US" sz="2000">
                <a:latin typeface="Arial"/>
                <a:ea typeface="Arial"/>
                <a:cs typeface="Arial"/>
                <a:sym typeface="Arial"/>
              </a:rPr>
              <a:t>From 1674 to 1702, the Province of New Jersey was divided into East Jersey and West Jersey, each with its own governor. Counties were created as administrative district courts within each province.</a:t>
            </a:r>
            <a:endParaRPr/>
          </a:p>
          <a:p>
            <a:pPr marL="171450" lvl="0" indent="-44450" algn="l" rtl="0">
              <a:lnSpc>
                <a:spcPct val="90000"/>
              </a:lnSpc>
              <a:spcBef>
                <a:spcPts val="0"/>
              </a:spcBef>
              <a:spcAft>
                <a:spcPts val="0"/>
              </a:spcAft>
              <a:buClr>
                <a:srgbClr val="800000"/>
              </a:buClr>
              <a:buSzPts val="2000"/>
              <a:buNone/>
            </a:pPr>
            <a:endParaRPr sz="2000">
              <a:latin typeface="Arial"/>
              <a:ea typeface="Arial"/>
              <a:cs typeface="Arial"/>
              <a:sym typeface="Arial"/>
            </a:endParaRPr>
          </a:p>
          <a:p>
            <a:pPr marL="171450" lvl="0" indent="-171450" algn="l" rtl="0">
              <a:lnSpc>
                <a:spcPct val="90000"/>
              </a:lnSpc>
              <a:spcBef>
                <a:spcPts val="0"/>
              </a:spcBef>
              <a:spcAft>
                <a:spcPts val="0"/>
              </a:spcAft>
              <a:buClr>
                <a:srgbClr val="000066"/>
              </a:buClr>
              <a:buSzPts val="2000"/>
              <a:buChar char="•"/>
            </a:pPr>
            <a:r>
              <a:rPr lang="en-US" sz="2000">
                <a:latin typeface="Arial"/>
                <a:ea typeface="Arial"/>
                <a:cs typeface="Arial"/>
                <a:sym typeface="Arial"/>
              </a:rPr>
              <a:t>The State of New Jersey entered the union as the 3rd state on December 18, 1787 with a total of 13 counties. </a:t>
            </a:r>
            <a:endParaRPr/>
          </a:p>
          <a:p>
            <a:pPr marL="171450" lvl="0" indent="-44450" algn="l" rtl="0">
              <a:lnSpc>
                <a:spcPct val="90000"/>
              </a:lnSpc>
              <a:spcBef>
                <a:spcPts val="0"/>
              </a:spcBef>
              <a:spcAft>
                <a:spcPts val="0"/>
              </a:spcAft>
              <a:buClr>
                <a:srgbClr val="800000"/>
              </a:buClr>
              <a:buSzPts val="2000"/>
              <a:buNone/>
            </a:pPr>
            <a:endParaRPr sz="2000">
              <a:latin typeface="Arial"/>
              <a:ea typeface="Arial"/>
              <a:cs typeface="Arial"/>
              <a:sym typeface="Arial"/>
            </a:endParaRPr>
          </a:p>
          <a:p>
            <a:pPr marL="171450" lvl="0" indent="-171450" algn="l" rtl="0">
              <a:lnSpc>
                <a:spcPct val="90000"/>
              </a:lnSpc>
              <a:spcBef>
                <a:spcPts val="0"/>
              </a:spcBef>
              <a:spcAft>
                <a:spcPts val="0"/>
              </a:spcAft>
              <a:buClr>
                <a:srgbClr val="000066"/>
              </a:buClr>
              <a:buSzPts val="2000"/>
              <a:buChar char="•"/>
            </a:pPr>
            <a:r>
              <a:rPr lang="en-US" sz="2000">
                <a:latin typeface="Arial"/>
                <a:ea typeface="Arial"/>
                <a:cs typeface="Arial"/>
                <a:sym typeface="Arial"/>
              </a:rPr>
              <a:t>New Jersey would add 8 more counties between 1824 to 1857 bringing the total to 21 counties, where it has remained to this day.</a:t>
            </a:r>
            <a:endParaRPr/>
          </a:p>
          <a:p>
            <a:pPr marL="171450" lvl="0" indent="-44450" algn="l" rtl="0">
              <a:lnSpc>
                <a:spcPct val="90000"/>
              </a:lnSpc>
              <a:spcBef>
                <a:spcPts val="0"/>
              </a:spcBef>
              <a:spcAft>
                <a:spcPts val="0"/>
              </a:spcAft>
              <a:buClr>
                <a:srgbClr val="800000"/>
              </a:buClr>
              <a:buSzPts val="2000"/>
              <a:buNone/>
            </a:pPr>
            <a:endParaRPr sz="2000">
              <a:latin typeface="Arial"/>
              <a:ea typeface="Arial"/>
              <a:cs typeface="Arial"/>
              <a:sym typeface="Arial"/>
            </a:endParaRPr>
          </a:p>
          <a:p>
            <a:pPr marL="171450" lvl="0" indent="-171450" algn="l" rtl="0">
              <a:lnSpc>
                <a:spcPct val="90000"/>
              </a:lnSpc>
              <a:spcBef>
                <a:spcPts val="0"/>
              </a:spcBef>
              <a:spcAft>
                <a:spcPts val="0"/>
              </a:spcAft>
              <a:buClr>
                <a:srgbClr val="000066"/>
              </a:buClr>
              <a:buSzPts val="2000"/>
              <a:buChar char="•"/>
            </a:pPr>
            <a:r>
              <a:rPr lang="en-US" sz="2000">
                <a:latin typeface="Arial"/>
                <a:ea typeface="Arial"/>
                <a:cs typeface="Arial"/>
                <a:sym typeface="Arial"/>
              </a:rPr>
              <a:t>New Jersey counties are run by an elected board of commissioners. </a:t>
            </a:r>
            <a:endParaRPr/>
          </a:p>
          <a:p>
            <a:pPr marL="171450" lvl="0" indent="-44450" algn="l" rtl="0">
              <a:lnSpc>
                <a:spcPct val="90000"/>
              </a:lnSpc>
              <a:spcBef>
                <a:spcPts val="0"/>
              </a:spcBef>
              <a:spcAft>
                <a:spcPts val="0"/>
              </a:spcAft>
              <a:buClr>
                <a:srgbClr val="800000"/>
              </a:buClr>
              <a:buSzPts val="2000"/>
              <a:buNone/>
            </a:pPr>
            <a:endParaRPr sz="2000">
              <a:latin typeface="Arial"/>
              <a:ea typeface="Arial"/>
              <a:cs typeface="Arial"/>
              <a:sym typeface="Arial"/>
            </a:endParaRPr>
          </a:p>
          <a:p>
            <a:pPr marL="171450" lvl="0" indent="-171450" algn="l" rtl="0">
              <a:lnSpc>
                <a:spcPct val="90000"/>
              </a:lnSpc>
              <a:spcBef>
                <a:spcPts val="0"/>
              </a:spcBef>
              <a:spcAft>
                <a:spcPts val="0"/>
              </a:spcAft>
              <a:buClr>
                <a:srgbClr val="000066"/>
              </a:buClr>
              <a:buSzPts val="2000"/>
              <a:buChar char="•"/>
            </a:pPr>
            <a:r>
              <a:rPr lang="en-US" sz="2000">
                <a:latin typeface="Arial"/>
                <a:ea typeface="Arial"/>
                <a:cs typeface="Arial"/>
                <a:sym typeface="Arial"/>
              </a:rPr>
              <a:t>The county board of commissioners serves as both the legislative and executive body (for counties with supervisors or administrators, that person  serves as the executive). </a:t>
            </a:r>
            <a:endParaRPr u="sng"/>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46</a:t>
            </a:fld>
            <a:endParaRPr/>
          </a:p>
        </p:txBody>
      </p:sp>
      <p:pic>
        <p:nvPicPr>
          <p:cNvPr id="496" name="Google Shape;496;p58"/>
          <p:cNvPicPr preferRelativeResize="0"/>
          <p:nvPr/>
        </p:nvPicPr>
        <p:blipFill rotWithShape="1">
          <a:blip r:embed="rId3">
            <a:alphaModFix/>
          </a:blip>
          <a:srcRect/>
          <a:stretch/>
        </p:blipFill>
        <p:spPr>
          <a:xfrm>
            <a:off x="4114800" y="12032"/>
            <a:ext cx="4338917" cy="6858000"/>
          </a:xfrm>
          <a:prstGeom prst="rect">
            <a:avLst/>
          </a:prstGeom>
          <a:noFill/>
          <a:ln>
            <a:noFill/>
          </a:ln>
        </p:spPr>
      </p:pic>
      <p:sp>
        <p:nvSpPr>
          <p:cNvPr id="497" name="Google Shape;497;p58"/>
          <p:cNvSpPr txBox="1"/>
          <p:nvPr/>
        </p:nvSpPr>
        <p:spPr>
          <a:xfrm>
            <a:off x="471775" y="751350"/>
            <a:ext cx="3713400" cy="4894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800000"/>
              </a:buClr>
              <a:buSzPts val="2400"/>
              <a:buFont typeface="Arial"/>
              <a:buNone/>
            </a:pPr>
            <a:r>
              <a:rPr lang="en-US" sz="3000" b="1" i="1">
                <a:solidFill>
                  <a:srgbClr val="002060"/>
                </a:solidFill>
                <a:latin typeface="Cambria"/>
                <a:ea typeface="Cambria"/>
                <a:cs typeface="Cambria"/>
                <a:sym typeface="Cambria"/>
              </a:rPr>
              <a:t>County Government Activity:</a:t>
            </a:r>
            <a:endParaRPr sz="2000"/>
          </a:p>
          <a:p>
            <a:pPr marL="342900" marR="0" lvl="0" indent="-190500" algn="l" rtl="0">
              <a:spcBef>
                <a:spcPts val="0"/>
              </a:spcBef>
              <a:spcAft>
                <a:spcPts val="0"/>
              </a:spcAft>
              <a:buClr>
                <a:srgbClr val="800000"/>
              </a:buClr>
              <a:buSzPts val="2400"/>
              <a:buFont typeface="Noto Sans Symbols"/>
              <a:buNone/>
            </a:pPr>
            <a:endParaRPr sz="1200" b="1">
              <a:solidFill>
                <a:srgbClr val="002060"/>
              </a:solidFill>
              <a:latin typeface="Arial"/>
              <a:ea typeface="Arial"/>
              <a:cs typeface="Arial"/>
              <a:sym typeface="Arial"/>
            </a:endParaRPr>
          </a:p>
          <a:p>
            <a:pPr marL="285750" marR="0" lvl="0" indent="-323850" algn="l" rtl="0">
              <a:spcBef>
                <a:spcPts val="0"/>
              </a:spcBef>
              <a:spcAft>
                <a:spcPts val="0"/>
              </a:spcAft>
              <a:buClr>
                <a:srgbClr val="000066"/>
              </a:buClr>
              <a:buSzPts val="2400"/>
              <a:buFont typeface="Noto Sans Symbols"/>
              <a:buChar char="▪"/>
            </a:pPr>
            <a:r>
              <a:rPr lang="en-US" sz="1800">
                <a:solidFill>
                  <a:schemeClr val="dk1"/>
                </a:solidFill>
                <a:latin typeface="Arial"/>
                <a:ea typeface="Arial"/>
                <a:cs typeface="Arial"/>
                <a:sym typeface="Arial"/>
              </a:rPr>
              <a:t>Hand out a map of New Jersey with the county lines but no names</a:t>
            </a:r>
            <a:endParaRPr sz="2200">
              <a:solidFill>
                <a:srgbClr val="000066"/>
              </a:solidFill>
            </a:endParaRPr>
          </a:p>
          <a:p>
            <a:pPr marL="285750" marR="0" lvl="0" indent="-323850" algn="l" rtl="0">
              <a:spcBef>
                <a:spcPts val="0"/>
              </a:spcBef>
              <a:spcAft>
                <a:spcPts val="0"/>
              </a:spcAft>
              <a:buClr>
                <a:srgbClr val="000066"/>
              </a:buClr>
              <a:buSzPts val="2400"/>
              <a:buFont typeface="Noto Sans Symbols"/>
              <a:buChar char="▪"/>
            </a:pPr>
            <a:r>
              <a:rPr lang="en-US" sz="1800">
                <a:solidFill>
                  <a:schemeClr val="dk1"/>
                </a:solidFill>
                <a:latin typeface="Arial"/>
                <a:ea typeface="Arial"/>
                <a:cs typeface="Arial"/>
                <a:sym typeface="Arial"/>
              </a:rPr>
              <a:t>Hand out a list with the names of each county </a:t>
            </a:r>
            <a:endParaRPr/>
          </a:p>
          <a:p>
            <a:pPr marL="285750" marR="0" lvl="0" indent="-323850" algn="l" rtl="0">
              <a:spcBef>
                <a:spcPts val="0"/>
              </a:spcBef>
              <a:spcAft>
                <a:spcPts val="0"/>
              </a:spcAft>
              <a:buClr>
                <a:srgbClr val="000066"/>
              </a:buClr>
              <a:buSzPts val="2400"/>
              <a:buFont typeface="Noto Sans Symbols"/>
              <a:buChar char="▪"/>
            </a:pPr>
            <a:r>
              <a:rPr lang="en-US" sz="1800">
                <a:solidFill>
                  <a:schemeClr val="dk1"/>
                </a:solidFill>
                <a:latin typeface="Arial"/>
                <a:ea typeface="Arial"/>
                <a:cs typeface="Arial"/>
                <a:sym typeface="Arial"/>
              </a:rPr>
              <a:t>Have your students paste or otherwise match the names of the counties to their locations on the map.</a:t>
            </a:r>
            <a:endParaRPr/>
          </a:p>
          <a:p>
            <a:pPr marL="285750" marR="0" lvl="0" indent="-323850" algn="l" rtl="0">
              <a:spcBef>
                <a:spcPts val="0"/>
              </a:spcBef>
              <a:spcAft>
                <a:spcPts val="0"/>
              </a:spcAft>
              <a:buClr>
                <a:srgbClr val="000066"/>
              </a:buClr>
              <a:buSzPts val="2400"/>
              <a:buFont typeface="Noto Sans Symbols"/>
              <a:buChar char="▪"/>
            </a:pPr>
            <a:r>
              <a:rPr lang="en-US" sz="1800">
                <a:solidFill>
                  <a:schemeClr val="dk1"/>
                </a:solidFill>
                <a:latin typeface="Arial"/>
                <a:ea typeface="Arial"/>
                <a:cs typeface="Arial"/>
                <a:sym typeface="Arial"/>
              </a:rPr>
              <a:t>Share a completed state map with counties.</a:t>
            </a:r>
            <a:endParaRPr sz="1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800"/>
              <a:buFont typeface="Calibri"/>
              <a:buNone/>
            </a:pPr>
            <a:endParaRPr sz="1800" u="sng">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59"/>
          <p:cNvSpPr txBox="1">
            <a:spLocks noGrp="1"/>
          </p:cNvSpPr>
          <p:nvPr>
            <p:ph type="title"/>
          </p:nvPr>
        </p:nvSpPr>
        <p:spPr>
          <a:xfrm>
            <a:off x="990600" y="365125"/>
            <a:ext cx="3505200" cy="585684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mbria"/>
              <a:buNone/>
            </a:pPr>
            <a:r>
              <a:rPr lang="en-US" sz="2700" b="1">
                <a:latin typeface="Cambria"/>
                <a:ea typeface="Cambria"/>
                <a:cs typeface="Cambria"/>
                <a:sym typeface="Cambria"/>
              </a:rPr>
              <a:t>New Jersey’s Counties:</a:t>
            </a:r>
            <a:endParaRPr sz="2700" b="1">
              <a:latin typeface="Cambria"/>
              <a:ea typeface="Cambria"/>
              <a:cs typeface="Cambria"/>
              <a:sym typeface="Cambria"/>
            </a:endParaRPr>
          </a:p>
          <a:p>
            <a:pPr marL="457200" lvl="0" indent="0" algn="l" rtl="0">
              <a:lnSpc>
                <a:spcPct val="90000"/>
              </a:lnSpc>
              <a:spcBef>
                <a:spcPts val="0"/>
              </a:spcBef>
              <a:spcAft>
                <a:spcPts val="0"/>
              </a:spcAft>
              <a:buNone/>
            </a:pPr>
            <a:r>
              <a:rPr lang="en-US" sz="2200">
                <a:latin typeface="Cambria"/>
                <a:ea typeface="Cambria"/>
                <a:cs typeface="Cambria"/>
                <a:sym typeface="Cambria"/>
              </a:rPr>
              <a:t>Sussex</a:t>
            </a:r>
            <a:br>
              <a:rPr lang="en-US" sz="2200">
                <a:latin typeface="Cambria"/>
                <a:ea typeface="Cambria"/>
                <a:cs typeface="Cambria"/>
                <a:sym typeface="Cambria"/>
              </a:rPr>
            </a:br>
            <a:r>
              <a:rPr lang="en-US" sz="2200">
                <a:latin typeface="Cambria"/>
                <a:ea typeface="Cambria"/>
                <a:cs typeface="Cambria"/>
                <a:sym typeface="Cambria"/>
              </a:rPr>
              <a:t>Passaic</a:t>
            </a:r>
            <a:br>
              <a:rPr lang="en-US" sz="2200">
                <a:latin typeface="Cambria"/>
                <a:ea typeface="Cambria"/>
                <a:cs typeface="Cambria"/>
                <a:sym typeface="Cambria"/>
              </a:rPr>
            </a:br>
            <a:r>
              <a:rPr lang="en-US" sz="2200">
                <a:latin typeface="Cambria"/>
                <a:ea typeface="Cambria"/>
                <a:cs typeface="Cambria"/>
                <a:sym typeface="Cambria"/>
              </a:rPr>
              <a:t>Bergen</a:t>
            </a:r>
            <a:br>
              <a:rPr lang="en-US" sz="2200">
                <a:latin typeface="Cambria"/>
                <a:ea typeface="Cambria"/>
                <a:cs typeface="Cambria"/>
                <a:sym typeface="Cambria"/>
              </a:rPr>
            </a:br>
            <a:r>
              <a:rPr lang="en-US" sz="2200">
                <a:latin typeface="Cambria"/>
                <a:ea typeface="Cambria"/>
                <a:cs typeface="Cambria"/>
                <a:sym typeface="Cambria"/>
              </a:rPr>
              <a:t>Hudson</a:t>
            </a:r>
            <a:br>
              <a:rPr lang="en-US" sz="2200">
                <a:latin typeface="Cambria"/>
                <a:ea typeface="Cambria"/>
                <a:cs typeface="Cambria"/>
                <a:sym typeface="Cambria"/>
              </a:rPr>
            </a:br>
            <a:r>
              <a:rPr lang="en-US" sz="2200">
                <a:latin typeface="Cambria"/>
                <a:ea typeface="Cambria"/>
                <a:cs typeface="Cambria"/>
                <a:sym typeface="Cambria"/>
              </a:rPr>
              <a:t>Essex</a:t>
            </a:r>
            <a:br>
              <a:rPr lang="en-US" sz="2200">
                <a:latin typeface="Cambria"/>
                <a:ea typeface="Cambria"/>
                <a:cs typeface="Cambria"/>
                <a:sym typeface="Cambria"/>
              </a:rPr>
            </a:br>
            <a:r>
              <a:rPr lang="en-US" sz="2200">
                <a:latin typeface="Cambria"/>
                <a:ea typeface="Cambria"/>
                <a:cs typeface="Cambria"/>
                <a:sym typeface="Cambria"/>
              </a:rPr>
              <a:t>Morris</a:t>
            </a:r>
            <a:br>
              <a:rPr lang="en-US" sz="2200">
                <a:latin typeface="Cambria"/>
                <a:ea typeface="Cambria"/>
                <a:cs typeface="Cambria"/>
                <a:sym typeface="Cambria"/>
              </a:rPr>
            </a:br>
            <a:r>
              <a:rPr lang="en-US" sz="2200">
                <a:latin typeface="Cambria"/>
                <a:ea typeface="Cambria"/>
                <a:cs typeface="Cambria"/>
                <a:sym typeface="Cambria"/>
              </a:rPr>
              <a:t>Warren</a:t>
            </a:r>
            <a:br>
              <a:rPr lang="en-US" sz="2200">
                <a:latin typeface="Cambria"/>
                <a:ea typeface="Cambria"/>
                <a:cs typeface="Cambria"/>
                <a:sym typeface="Cambria"/>
              </a:rPr>
            </a:br>
            <a:r>
              <a:rPr lang="en-US" sz="2200">
                <a:latin typeface="Cambria"/>
                <a:ea typeface="Cambria"/>
                <a:cs typeface="Cambria"/>
                <a:sym typeface="Cambria"/>
              </a:rPr>
              <a:t>Hunterdon</a:t>
            </a:r>
            <a:br>
              <a:rPr lang="en-US" sz="2200">
                <a:latin typeface="Cambria"/>
                <a:ea typeface="Cambria"/>
                <a:cs typeface="Cambria"/>
                <a:sym typeface="Cambria"/>
              </a:rPr>
            </a:br>
            <a:r>
              <a:rPr lang="en-US" sz="2200">
                <a:latin typeface="Cambria"/>
                <a:ea typeface="Cambria"/>
                <a:cs typeface="Cambria"/>
                <a:sym typeface="Cambria"/>
              </a:rPr>
              <a:t>Somerset</a:t>
            </a:r>
            <a:br>
              <a:rPr lang="en-US" sz="2200">
                <a:latin typeface="Cambria"/>
                <a:ea typeface="Cambria"/>
                <a:cs typeface="Cambria"/>
                <a:sym typeface="Cambria"/>
              </a:rPr>
            </a:br>
            <a:r>
              <a:rPr lang="en-US" sz="2200">
                <a:latin typeface="Cambria"/>
                <a:ea typeface="Cambria"/>
                <a:cs typeface="Cambria"/>
                <a:sym typeface="Cambria"/>
              </a:rPr>
              <a:t>Union</a:t>
            </a:r>
            <a:br>
              <a:rPr lang="en-US" sz="2200">
                <a:latin typeface="Cambria"/>
                <a:ea typeface="Cambria"/>
                <a:cs typeface="Cambria"/>
                <a:sym typeface="Cambria"/>
              </a:rPr>
            </a:br>
            <a:r>
              <a:rPr lang="en-US" sz="2200">
                <a:latin typeface="Cambria"/>
                <a:ea typeface="Cambria"/>
                <a:cs typeface="Cambria"/>
                <a:sym typeface="Cambria"/>
              </a:rPr>
              <a:t>Middlesex</a:t>
            </a:r>
            <a:br>
              <a:rPr lang="en-US" sz="2200">
                <a:latin typeface="Cambria"/>
                <a:ea typeface="Cambria"/>
                <a:cs typeface="Cambria"/>
                <a:sym typeface="Cambria"/>
              </a:rPr>
            </a:br>
            <a:r>
              <a:rPr lang="en-US" sz="2200">
                <a:latin typeface="Cambria"/>
                <a:ea typeface="Cambria"/>
                <a:cs typeface="Cambria"/>
                <a:sym typeface="Cambria"/>
              </a:rPr>
              <a:t>Mercer</a:t>
            </a:r>
            <a:br>
              <a:rPr lang="en-US" sz="2200">
                <a:latin typeface="Cambria"/>
                <a:ea typeface="Cambria"/>
                <a:cs typeface="Cambria"/>
                <a:sym typeface="Cambria"/>
              </a:rPr>
            </a:br>
            <a:r>
              <a:rPr lang="en-US" sz="2200">
                <a:latin typeface="Cambria"/>
                <a:ea typeface="Cambria"/>
                <a:cs typeface="Cambria"/>
                <a:sym typeface="Cambria"/>
              </a:rPr>
              <a:t>Monmouth</a:t>
            </a:r>
            <a:br>
              <a:rPr lang="en-US" sz="2200">
                <a:latin typeface="Cambria"/>
                <a:ea typeface="Cambria"/>
                <a:cs typeface="Cambria"/>
                <a:sym typeface="Cambria"/>
              </a:rPr>
            </a:br>
            <a:r>
              <a:rPr lang="en-US" sz="2200">
                <a:latin typeface="Cambria"/>
                <a:ea typeface="Cambria"/>
                <a:cs typeface="Cambria"/>
                <a:sym typeface="Cambria"/>
              </a:rPr>
              <a:t>Ocean</a:t>
            </a:r>
            <a:br>
              <a:rPr lang="en-US" sz="2200">
                <a:latin typeface="Cambria"/>
                <a:ea typeface="Cambria"/>
                <a:cs typeface="Cambria"/>
                <a:sym typeface="Cambria"/>
              </a:rPr>
            </a:br>
            <a:r>
              <a:rPr lang="en-US" sz="2200">
                <a:latin typeface="Cambria"/>
                <a:ea typeface="Cambria"/>
                <a:cs typeface="Cambria"/>
                <a:sym typeface="Cambria"/>
              </a:rPr>
              <a:t>Burlington</a:t>
            </a:r>
            <a:br>
              <a:rPr lang="en-US" sz="2200">
                <a:latin typeface="Cambria"/>
                <a:ea typeface="Cambria"/>
                <a:cs typeface="Cambria"/>
                <a:sym typeface="Cambria"/>
              </a:rPr>
            </a:br>
            <a:r>
              <a:rPr lang="en-US" sz="2200">
                <a:latin typeface="Cambria"/>
                <a:ea typeface="Cambria"/>
                <a:cs typeface="Cambria"/>
                <a:sym typeface="Cambria"/>
              </a:rPr>
              <a:t>Camden</a:t>
            </a:r>
            <a:br>
              <a:rPr lang="en-US" sz="2200">
                <a:latin typeface="Cambria"/>
                <a:ea typeface="Cambria"/>
                <a:cs typeface="Cambria"/>
                <a:sym typeface="Cambria"/>
              </a:rPr>
            </a:br>
            <a:r>
              <a:rPr lang="en-US" sz="2200">
                <a:latin typeface="Cambria"/>
                <a:ea typeface="Cambria"/>
                <a:cs typeface="Cambria"/>
                <a:sym typeface="Cambria"/>
              </a:rPr>
              <a:t>Gloucester</a:t>
            </a:r>
            <a:br>
              <a:rPr lang="en-US" sz="2200">
                <a:latin typeface="Cambria"/>
                <a:ea typeface="Cambria"/>
                <a:cs typeface="Cambria"/>
                <a:sym typeface="Cambria"/>
              </a:rPr>
            </a:br>
            <a:r>
              <a:rPr lang="en-US" sz="2200">
                <a:latin typeface="Cambria"/>
                <a:ea typeface="Cambria"/>
                <a:cs typeface="Cambria"/>
                <a:sym typeface="Cambria"/>
              </a:rPr>
              <a:t>Salem</a:t>
            </a:r>
            <a:br>
              <a:rPr lang="en-US" sz="2200">
                <a:latin typeface="Cambria"/>
                <a:ea typeface="Cambria"/>
                <a:cs typeface="Cambria"/>
                <a:sym typeface="Cambria"/>
              </a:rPr>
            </a:br>
            <a:r>
              <a:rPr lang="en-US" sz="2200">
                <a:latin typeface="Cambria"/>
                <a:ea typeface="Cambria"/>
                <a:cs typeface="Cambria"/>
                <a:sym typeface="Cambria"/>
              </a:rPr>
              <a:t>Cumberland</a:t>
            </a:r>
            <a:br>
              <a:rPr lang="en-US" sz="2200">
                <a:latin typeface="Cambria"/>
                <a:ea typeface="Cambria"/>
                <a:cs typeface="Cambria"/>
                <a:sym typeface="Cambria"/>
              </a:rPr>
            </a:br>
            <a:r>
              <a:rPr lang="en-US" sz="2200">
                <a:latin typeface="Cambria"/>
                <a:ea typeface="Cambria"/>
                <a:cs typeface="Cambria"/>
                <a:sym typeface="Cambria"/>
              </a:rPr>
              <a:t>Cape May</a:t>
            </a:r>
            <a:br>
              <a:rPr lang="en-US" sz="2200">
                <a:latin typeface="Cambria"/>
                <a:ea typeface="Cambria"/>
                <a:cs typeface="Cambria"/>
                <a:sym typeface="Cambria"/>
              </a:rPr>
            </a:br>
            <a:endParaRPr sz="2200">
              <a:latin typeface="Cambria"/>
              <a:ea typeface="Cambria"/>
              <a:cs typeface="Cambria"/>
              <a:sym typeface="Cambria"/>
            </a:endParaRPr>
          </a:p>
        </p:txBody>
      </p:sp>
      <p:pic>
        <p:nvPicPr>
          <p:cNvPr id="504" name="Google Shape;504;p59"/>
          <p:cNvPicPr preferRelativeResize="0">
            <a:picLocks noGrp="1"/>
          </p:cNvPicPr>
          <p:nvPr>
            <p:ph type="body" idx="1"/>
          </p:nvPr>
        </p:nvPicPr>
        <p:blipFill rotWithShape="1">
          <a:blip r:embed="rId3">
            <a:alphaModFix/>
          </a:blip>
          <a:srcRect/>
          <a:stretch/>
        </p:blipFill>
        <p:spPr>
          <a:xfrm>
            <a:off x="4572000" y="499510"/>
            <a:ext cx="3152142" cy="5856841"/>
          </a:xfrm>
          <a:prstGeom prst="rect">
            <a:avLst/>
          </a:prstGeom>
          <a:noFill/>
          <a:ln>
            <a:noFill/>
          </a:ln>
        </p:spPr>
      </p:pic>
      <p:sp>
        <p:nvSpPr>
          <p:cNvPr id="505" name="Google Shape;505;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sp>
        <p:nvSpPr>
          <p:cNvPr id="506" name="Google Shape;506;p59"/>
          <p:cNvSpPr txBox="1"/>
          <p:nvPr/>
        </p:nvSpPr>
        <p:spPr>
          <a:xfrm>
            <a:off x="990861" y="6308209"/>
            <a:ext cx="731468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Calibri"/>
                <a:ea typeface="Calibri"/>
                <a:cs typeface="Calibri"/>
                <a:sym typeface="Calibri"/>
              </a:rPr>
              <a:t>Sing the NJ County Song:  </a:t>
            </a:r>
            <a:r>
              <a:rPr lang="en-US" sz="1800" u="sng">
                <a:solidFill>
                  <a:schemeClr val="hlink"/>
                </a:solidFill>
                <a:latin typeface="Calibri"/>
                <a:ea typeface="Calibri"/>
                <a:cs typeface="Calibri"/>
                <a:sym typeface="Calibri"/>
                <a:hlinkClick r:id="rId4"/>
              </a:rPr>
              <a:t>https://www.youtube.com/watch?v=HTZGsKpr-FQ</a:t>
            </a:r>
            <a:endParaRPr sz="1800" u="sng">
              <a:solidFill>
                <a:schemeClr val="dk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Shape 511"/>
        <p:cNvGrpSpPr/>
        <p:nvPr/>
      </p:nvGrpSpPr>
      <p:grpSpPr>
        <a:xfrm>
          <a:off x="0" y="0"/>
          <a:ext cx="0" cy="0"/>
          <a:chOff x="0" y="0"/>
          <a:chExt cx="0" cy="0"/>
        </a:xfrm>
      </p:grpSpPr>
      <p:sp>
        <p:nvSpPr>
          <p:cNvPr id="512" name="Google Shape;512;p60"/>
          <p:cNvSpPr txBox="1">
            <a:spLocks noGrp="1"/>
          </p:cNvSpPr>
          <p:nvPr>
            <p:ph type="sldNum" idx="12"/>
          </p:nvPr>
        </p:nvSpPr>
        <p:spPr>
          <a:xfrm>
            <a:off x="6457950" y="6356351"/>
            <a:ext cx="2057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pic>
        <p:nvPicPr>
          <p:cNvPr id="513" name="Google Shape;513;p60" descr="After listening to a few NJ lovers on YouTube, we practiced and practiced to get the lyrics and correct counties to sing this song!" title="NJ's 21 County Song">
            <a:hlinkClick r:id="rId3"/>
          </p:cNvPr>
          <p:cNvPicPr preferRelativeResize="0"/>
          <p:nvPr/>
        </p:nvPicPr>
        <p:blipFill>
          <a:blip r:embed="rId4">
            <a:alphaModFix/>
          </a:blip>
          <a:stretch>
            <a:fillRect/>
          </a:stretch>
        </p:blipFill>
        <p:spPr>
          <a:xfrm>
            <a:off x="152400" y="674775"/>
            <a:ext cx="8509600" cy="55359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3"/>
                                        </p:tgtEl>
                                        <p:attrNameLst>
                                          <p:attrName>style.visibility</p:attrName>
                                        </p:attrNameLst>
                                      </p:cBhvr>
                                      <p:to>
                                        <p:strVal val="visible"/>
                                      </p:to>
                                    </p:set>
                                    <p:animEffect transition="in" filter="fade">
                                      <p:cBhvr>
                                        <p:cTn id="7" dur="1000"/>
                                        <p:tgtEl>
                                          <p:spTgt spid="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61"/>
          <p:cNvSpPr txBox="1">
            <a:spLocks noGrp="1"/>
          </p:cNvSpPr>
          <p:nvPr>
            <p:ph type="title"/>
          </p:nvPr>
        </p:nvSpPr>
        <p:spPr>
          <a:xfrm>
            <a:off x="457200" y="457200"/>
            <a:ext cx="8229600" cy="690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Local Government in New Jersey </a:t>
            </a:r>
            <a:endParaRPr/>
          </a:p>
        </p:txBody>
      </p:sp>
      <p:sp>
        <p:nvSpPr>
          <p:cNvPr id="520" name="Google Shape;520;p61"/>
          <p:cNvSpPr txBox="1">
            <a:spLocks noGrp="1"/>
          </p:cNvSpPr>
          <p:nvPr>
            <p:ph type="body" idx="1"/>
          </p:nvPr>
        </p:nvSpPr>
        <p:spPr>
          <a:xfrm>
            <a:off x="457200" y="1269625"/>
            <a:ext cx="8305800" cy="5284800"/>
          </a:xfrm>
          <a:prstGeom prst="rect">
            <a:avLst/>
          </a:prstGeom>
          <a:solidFill>
            <a:schemeClr val="lt1"/>
          </a:solidFill>
          <a:ln>
            <a:noFill/>
          </a:ln>
        </p:spPr>
        <p:txBody>
          <a:bodyPr spcFirstLastPara="1" wrap="square" lIns="91425" tIns="45700" rIns="91425" bIns="45700" anchor="t" anchorCtr="0">
            <a:normAutofit fontScale="40000" lnSpcReduction="10000"/>
          </a:bodyPr>
          <a:lstStyle/>
          <a:p>
            <a:pPr marL="171450" lvl="0" indent="-171450" algn="l" rtl="0">
              <a:lnSpc>
                <a:spcPct val="90000"/>
              </a:lnSpc>
              <a:spcBef>
                <a:spcPts val="0"/>
              </a:spcBef>
              <a:spcAft>
                <a:spcPts val="0"/>
              </a:spcAft>
              <a:buClr>
                <a:srgbClr val="000066"/>
              </a:buClr>
              <a:buSzPct val="100000"/>
              <a:buChar char="•"/>
            </a:pPr>
            <a:r>
              <a:rPr lang="en-US" sz="6200">
                <a:latin typeface="Arial"/>
                <a:ea typeface="Arial"/>
                <a:cs typeface="Arial"/>
                <a:sym typeface="Arial"/>
              </a:rPr>
              <a:t>New Jersey has 564 municipalities</a:t>
            </a:r>
            <a:endParaRPr/>
          </a:p>
          <a:p>
            <a:pPr marL="171450" lvl="0" indent="-120650" algn="l" rtl="0">
              <a:lnSpc>
                <a:spcPct val="90000"/>
              </a:lnSpc>
              <a:spcBef>
                <a:spcPts val="750"/>
              </a:spcBef>
              <a:spcAft>
                <a:spcPts val="0"/>
              </a:spcAft>
              <a:buClr>
                <a:srgbClr val="800000"/>
              </a:buClr>
              <a:buSzPct val="200000"/>
              <a:buNone/>
            </a:pPr>
            <a:endParaRPr sz="1000">
              <a:latin typeface="Arial"/>
              <a:ea typeface="Arial"/>
              <a:cs typeface="Arial"/>
              <a:sym typeface="Arial"/>
            </a:endParaRPr>
          </a:p>
          <a:p>
            <a:pPr marL="171450" lvl="0" indent="-171450" algn="l" rtl="0">
              <a:lnSpc>
                <a:spcPct val="90000"/>
              </a:lnSpc>
              <a:spcBef>
                <a:spcPts val="750"/>
              </a:spcBef>
              <a:spcAft>
                <a:spcPts val="0"/>
              </a:spcAft>
              <a:buClr>
                <a:srgbClr val="000066"/>
              </a:buClr>
              <a:buSzPct val="100000"/>
              <a:buChar char="•"/>
            </a:pPr>
            <a:r>
              <a:rPr lang="en-US" sz="6200">
                <a:latin typeface="Arial"/>
                <a:ea typeface="Arial"/>
                <a:cs typeface="Arial"/>
                <a:sym typeface="Arial"/>
              </a:rPr>
              <a:t>Traditional forms of local government developed over centuries including:  </a:t>
            </a:r>
            <a:endParaRPr/>
          </a:p>
          <a:p>
            <a:pPr marL="514350" lvl="1" indent="-171450" algn="l" rtl="0">
              <a:lnSpc>
                <a:spcPct val="90000"/>
              </a:lnSpc>
              <a:spcBef>
                <a:spcPts val="375"/>
              </a:spcBef>
              <a:spcAft>
                <a:spcPts val="0"/>
              </a:spcAft>
              <a:buClr>
                <a:srgbClr val="000066"/>
              </a:buClr>
              <a:buSzPct val="100000"/>
              <a:buFont typeface="Noto Sans Symbols"/>
              <a:buChar char="▪"/>
            </a:pPr>
            <a:r>
              <a:rPr lang="en-US" sz="6200">
                <a:latin typeface="Arial"/>
                <a:ea typeface="Arial"/>
                <a:cs typeface="Arial"/>
                <a:sym typeface="Arial"/>
              </a:rPr>
              <a:t>Borough (mayor and council elected at large)</a:t>
            </a:r>
            <a:endParaRPr/>
          </a:p>
          <a:p>
            <a:pPr marL="514350" lvl="1" indent="-171450" algn="l" rtl="0">
              <a:lnSpc>
                <a:spcPct val="90000"/>
              </a:lnSpc>
              <a:spcBef>
                <a:spcPts val="375"/>
              </a:spcBef>
              <a:spcAft>
                <a:spcPts val="0"/>
              </a:spcAft>
              <a:buClr>
                <a:srgbClr val="000066"/>
              </a:buClr>
              <a:buSzPct val="100000"/>
              <a:buFont typeface="Noto Sans Symbols"/>
              <a:buChar char="▪"/>
            </a:pPr>
            <a:r>
              <a:rPr lang="en-US" sz="6200">
                <a:latin typeface="Arial"/>
                <a:ea typeface="Arial"/>
                <a:cs typeface="Arial"/>
                <a:sym typeface="Arial"/>
              </a:rPr>
              <a:t>City (strong mayor)</a:t>
            </a:r>
            <a:endParaRPr/>
          </a:p>
          <a:p>
            <a:pPr marL="514350" lvl="1" indent="-171450" algn="l" rtl="0">
              <a:lnSpc>
                <a:spcPct val="90000"/>
              </a:lnSpc>
              <a:spcBef>
                <a:spcPts val="375"/>
              </a:spcBef>
              <a:spcAft>
                <a:spcPts val="0"/>
              </a:spcAft>
              <a:buClr>
                <a:srgbClr val="000066"/>
              </a:buClr>
              <a:buSzPct val="100000"/>
              <a:buFont typeface="Noto Sans Symbols"/>
              <a:buChar char="▪"/>
            </a:pPr>
            <a:r>
              <a:rPr lang="en-US" sz="6200">
                <a:latin typeface="Arial"/>
                <a:ea typeface="Arial"/>
                <a:cs typeface="Arial"/>
                <a:sym typeface="Arial"/>
              </a:rPr>
              <a:t>Township (mayor (weak) selected by the committee</a:t>
            </a:r>
            <a:endParaRPr sz="6200">
              <a:latin typeface="Arial"/>
              <a:ea typeface="Arial"/>
              <a:cs typeface="Arial"/>
              <a:sym typeface="Arial"/>
            </a:endParaRPr>
          </a:p>
          <a:p>
            <a:pPr marL="514350" lvl="0" indent="0" algn="l" rtl="0">
              <a:lnSpc>
                <a:spcPct val="90000"/>
              </a:lnSpc>
              <a:spcBef>
                <a:spcPts val="375"/>
              </a:spcBef>
              <a:spcAft>
                <a:spcPts val="0"/>
              </a:spcAft>
              <a:buNone/>
            </a:pPr>
            <a:r>
              <a:rPr lang="en-US" sz="6200">
                <a:latin typeface="Arial"/>
                <a:ea typeface="Arial"/>
                <a:cs typeface="Arial"/>
                <a:sym typeface="Arial"/>
              </a:rPr>
              <a:t> each year)</a:t>
            </a:r>
            <a:endParaRPr/>
          </a:p>
          <a:p>
            <a:pPr marL="514350" lvl="1" indent="-171450" algn="l" rtl="0">
              <a:lnSpc>
                <a:spcPct val="90000"/>
              </a:lnSpc>
              <a:spcBef>
                <a:spcPts val="375"/>
              </a:spcBef>
              <a:spcAft>
                <a:spcPts val="0"/>
              </a:spcAft>
              <a:buClr>
                <a:srgbClr val="000066"/>
              </a:buClr>
              <a:buSzPct val="100000"/>
              <a:buFont typeface="Noto Sans Symbols"/>
              <a:buChar char="▪"/>
            </a:pPr>
            <a:r>
              <a:rPr lang="en-US" sz="6200">
                <a:latin typeface="Arial"/>
                <a:ea typeface="Arial"/>
                <a:cs typeface="Arial"/>
                <a:sym typeface="Arial"/>
              </a:rPr>
              <a:t>Town (mayor elected at large, council by wards) </a:t>
            </a:r>
            <a:endParaRPr/>
          </a:p>
          <a:p>
            <a:pPr marL="514350" lvl="1" indent="-171450" algn="l" rtl="0">
              <a:lnSpc>
                <a:spcPct val="90000"/>
              </a:lnSpc>
              <a:spcBef>
                <a:spcPts val="375"/>
              </a:spcBef>
              <a:spcAft>
                <a:spcPts val="0"/>
              </a:spcAft>
              <a:buClr>
                <a:srgbClr val="000066"/>
              </a:buClr>
              <a:buSzPct val="100000"/>
              <a:buFont typeface="Noto Sans Symbols"/>
              <a:buChar char="▪"/>
            </a:pPr>
            <a:r>
              <a:rPr lang="en-US" sz="6200">
                <a:latin typeface="Arial"/>
                <a:ea typeface="Arial"/>
                <a:cs typeface="Arial"/>
                <a:sym typeface="Arial"/>
              </a:rPr>
              <a:t>Village  (weak mayor, strong council—village form of</a:t>
            </a:r>
            <a:endParaRPr sz="6200">
              <a:latin typeface="Arial"/>
              <a:ea typeface="Arial"/>
              <a:cs typeface="Arial"/>
              <a:sym typeface="Arial"/>
            </a:endParaRPr>
          </a:p>
          <a:p>
            <a:pPr marL="514350" lvl="0" indent="0" algn="l" rtl="0">
              <a:lnSpc>
                <a:spcPct val="90000"/>
              </a:lnSpc>
              <a:spcBef>
                <a:spcPts val="375"/>
              </a:spcBef>
              <a:spcAft>
                <a:spcPts val="0"/>
              </a:spcAft>
              <a:buNone/>
            </a:pPr>
            <a:r>
              <a:rPr lang="en-US" sz="6200">
                <a:latin typeface="Arial"/>
                <a:ea typeface="Arial"/>
                <a:cs typeface="Arial"/>
                <a:sym typeface="Arial"/>
              </a:rPr>
              <a:t> local government was ended by legislation in   1989—now township but can still say “Village of…”)</a:t>
            </a:r>
            <a:endParaRPr/>
          </a:p>
          <a:p>
            <a:pPr marL="0" lvl="0" indent="0" algn="l" rtl="0">
              <a:lnSpc>
                <a:spcPct val="90000"/>
              </a:lnSpc>
              <a:spcBef>
                <a:spcPts val="750"/>
              </a:spcBef>
              <a:spcAft>
                <a:spcPts val="0"/>
              </a:spcAft>
              <a:buClr>
                <a:srgbClr val="800000"/>
              </a:buClr>
              <a:buSzPct val="200000"/>
              <a:buNone/>
            </a:pPr>
            <a:endParaRPr sz="1000">
              <a:latin typeface="Arial"/>
              <a:ea typeface="Arial"/>
              <a:cs typeface="Arial"/>
              <a:sym typeface="Arial"/>
            </a:endParaRPr>
          </a:p>
          <a:p>
            <a:pPr marL="171450" lvl="0" indent="-171450" algn="l" rtl="0">
              <a:lnSpc>
                <a:spcPct val="90000"/>
              </a:lnSpc>
              <a:spcBef>
                <a:spcPts val="750"/>
              </a:spcBef>
              <a:spcAft>
                <a:spcPts val="0"/>
              </a:spcAft>
              <a:buClr>
                <a:srgbClr val="000066"/>
              </a:buClr>
              <a:buSzPct val="100000"/>
              <a:buChar char="•"/>
            </a:pPr>
            <a:r>
              <a:rPr lang="en-US" sz="6200">
                <a:latin typeface="Arial"/>
                <a:ea typeface="Arial"/>
                <a:cs typeface="Arial"/>
                <a:sym typeface="Arial"/>
              </a:rPr>
              <a:t>Why learn about local government?</a:t>
            </a:r>
            <a:endParaRPr/>
          </a:p>
          <a:p>
            <a:pPr marL="171450" lvl="0" indent="-171450" algn="l" rtl="0">
              <a:lnSpc>
                <a:spcPct val="90000"/>
              </a:lnSpc>
              <a:spcBef>
                <a:spcPts val="750"/>
              </a:spcBef>
              <a:spcAft>
                <a:spcPts val="0"/>
              </a:spcAft>
              <a:buClr>
                <a:srgbClr val="000066"/>
              </a:buClr>
              <a:buSzPct val="100000"/>
              <a:buChar char="•"/>
            </a:pPr>
            <a:r>
              <a:rPr lang="en-US" sz="6200">
                <a:latin typeface="Arial"/>
                <a:ea typeface="Arial"/>
                <a:cs typeface="Arial"/>
                <a:sym typeface="Arial"/>
              </a:rPr>
              <a:t>Bring your class to visit the local government offices or ask a member of local government to visit your class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7"/>
          <p:cNvSpPr txBox="1">
            <a:spLocks noGrp="1"/>
          </p:cNvSpPr>
          <p:nvPr>
            <p:ph type="title"/>
          </p:nvPr>
        </p:nvSpPr>
        <p:spPr>
          <a:xfrm>
            <a:off x="457200" y="762000"/>
            <a:ext cx="8229600" cy="10668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800000"/>
              </a:buClr>
              <a:buSzPct val="100000"/>
              <a:buFont typeface="Cambria"/>
              <a:buNone/>
            </a:pPr>
            <a:br>
              <a:rPr lang="en-US" sz="4000" b="1" i="1">
                <a:solidFill>
                  <a:srgbClr val="800000"/>
                </a:solidFill>
                <a:latin typeface="Cambria"/>
                <a:ea typeface="Cambria"/>
                <a:cs typeface="Cambria"/>
                <a:sym typeface="Cambria"/>
              </a:rPr>
            </a:br>
            <a:r>
              <a:rPr lang="en-US" sz="4000" b="1" i="1">
                <a:solidFill>
                  <a:srgbClr val="002060"/>
                </a:solidFill>
                <a:latin typeface="Cambria"/>
                <a:ea typeface="Cambria"/>
                <a:cs typeface="Cambria"/>
                <a:sym typeface="Cambria"/>
              </a:rPr>
              <a:t>New Jersey Student Learning Standards for Social Studies</a:t>
            </a:r>
            <a:br>
              <a:rPr lang="en-US" sz="4000" b="1" i="1">
                <a:solidFill>
                  <a:srgbClr val="800000"/>
                </a:solidFill>
                <a:latin typeface="Cambria"/>
                <a:ea typeface="Cambria"/>
                <a:cs typeface="Cambria"/>
                <a:sym typeface="Cambria"/>
              </a:rPr>
            </a:br>
            <a:br>
              <a:rPr lang="en-US" sz="6000">
                <a:solidFill>
                  <a:schemeClr val="dk1"/>
                </a:solidFill>
              </a:rPr>
            </a:br>
            <a:endParaRPr>
              <a:solidFill>
                <a:srgbClr val="2F5496"/>
              </a:solidFill>
            </a:endParaRPr>
          </a:p>
        </p:txBody>
      </p:sp>
      <p:sp>
        <p:nvSpPr>
          <p:cNvPr id="124" name="Google Shape;124;p17"/>
          <p:cNvSpPr txBox="1">
            <a:spLocks noGrp="1"/>
          </p:cNvSpPr>
          <p:nvPr>
            <p:ph type="body" idx="1"/>
          </p:nvPr>
        </p:nvSpPr>
        <p:spPr>
          <a:xfrm>
            <a:off x="457200" y="1887206"/>
            <a:ext cx="8058150" cy="4469145"/>
          </a:xfrm>
          <a:prstGeom prst="rect">
            <a:avLst/>
          </a:prstGeom>
          <a:noFill/>
          <a:ln>
            <a:noFill/>
          </a:ln>
        </p:spPr>
        <p:txBody>
          <a:bodyPr spcFirstLastPara="1" wrap="square" lIns="91425" tIns="45700" rIns="91425" bIns="45700" anchor="t" anchorCtr="0">
            <a:noAutofit/>
          </a:bodyPr>
          <a:lstStyle/>
          <a:p>
            <a:pPr marL="457200" lvl="1" indent="0" algn="l" rtl="0">
              <a:lnSpc>
                <a:spcPct val="90000"/>
              </a:lnSpc>
              <a:spcBef>
                <a:spcPts val="0"/>
              </a:spcBef>
              <a:spcAft>
                <a:spcPts val="0"/>
              </a:spcAft>
              <a:buClr>
                <a:srgbClr val="2F5496"/>
              </a:buClr>
              <a:buSzPts val="2400"/>
              <a:buFont typeface="Arial"/>
              <a:buNone/>
            </a:pPr>
            <a:r>
              <a:rPr lang="en-US" sz="2400" b="1">
                <a:solidFill>
                  <a:srgbClr val="000066"/>
                </a:solidFill>
                <a:latin typeface="Arial"/>
                <a:ea typeface="Arial"/>
                <a:cs typeface="Arial"/>
                <a:sym typeface="Arial"/>
              </a:rPr>
              <a:t>Mission:</a:t>
            </a:r>
            <a:r>
              <a:rPr lang="en-US" sz="2400" b="1">
                <a:latin typeface="Arial"/>
                <a:ea typeface="Arial"/>
                <a:cs typeface="Arial"/>
                <a:sym typeface="Arial"/>
              </a:rPr>
              <a:t> </a:t>
            </a:r>
            <a:r>
              <a:rPr lang="en-US" sz="2400">
                <a:latin typeface="Arial"/>
                <a:ea typeface="Arial"/>
                <a:cs typeface="Arial"/>
                <a:sym typeface="Arial"/>
              </a:rPr>
              <a:t> “Social studies education provides learners with the knowledge, skills, attitudes and perspectives needed to become active, informed citizens and contributing members of local, state, national, and global communities.”</a:t>
            </a:r>
            <a:endParaRPr/>
          </a:p>
          <a:p>
            <a:pPr marL="457200" lvl="1" indent="0" algn="l" rtl="0">
              <a:lnSpc>
                <a:spcPct val="90000"/>
              </a:lnSpc>
              <a:spcBef>
                <a:spcPts val="375"/>
              </a:spcBef>
              <a:spcAft>
                <a:spcPts val="0"/>
              </a:spcAft>
              <a:buClr>
                <a:srgbClr val="2F5496"/>
              </a:buClr>
              <a:buSzPts val="1200"/>
              <a:buFont typeface="Calibri"/>
              <a:buNone/>
            </a:pPr>
            <a:endParaRPr sz="1200">
              <a:latin typeface="Arial"/>
              <a:ea typeface="Arial"/>
              <a:cs typeface="Arial"/>
              <a:sym typeface="Arial"/>
            </a:endParaRPr>
          </a:p>
          <a:p>
            <a:pPr marL="457200" lvl="1" indent="0" algn="l" rtl="0">
              <a:lnSpc>
                <a:spcPct val="90000"/>
              </a:lnSpc>
              <a:spcBef>
                <a:spcPts val="375"/>
              </a:spcBef>
              <a:spcAft>
                <a:spcPts val="0"/>
              </a:spcAft>
              <a:buClr>
                <a:srgbClr val="2F5496"/>
              </a:buClr>
              <a:buSzPts val="2400"/>
              <a:buFont typeface="Arial"/>
              <a:buNone/>
            </a:pPr>
            <a:r>
              <a:rPr lang="en-US" sz="2400" b="1">
                <a:solidFill>
                  <a:srgbClr val="000066"/>
                </a:solidFill>
                <a:latin typeface="Arial"/>
                <a:ea typeface="Arial"/>
                <a:cs typeface="Arial"/>
                <a:sym typeface="Arial"/>
              </a:rPr>
              <a:t>Vision:</a:t>
            </a:r>
            <a:r>
              <a:rPr lang="en-US" sz="2400" b="1">
                <a:latin typeface="Arial"/>
                <a:ea typeface="Arial"/>
                <a:cs typeface="Arial"/>
                <a:sym typeface="Arial"/>
              </a:rPr>
              <a:t> </a:t>
            </a:r>
            <a:r>
              <a:rPr lang="en-US" sz="2400">
                <a:latin typeface="Arial"/>
                <a:ea typeface="Arial"/>
                <a:cs typeface="Arial"/>
                <a:sym typeface="Arial"/>
              </a:rPr>
              <a:t> ”An education in social studies fosters a population that is civic-minded, globally aware and socially responsible.”</a:t>
            </a:r>
            <a:endParaRPr/>
          </a:p>
          <a:p>
            <a:pPr marL="457200" lvl="1" indent="0" algn="l" rtl="0">
              <a:lnSpc>
                <a:spcPct val="90000"/>
              </a:lnSpc>
              <a:spcBef>
                <a:spcPts val="375"/>
              </a:spcBef>
              <a:spcAft>
                <a:spcPts val="0"/>
              </a:spcAft>
              <a:buClr>
                <a:srgbClr val="2F5496"/>
              </a:buClr>
              <a:buSzPts val="1200"/>
              <a:buFont typeface="Calibri"/>
              <a:buNone/>
            </a:pPr>
            <a:endParaRPr sz="1200">
              <a:latin typeface="Arial"/>
              <a:ea typeface="Arial"/>
              <a:cs typeface="Arial"/>
              <a:sym typeface="Arial"/>
            </a:endParaRPr>
          </a:p>
          <a:p>
            <a:pPr marL="457200" lvl="1" indent="0" algn="l" rtl="0">
              <a:lnSpc>
                <a:spcPct val="90000"/>
              </a:lnSpc>
              <a:spcBef>
                <a:spcPts val="375"/>
              </a:spcBef>
              <a:spcAft>
                <a:spcPts val="0"/>
              </a:spcAft>
              <a:buClr>
                <a:srgbClr val="2F5496"/>
              </a:buClr>
              <a:buSzPts val="2400"/>
              <a:buFont typeface="Arial"/>
              <a:buNone/>
            </a:pPr>
            <a:r>
              <a:rPr lang="en-US" sz="2400">
                <a:latin typeface="Arial"/>
                <a:ea typeface="Arial"/>
                <a:cs typeface="Arial"/>
                <a:sym typeface="Arial"/>
              </a:rPr>
              <a:t>The 2020 Social Studies standards greatly increased the focus on civics in elementary grades, especially active student engagement, using technology and investigating issues by grade 5. </a:t>
            </a:r>
            <a:endParaRPr/>
          </a:p>
        </p:txBody>
      </p:sp>
      <p:sp>
        <p:nvSpPr>
          <p:cNvPr id="125" name="Google Shape;125;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b="0" i="0" u="none" strike="noStrike" cap="none">
                <a:solidFill>
                  <a:schemeClr val="dk1"/>
                </a:solidFill>
                <a:latin typeface="Arial"/>
                <a:ea typeface="Arial"/>
                <a:cs typeface="Arial"/>
                <a:sym typeface="Arial"/>
              </a:rPr>
              <a:t>5</a:t>
            </a:fld>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6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New Jersey School Districts</a:t>
            </a:r>
            <a:endParaRPr/>
          </a:p>
        </p:txBody>
      </p:sp>
      <p:sp>
        <p:nvSpPr>
          <p:cNvPr id="527" name="Google Shape;527;p62"/>
          <p:cNvSpPr txBox="1">
            <a:spLocks noGrp="1"/>
          </p:cNvSpPr>
          <p:nvPr>
            <p:ph type="body" idx="1"/>
          </p:nvPr>
        </p:nvSpPr>
        <p:spPr>
          <a:xfrm>
            <a:off x="457200" y="1893888"/>
            <a:ext cx="8229600" cy="4572000"/>
          </a:xfrm>
          <a:prstGeom prst="rect">
            <a:avLst/>
          </a:prstGeom>
          <a:noFill/>
          <a:ln>
            <a:noFill/>
          </a:ln>
        </p:spPr>
        <p:txBody>
          <a:bodyPr spcFirstLastPara="1" wrap="square" lIns="91425" tIns="45700" rIns="91425" bIns="45700" anchor="t" anchorCtr="0">
            <a:normAutofit fontScale="70000" lnSpcReduction="20000"/>
          </a:bodyPr>
          <a:lstStyle/>
          <a:p>
            <a:pPr marL="171450" lvl="0" indent="-156718" algn="l" rtl="0">
              <a:lnSpc>
                <a:spcPct val="90000"/>
              </a:lnSpc>
              <a:spcBef>
                <a:spcPts val="0"/>
              </a:spcBef>
              <a:spcAft>
                <a:spcPts val="0"/>
              </a:spcAft>
              <a:buClr>
                <a:srgbClr val="000066"/>
              </a:buClr>
              <a:buSzPct val="100000"/>
              <a:buChar char="•"/>
            </a:pPr>
            <a:r>
              <a:rPr lang="en-US" sz="3100">
                <a:latin typeface="Arial"/>
                <a:ea typeface="Arial"/>
                <a:cs typeface="Arial"/>
                <a:sym typeface="Arial"/>
              </a:rPr>
              <a:t>Local Boards of Education are members of the community who are elected by their neighbors</a:t>
            </a:r>
            <a:endParaRPr/>
          </a:p>
          <a:p>
            <a:pPr marL="171450" lvl="0" indent="-107506" algn="l" rtl="0">
              <a:lnSpc>
                <a:spcPct val="90000"/>
              </a:lnSpc>
              <a:spcBef>
                <a:spcPts val="750"/>
              </a:spcBef>
              <a:spcAft>
                <a:spcPts val="0"/>
              </a:spcAft>
              <a:buClr>
                <a:srgbClr val="800000"/>
              </a:buClr>
              <a:buSzPct val="100000"/>
              <a:buNone/>
            </a:pPr>
            <a:endParaRPr sz="1300">
              <a:latin typeface="Arial"/>
              <a:ea typeface="Arial"/>
              <a:cs typeface="Arial"/>
              <a:sym typeface="Arial"/>
            </a:endParaRPr>
          </a:p>
          <a:p>
            <a:pPr marL="171450" lvl="0" indent="-156718" algn="l" rtl="0">
              <a:lnSpc>
                <a:spcPct val="90000"/>
              </a:lnSpc>
              <a:spcBef>
                <a:spcPts val="750"/>
              </a:spcBef>
              <a:spcAft>
                <a:spcPts val="0"/>
              </a:spcAft>
              <a:buClr>
                <a:srgbClr val="000066"/>
              </a:buClr>
              <a:buSzPct val="100000"/>
              <a:buChar char="•"/>
            </a:pPr>
            <a:r>
              <a:rPr lang="en-US" sz="3100">
                <a:latin typeface="Arial"/>
                <a:ea typeface="Arial"/>
                <a:cs typeface="Arial"/>
                <a:sym typeface="Arial"/>
              </a:rPr>
              <a:t>The role of the school board is to set policies for the district—it is essentially the “legislative branch”</a:t>
            </a:r>
            <a:endParaRPr/>
          </a:p>
          <a:p>
            <a:pPr marL="171450" lvl="0" indent="-117348" algn="l" rtl="0">
              <a:lnSpc>
                <a:spcPct val="90000"/>
              </a:lnSpc>
              <a:spcBef>
                <a:spcPts val="750"/>
              </a:spcBef>
              <a:spcAft>
                <a:spcPts val="0"/>
              </a:spcAft>
              <a:buClr>
                <a:srgbClr val="800000"/>
              </a:buClr>
              <a:buSzPct val="100000"/>
              <a:buNone/>
            </a:pPr>
            <a:endParaRPr sz="1100">
              <a:latin typeface="Arial"/>
              <a:ea typeface="Arial"/>
              <a:cs typeface="Arial"/>
              <a:sym typeface="Arial"/>
            </a:endParaRPr>
          </a:p>
          <a:p>
            <a:pPr marL="171450" lvl="0" indent="-156718" algn="l" rtl="0">
              <a:lnSpc>
                <a:spcPct val="90000"/>
              </a:lnSpc>
              <a:spcBef>
                <a:spcPts val="750"/>
              </a:spcBef>
              <a:spcAft>
                <a:spcPts val="0"/>
              </a:spcAft>
              <a:buClr>
                <a:srgbClr val="000066"/>
              </a:buClr>
              <a:buSzPct val="100000"/>
              <a:buChar char="•"/>
            </a:pPr>
            <a:r>
              <a:rPr lang="en-US" sz="3100">
                <a:latin typeface="Arial"/>
                <a:ea typeface="Arial"/>
                <a:cs typeface="Arial"/>
                <a:sym typeface="Arial"/>
              </a:rPr>
              <a:t>Unlike many other states where educational policy (start and end dates for the school year, school curriculum, etc.) is almost totally set by the state, there is a great deal of local control by local school boards in NJ.</a:t>
            </a:r>
            <a:endParaRPr/>
          </a:p>
          <a:p>
            <a:pPr marL="514350" lvl="1" indent="-117348" algn="l" rtl="0">
              <a:lnSpc>
                <a:spcPct val="90000"/>
              </a:lnSpc>
              <a:spcBef>
                <a:spcPts val="375"/>
              </a:spcBef>
              <a:spcAft>
                <a:spcPts val="0"/>
              </a:spcAft>
              <a:buClr>
                <a:srgbClr val="800000"/>
              </a:buClr>
              <a:buSzPct val="100000"/>
              <a:buNone/>
            </a:pPr>
            <a:endParaRPr sz="1100">
              <a:latin typeface="Arial"/>
              <a:ea typeface="Arial"/>
              <a:cs typeface="Arial"/>
              <a:sym typeface="Arial"/>
            </a:endParaRPr>
          </a:p>
          <a:p>
            <a:pPr marL="171450" lvl="0" indent="-156718" algn="l" rtl="0">
              <a:lnSpc>
                <a:spcPct val="90000"/>
              </a:lnSpc>
              <a:spcBef>
                <a:spcPts val="750"/>
              </a:spcBef>
              <a:spcAft>
                <a:spcPts val="0"/>
              </a:spcAft>
              <a:buClr>
                <a:srgbClr val="000066"/>
              </a:buClr>
              <a:buSzPct val="100000"/>
              <a:buChar char="•"/>
            </a:pPr>
            <a:r>
              <a:rPr lang="en-US" sz="3100">
                <a:latin typeface="Arial"/>
                <a:ea typeface="Arial"/>
                <a:cs typeface="Arial"/>
                <a:sym typeface="Arial"/>
              </a:rPr>
              <a:t>School Superintendents are the executive branch and carry out the policies set by the board.</a:t>
            </a:r>
            <a:endParaRPr/>
          </a:p>
          <a:p>
            <a:pPr marL="171450" lvl="0" indent="-122238" algn="l" rtl="0">
              <a:lnSpc>
                <a:spcPct val="90000"/>
              </a:lnSpc>
              <a:spcBef>
                <a:spcPts val="750"/>
              </a:spcBef>
              <a:spcAft>
                <a:spcPts val="0"/>
              </a:spcAft>
              <a:buClr>
                <a:srgbClr val="800000"/>
              </a:buClr>
              <a:buSzPct val="100000"/>
              <a:buNone/>
            </a:pPr>
            <a:endParaRPr sz="1000">
              <a:latin typeface="Arial"/>
              <a:ea typeface="Arial"/>
              <a:cs typeface="Arial"/>
              <a:sym typeface="Arial"/>
            </a:endParaRPr>
          </a:p>
          <a:p>
            <a:pPr marL="171450" lvl="0" indent="-156718" algn="l" rtl="0">
              <a:lnSpc>
                <a:spcPct val="90000"/>
              </a:lnSpc>
              <a:spcBef>
                <a:spcPts val="750"/>
              </a:spcBef>
              <a:spcAft>
                <a:spcPts val="0"/>
              </a:spcAft>
              <a:buClr>
                <a:srgbClr val="000066"/>
              </a:buClr>
              <a:buSzPct val="100000"/>
              <a:buChar char="•"/>
            </a:pPr>
            <a:r>
              <a:rPr lang="en-US" sz="3100">
                <a:latin typeface="Arial"/>
                <a:ea typeface="Arial"/>
                <a:cs typeface="Arial"/>
                <a:sym typeface="Arial"/>
              </a:rPr>
              <a:t>Challenges to school district policies are brought to Superior Court</a:t>
            </a:r>
            <a:endParaRPr/>
          </a:p>
          <a:p>
            <a:pPr marL="171450" lvl="0" indent="-68136" algn="l" rtl="0">
              <a:lnSpc>
                <a:spcPct val="90000"/>
              </a:lnSpc>
              <a:spcBef>
                <a:spcPts val="750"/>
              </a:spcBef>
              <a:spcAft>
                <a:spcPts val="0"/>
              </a:spcAft>
              <a:buClr>
                <a:schemeClr val="dk1"/>
              </a:buClr>
              <a:buSzPct val="100000"/>
              <a:buNone/>
            </a:pPr>
            <a:endParaRPr>
              <a:solidFill>
                <a:srgbClr val="222A35"/>
              </a:solidFill>
            </a:endParaRPr>
          </a:p>
          <a:p>
            <a:pPr marL="171450" lvl="0" indent="-68136" algn="l" rtl="0">
              <a:lnSpc>
                <a:spcPct val="90000"/>
              </a:lnSpc>
              <a:spcBef>
                <a:spcPts val="750"/>
              </a:spcBef>
              <a:spcAft>
                <a:spcPts val="0"/>
              </a:spcAft>
              <a:buClr>
                <a:schemeClr val="dk1"/>
              </a:buClr>
              <a:buSzPct val="100000"/>
              <a:buNone/>
            </a:pP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DDEAF6"/>
        </a:solidFill>
        <a:effectLst/>
      </p:bgPr>
    </p:bg>
    <p:spTree>
      <p:nvGrpSpPr>
        <p:cNvPr id="1" name="Shape 532"/>
        <p:cNvGrpSpPr/>
        <p:nvPr/>
      </p:nvGrpSpPr>
      <p:grpSpPr>
        <a:xfrm>
          <a:off x="0" y="0"/>
          <a:ext cx="0" cy="0"/>
          <a:chOff x="0" y="0"/>
          <a:chExt cx="0" cy="0"/>
        </a:xfrm>
      </p:grpSpPr>
      <p:sp>
        <p:nvSpPr>
          <p:cNvPr id="533" name="Google Shape;533;p63"/>
          <p:cNvSpPr txBox="1">
            <a:spLocks noGrp="1"/>
          </p:cNvSpPr>
          <p:nvPr>
            <p:ph type="title"/>
          </p:nvPr>
        </p:nvSpPr>
        <p:spPr>
          <a:xfrm>
            <a:off x="457200" y="457200"/>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How does the Constitution protect our basic rights?</a:t>
            </a:r>
            <a:endParaRPr sz="4000">
              <a:solidFill>
                <a:srgbClr val="002060"/>
              </a:solidFill>
            </a:endParaRPr>
          </a:p>
        </p:txBody>
      </p:sp>
      <p:sp>
        <p:nvSpPr>
          <p:cNvPr id="534" name="Google Shape;534;p63"/>
          <p:cNvSpPr txBox="1">
            <a:spLocks noGrp="1"/>
          </p:cNvSpPr>
          <p:nvPr>
            <p:ph type="body" idx="1"/>
          </p:nvPr>
        </p:nvSpPr>
        <p:spPr>
          <a:xfrm>
            <a:off x="1737175" y="2103000"/>
            <a:ext cx="6263700" cy="4099500"/>
          </a:xfrm>
          <a:prstGeom prst="rect">
            <a:avLst/>
          </a:prstGeom>
          <a:noFill/>
          <a:ln>
            <a:noFill/>
          </a:ln>
        </p:spPr>
        <p:txBody>
          <a:bodyPr spcFirstLastPara="1" wrap="square" lIns="91425" tIns="45700" rIns="91425" bIns="45700" anchor="t" anchorCtr="0">
            <a:normAutofit/>
          </a:bodyPr>
          <a:lstStyle/>
          <a:p>
            <a:pPr marL="171450" lvl="0" indent="-203200" algn="l" rtl="0">
              <a:lnSpc>
                <a:spcPct val="90000"/>
              </a:lnSpc>
              <a:spcBef>
                <a:spcPts val="0"/>
              </a:spcBef>
              <a:spcAft>
                <a:spcPts val="0"/>
              </a:spcAft>
              <a:buClr>
                <a:srgbClr val="000066"/>
              </a:buClr>
              <a:buSzPts val="3200"/>
              <a:buFont typeface="Noto Sans Symbols"/>
              <a:buChar char="▪"/>
            </a:pPr>
            <a:r>
              <a:rPr lang="en-US" sz="3200">
                <a:latin typeface="Arial"/>
                <a:ea typeface="Arial"/>
                <a:cs typeface="Arial"/>
                <a:sym typeface="Arial"/>
              </a:rPr>
              <a:t> Freedom of Expression</a:t>
            </a:r>
            <a:endParaRPr/>
          </a:p>
          <a:p>
            <a:pPr marL="171450" lvl="0" indent="-203200" algn="l" rtl="0">
              <a:lnSpc>
                <a:spcPct val="90000"/>
              </a:lnSpc>
              <a:spcBef>
                <a:spcPts val="1350"/>
              </a:spcBef>
              <a:spcAft>
                <a:spcPts val="0"/>
              </a:spcAft>
              <a:buClr>
                <a:srgbClr val="000066"/>
              </a:buClr>
              <a:buSzPts val="3200"/>
              <a:buFont typeface="Noto Sans Symbols"/>
              <a:buChar char="▪"/>
            </a:pPr>
            <a:r>
              <a:rPr lang="en-US" sz="3200">
                <a:latin typeface="Arial"/>
                <a:ea typeface="Arial"/>
                <a:cs typeface="Arial"/>
                <a:sym typeface="Arial"/>
              </a:rPr>
              <a:t> Freedom of Religion</a:t>
            </a:r>
            <a:endParaRPr/>
          </a:p>
          <a:p>
            <a:pPr marL="171450" lvl="0" indent="-203200" algn="l" rtl="0">
              <a:lnSpc>
                <a:spcPct val="90000"/>
              </a:lnSpc>
              <a:spcBef>
                <a:spcPts val="1350"/>
              </a:spcBef>
              <a:spcAft>
                <a:spcPts val="0"/>
              </a:spcAft>
              <a:buClr>
                <a:srgbClr val="000066"/>
              </a:buClr>
              <a:buSzPts val="3200"/>
              <a:buFont typeface="Noto Sans Symbols"/>
              <a:buChar char="▪"/>
            </a:pPr>
            <a:r>
              <a:rPr lang="en-US" sz="3200">
                <a:latin typeface="Arial"/>
                <a:ea typeface="Arial"/>
                <a:cs typeface="Arial"/>
                <a:sym typeface="Arial"/>
              </a:rPr>
              <a:t> Equal Protection of the laws</a:t>
            </a:r>
            <a:endParaRPr/>
          </a:p>
          <a:p>
            <a:pPr marL="171450" lvl="0" indent="-203200" algn="l" rtl="0">
              <a:lnSpc>
                <a:spcPct val="90000"/>
              </a:lnSpc>
              <a:spcBef>
                <a:spcPts val="1350"/>
              </a:spcBef>
              <a:spcAft>
                <a:spcPts val="0"/>
              </a:spcAft>
              <a:buClr>
                <a:srgbClr val="000066"/>
              </a:buClr>
              <a:buSzPts val="3200"/>
              <a:buFont typeface="Noto Sans Symbols"/>
              <a:buChar char="▪"/>
            </a:pPr>
            <a:r>
              <a:rPr lang="en-US" sz="3200">
                <a:latin typeface="Arial"/>
                <a:ea typeface="Arial"/>
                <a:cs typeface="Arial"/>
                <a:sym typeface="Arial"/>
              </a:rPr>
              <a:t> Due Process of Law</a:t>
            </a:r>
            <a:endParaRPr/>
          </a:p>
          <a:p>
            <a:pPr marL="171450" lvl="0" indent="-203200" algn="l" rtl="0">
              <a:lnSpc>
                <a:spcPct val="90000"/>
              </a:lnSpc>
              <a:spcBef>
                <a:spcPts val="1350"/>
              </a:spcBef>
              <a:spcAft>
                <a:spcPts val="0"/>
              </a:spcAft>
              <a:buClr>
                <a:srgbClr val="000066"/>
              </a:buClr>
              <a:buSzPts val="3200"/>
              <a:buFont typeface="Noto Sans Symbols"/>
              <a:buChar char="▪"/>
            </a:pPr>
            <a:r>
              <a:rPr lang="en-US" sz="3200">
                <a:latin typeface="Arial"/>
                <a:ea typeface="Arial"/>
                <a:cs typeface="Arial"/>
                <a:sym typeface="Arial"/>
              </a:rPr>
              <a:t> Right to vote</a:t>
            </a:r>
            <a:endParaRPr/>
          </a:p>
        </p:txBody>
      </p:sp>
      <p:sp>
        <p:nvSpPr>
          <p:cNvPr id="535" name="Google Shape;535;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51</a:t>
            </a:fld>
            <a:endParaRPr sz="140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6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First Amendment</a:t>
            </a:r>
            <a:endParaRPr/>
          </a:p>
        </p:txBody>
      </p:sp>
      <p:sp>
        <p:nvSpPr>
          <p:cNvPr id="542" name="Google Shape;542;p64"/>
          <p:cNvSpPr txBox="1">
            <a:spLocks noGrp="1"/>
          </p:cNvSpPr>
          <p:nvPr>
            <p:ph type="body" idx="1"/>
          </p:nvPr>
        </p:nvSpPr>
        <p:spPr>
          <a:xfrm>
            <a:off x="1633000" y="1998825"/>
            <a:ext cx="6291900" cy="421140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115000"/>
              </a:lnSpc>
              <a:spcBef>
                <a:spcPts val="0"/>
              </a:spcBef>
              <a:spcAft>
                <a:spcPts val="0"/>
              </a:spcAft>
              <a:buClr>
                <a:srgbClr val="800000"/>
              </a:buClr>
              <a:buSzPct val="87500"/>
              <a:buNone/>
            </a:pPr>
            <a:r>
              <a:rPr lang="en-US" sz="3200" i="1">
                <a:latin typeface="Arial"/>
                <a:ea typeface="Arial"/>
                <a:cs typeface="Arial"/>
                <a:sym typeface="Arial"/>
              </a:rPr>
              <a:t>“Congress shall make no law respecting the establishment of religion, or prohibiting the free exercise thereof, or abridging the freedom of speech, or of the press, or the right of the people peaceably to assemble, and to petition the government for a redress of grievances.”  </a:t>
            </a:r>
            <a:endParaRPr sz="2500" i="1"/>
          </a:p>
          <a:p>
            <a:pPr marL="171450" lvl="0" indent="-38100" algn="l" rtl="0">
              <a:lnSpc>
                <a:spcPct val="90000"/>
              </a:lnSpc>
              <a:spcBef>
                <a:spcPts val="750"/>
              </a:spcBef>
              <a:spcAft>
                <a:spcPts val="0"/>
              </a:spcAft>
              <a:buClr>
                <a:srgbClr val="800000"/>
              </a:buClr>
              <a:buSzPct val="100000"/>
              <a:buFont typeface="Noto Sans Symbols"/>
              <a:buNone/>
            </a:pPr>
            <a:endParaRPr>
              <a:solidFill>
                <a:srgbClr val="002060"/>
              </a:solidFill>
              <a:latin typeface="Arial"/>
              <a:ea typeface="Arial"/>
              <a:cs typeface="Arial"/>
              <a:sym typeface="Arial"/>
            </a:endParaRPr>
          </a:p>
          <a:p>
            <a:pPr marL="171450" lvl="0" indent="-38100" algn="l" rtl="0">
              <a:lnSpc>
                <a:spcPct val="90000"/>
              </a:lnSpc>
              <a:spcBef>
                <a:spcPts val="750"/>
              </a:spcBef>
              <a:spcAft>
                <a:spcPts val="0"/>
              </a:spcAft>
              <a:buClr>
                <a:schemeClr val="dk1"/>
              </a:buClr>
              <a:buSzPct val="100000"/>
              <a:buNone/>
            </a:pPr>
            <a:endParaRPr/>
          </a:p>
        </p:txBody>
      </p:sp>
      <p:sp>
        <p:nvSpPr>
          <p:cNvPr id="543" name="Google Shape;543;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900">
                <a:solidFill>
                  <a:schemeClr val="dk2"/>
                </a:solidFill>
                <a:latin typeface="Arial"/>
                <a:ea typeface="Arial"/>
                <a:cs typeface="Arial"/>
                <a:sym typeface="Arial"/>
              </a:rPr>
              <a:t>52</a:t>
            </a:fld>
            <a:endParaRPr sz="900">
              <a:solidFill>
                <a:schemeClr val="dk2"/>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65"/>
          <p:cNvSpPr txBox="1">
            <a:spLocks noGrp="1"/>
          </p:cNvSpPr>
          <p:nvPr>
            <p:ph type="title"/>
          </p:nvPr>
        </p:nvSpPr>
        <p:spPr>
          <a:xfrm>
            <a:off x="457200" y="533400"/>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What are the benefits of freedom of expression?</a:t>
            </a:r>
            <a:endParaRPr/>
          </a:p>
        </p:txBody>
      </p:sp>
      <p:sp>
        <p:nvSpPr>
          <p:cNvPr id="550" name="Google Shape;550;p65"/>
          <p:cNvSpPr txBox="1">
            <a:spLocks noGrp="1"/>
          </p:cNvSpPr>
          <p:nvPr>
            <p:ph type="body" idx="1"/>
          </p:nvPr>
        </p:nvSpPr>
        <p:spPr>
          <a:xfrm>
            <a:off x="628650" y="3429000"/>
            <a:ext cx="8058300" cy="3138600"/>
          </a:xfrm>
          <a:prstGeom prst="rect">
            <a:avLst/>
          </a:prstGeom>
          <a:noFill/>
          <a:ln>
            <a:noFill/>
          </a:ln>
        </p:spPr>
        <p:txBody>
          <a:bodyPr spcFirstLastPara="1" wrap="square" lIns="91425" tIns="45700" rIns="91425" bIns="45700" anchor="t" anchorCtr="0">
            <a:normAutofit/>
          </a:bodyPr>
          <a:lstStyle/>
          <a:p>
            <a:pPr marL="171450" lvl="0" indent="-203200" algn="l" rtl="0">
              <a:lnSpc>
                <a:spcPct val="90000"/>
              </a:lnSpc>
              <a:spcBef>
                <a:spcPts val="0"/>
              </a:spcBef>
              <a:spcAft>
                <a:spcPts val="0"/>
              </a:spcAft>
              <a:buClr>
                <a:srgbClr val="000066"/>
              </a:buClr>
              <a:buSzPts val="3200"/>
              <a:buFont typeface="Noto Sans Symbols"/>
              <a:buChar char="▪"/>
            </a:pPr>
            <a:r>
              <a:rPr lang="en-US" sz="3200">
                <a:latin typeface="Arial"/>
                <a:ea typeface="Arial"/>
                <a:cs typeface="Arial"/>
                <a:sym typeface="Arial"/>
              </a:rPr>
              <a:t>Individual development and human dignity</a:t>
            </a:r>
            <a:endParaRPr/>
          </a:p>
          <a:p>
            <a:pPr marL="171450" lvl="0" indent="-107950" algn="l" rtl="0">
              <a:lnSpc>
                <a:spcPct val="90000"/>
              </a:lnSpc>
              <a:spcBef>
                <a:spcPts val="750"/>
              </a:spcBef>
              <a:spcAft>
                <a:spcPts val="0"/>
              </a:spcAft>
              <a:buClr>
                <a:srgbClr val="800000"/>
              </a:buClr>
              <a:buSzPts val="1000"/>
              <a:buFont typeface="Noto Sans Symbols"/>
              <a:buNone/>
            </a:pPr>
            <a:endParaRPr sz="1000">
              <a:latin typeface="Arial"/>
              <a:ea typeface="Arial"/>
              <a:cs typeface="Arial"/>
              <a:sym typeface="Arial"/>
            </a:endParaRPr>
          </a:p>
          <a:p>
            <a:pPr marL="171450" lvl="0" indent="-203200" algn="l" rtl="0">
              <a:lnSpc>
                <a:spcPct val="90000"/>
              </a:lnSpc>
              <a:spcBef>
                <a:spcPts val="750"/>
              </a:spcBef>
              <a:spcAft>
                <a:spcPts val="0"/>
              </a:spcAft>
              <a:buClr>
                <a:srgbClr val="000066"/>
              </a:buClr>
              <a:buSzPts val="3200"/>
              <a:buFont typeface="Noto Sans Symbols"/>
              <a:buChar char="▪"/>
            </a:pPr>
            <a:r>
              <a:rPr lang="en-US" sz="3200">
                <a:latin typeface="Arial"/>
                <a:ea typeface="Arial"/>
                <a:cs typeface="Arial"/>
                <a:sym typeface="Arial"/>
              </a:rPr>
              <a:t>Advancement of knowledge</a:t>
            </a:r>
            <a:endParaRPr/>
          </a:p>
          <a:p>
            <a:pPr marL="171450" lvl="0" indent="-107950" algn="l" rtl="0">
              <a:lnSpc>
                <a:spcPct val="90000"/>
              </a:lnSpc>
              <a:spcBef>
                <a:spcPts val="750"/>
              </a:spcBef>
              <a:spcAft>
                <a:spcPts val="0"/>
              </a:spcAft>
              <a:buClr>
                <a:srgbClr val="800000"/>
              </a:buClr>
              <a:buSzPts val="1000"/>
              <a:buFont typeface="Noto Sans Symbols"/>
              <a:buNone/>
            </a:pPr>
            <a:endParaRPr sz="1000">
              <a:latin typeface="Arial"/>
              <a:ea typeface="Arial"/>
              <a:cs typeface="Arial"/>
              <a:sym typeface="Arial"/>
            </a:endParaRPr>
          </a:p>
          <a:p>
            <a:pPr marL="171450" lvl="0" indent="-203200" algn="l" rtl="0">
              <a:lnSpc>
                <a:spcPct val="90000"/>
              </a:lnSpc>
              <a:spcBef>
                <a:spcPts val="750"/>
              </a:spcBef>
              <a:spcAft>
                <a:spcPts val="0"/>
              </a:spcAft>
              <a:buClr>
                <a:srgbClr val="000066"/>
              </a:buClr>
              <a:buSzPts val="3200"/>
              <a:buFont typeface="Noto Sans Symbols"/>
              <a:buChar char="▪"/>
            </a:pPr>
            <a:r>
              <a:rPr lang="en-US" sz="3200">
                <a:latin typeface="Arial"/>
                <a:ea typeface="Arial"/>
                <a:cs typeface="Arial"/>
                <a:sym typeface="Arial"/>
              </a:rPr>
              <a:t>Maintenance of representative democracy</a:t>
            </a:r>
            <a:endParaRPr/>
          </a:p>
          <a:p>
            <a:pPr marL="171450" lvl="0" indent="-107950" algn="l" rtl="0">
              <a:lnSpc>
                <a:spcPct val="90000"/>
              </a:lnSpc>
              <a:spcBef>
                <a:spcPts val="750"/>
              </a:spcBef>
              <a:spcAft>
                <a:spcPts val="0"/>
              </a:spcAft>
              <a:buClr>
                <a:srgbClr val="800000"/>
              </a:buClr>
              <a:buSzPts val="1000"/>
              <a:buFont typeface="Noto Sans Symbols"/>
              <a:buNone/>
            </a:pPr>
            <a:endParaRPr sz="1000">
              <a:latin typeface="Arial"/>
              <a:ea typeface="Arial"/>
              <a:cs typeface="Arial"/>
              <a:sym typeface="Arial"/>
            </a:endParaRPr>
          </a:p>
          <a:p>
            <a:pPr marL="171450" lvl="0" indent="-203200" algn="l" rtl="0">
              <a:lnSpc>
                <a:spcPct val="90000"/>
              </a:lnSpc>
              <a:spcBef>
                <a:spcPts val="750"/>
              </a:spcBef>
              <a:spcAft>
                <a:spcPts val="0"/>
              </a:spcAft>
              <a:buClr>
                <a:srgbClr val="000066"/>
              </a:buClr>
              <a:buSzPts val="3200"/>
              <a:buFont typeface="Noto Sans Symbols"/>
              <a:buChar char="▪"/>
            </a:pPr>
            <a:r>
              <a:rPr lang="en-US" sz="3200">
                <a:latin typeface="Arial"/>
                <a:ea typeface="Arial"/>
                <a:cs typeface="Arial"/>
                <a:sym typeface="Arial"/>
              </a:rPr>
              <a:t>Peaceful social change</a:t>
            </a:r>
            <a:endParaRPr/>
          </a:p>
        </p:txBody>
      </p:sp>
      <p:sp>
        <p:nvSpPr>
          <p:cNvPr id="551" name="Google Shape;551;p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53</a:t>
            </a:fld>
            <a:endParaRPr sz="1400">
              <a:solidFill>
                <a:schemeClr val="dk1"/>
              </a:solidFill>
              <a:latin typeface="Arial"/>
              <a:ea typeface="Arial"/>
              <a:cs typeface="Arial"/>
              <a:sym typeface="Arial"/>
            </a:endParaRPr>
          </a:p>
        </p:txBody>
      </p:sp>
      <p:pic>
        <p:nvPicPr>
          <p:cNvPr id="552" name="Google Shape;552;p65"/>
          <p:cNvPicPr preferRelativeResize="0"/>
          <p:nvPr/>
        </p:nvPicPr>
        <p:blipFill>
          <a:blip r:embed="rId3">
            <a:alphaModFix/>
          </a:blip>
          <a:stretch>
            <a:fillRect/>
          </a:stretch>
        </p:blipFill>
        <p:spPr>
          <a:xfrm>
            <a:off x="2312075" y="1754175"/>
            <a:ext cx="4622350" cy="156135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6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Should there be limits to freedom of expression?</a:t>
            </a:r>
            <a:endParaRPr/>
          </a:p>
        </p:txBody>
      </p:sp>
      <p:sp>
        <p:nvSpPr>
          <p:cNvPr id="559" name="Google Shape;559;p66"/>
          <p:cNvSpPr txBox="1">
            <a:spLocks noGrp="1"/>
          </p:cNvSpPr>
          <p:nvPr>
            <p:ph type="body" idx="1"/>
          </p:nvPr>
        </p:nvSpPr>
        <p:spPr>
          <a:xfrm>
            <a:off x="457200" y="1702324"/>
            <a:ext cx="8382000" cy="5029200"/>
          </a:xfrm>
          <a:prstGeom prst="rect">
            <a:avLst/>
          </a:prstGeom>
          <a:noFill/>
          <a:ln>
            <a:noFill/>
          </a:ln>
        </p:spPr>
        <p:txBody>
          <a:bodyPr spcFirstLastPara="1" wrap="square" lIns="91425" tIns="45700" rIns="91425" bIns="45700" anchor="t" anchorCtr="0">
            <a:noAutofit/>
          </a:bodyPr>
          <a:lstStyle/>
          <a:p>
            <a:pPr marL="457200" lvl="0" indent="-374650" algn="l" rtl="0">
              <a:lnSpc>
                <a:spcPct val="90000"/>
              </a:lnSpc>
              <a:spcBef>
                <a:spcPts val="0"/>
              </a:spcBef>
              <a:spcAft>
                <a:spcPts val="0"/>
              </a:spcAft>
              <a:buClr>
                <a:srgbClr val="000066"/>
              </a:buClr>
              <a:buSzPts val="2300"/>
              <a:buFont typeface="Arial"/>
              <a:buAutoNum type="arabicPeriod"/>
            </a:pPr>
            <a:r>
              <a:rPr lang="en-US" sz="2300">
                <a:latin typeface="Arial"/>
                <a:ea typeface="Arial"/>
                <a:cs typeface="Arial"/>
                <a:sym typeface="Arial"/>
              </a:rPr>
              <a:t>You want to use a loudspeaker in the middle of the night in your quiet neighborhood.</a:t>
            </a:r>
            <a:endParaRPr sz="2300">
              <a:latin typeface="Arial"/>
              <a:ea typeface="Arial"/>
              <a:cs typeface="Arial"/>
              <a:sym typeface="Arial"/>
            </a:endParaRPr>
          </a:p>
          <a:p>
            <a:pPr marL="457200" lvl="0" indent="0" algn="l" rtl="0">
              <a:lnSpc>
                <a:spcPct val="90000"/>
              </a:lnSpc>
              <a:spcBef>
                <a:spcPts val="0"/>
              </a:spcBef>
              <a:spcAft>
                <a:spcPts val="0"/>
              </a:spcAft>
              <a:buNone/>
            </a:pPr>
            <a:endParaRPr sz="1000">
              <a:latin typeface="Arial"/>
              <a:ea typeface="Arial"/>
              <a:cs typeface="Arial"/>
              <a:sym typeface="Arial"/>
            </a:endParaRPr>
          </a:p>
          <a:p>
            <a:pPr marL="457200" lvl="0" indent="-374650" algn="l" rtl="0">
              <a:lnSpc>
                <a:spcPct val="90000"/>
              </a:lnSpc>
              <a:spcBef>
                <a:spcPts val="0"/>
              </a:spcBef>
              <a:spcAft>
                <a:spcPts val="0"/>
              </a:spcAft>
              <a:buClr>
                <a:srgbClr val="000066"/>
              </a:buClr>
              <a:buSzPts val="2300"/>
              <a:buFont typeface="Arial"/>
              <a:buAutoNum type="arabicPeriod"/>
            </a:pPr>
            <a:r>
              <a:rPr lang="en-US" sz="2300">
                <a:latin typeface="Arial"/>
                <a:ea typeface="Arial"/>
                <a:cs typeface="Arial"/>
                <a:sym typeface="Arial"/>
              </a:rPr>
              <a:t>A parent goes into kindergarten class and starts swearing.</a:t>
            </a:r>
            <a:endParaRPr sz="2300">
              <a:latin typeface="Arial"/>
              <a:ea typeface="Arial"/>
              <a:cs typeface="Arial"/>
              <a:sym typeface="Arial"/>
            </a:endParaRPr>
          </a:p>
          <a:p>
            <a:pPr marL="457200" lvl="0" indent="0" algn="l" rtl="0">
              <a:lnSpc>
                <a:spcPct val="90000"/>
              </a:lnSpc>
              <a:spcBef>
                <a:spcPts val="0"/>
              </a:spcBef>
              <a:spcAft>
                <a:spcPts val="0"/>
              </a:spcAft>
              <a:buNone/>
            </a:pPr>
            <a:endParaRPr sz="1000">
              <a:latin typeface="Arial"/>
              <a:ea typeface="Arial"/>
              <a:cs typeface="Arial"/>
              <a:sym typeface="Arial"/>
            </a:endParaRPr>
          </a:p>
          <a:p>
            <a:pPr marL="457200" lvl="0" indent="-374650" algn="l" rtl="0">
              <a:lnSpc>
                <a:spcPct val="90000"/>
              </a:lnSpc>
              <a:spcBef>
                <a:spcPts val="0"/>
              </a:spcBef>
              <a:spcAft>
                <a:spcPts val="0"/>
              </a:spcAft>
              <a:buClr>
                <a:srgbClr val="000066"/>
              </a:buClr>
              <a:buSzPts val="2300"/>
              <a:buFont typeface="Arial"/>
              <a:buAutoNum type="arabicPeriod"/>
            </a:pPr>
            <a:r>
              <a:rPr lang="en-US" sz="2300">
                <a:latin typeface="Arial"/>
                <a:ea typeface="Arial"/>
                <a:cs typeface="Arial"/>
                <a:sym typeface="Arial"/>
              </a:rPr>
              <a:t>You learn of some of our nation’s military secrets. You try to sell the secrets to another country.</a:t>
            </a:r>
            <a:endParaRPr sz="2300">
              <a:latin typeface="Arial"/>
              <a:ea typeface="Arial"/>
              <a:cs typeface="Arial"/>
              <a:sym typeface="Arial"/>
            </a:endParaRPr>
          </a:p>
          <a:p>
            <a:pPr marL="457200" lvl="0" indent="0" algn="l" rtl="0">
              <a:lnSpc>
                <a:spcPct val="90000"/>
              </a:lnSpc>
              <a:spcBef>
                <a:spcPts val="0"/>
              </a:spcBef>
              <a:spcAft>
                <a:spcPts val="0"/>
              </a:spcAft>
              <a:buNone/>
            </a:pPr>
            <a:endParaRPr sz="1000">
              <a:latin typeface="Arial"/>
              <a:ea typeface="Arial"/>
              <a:cs typeface="Arial"/>
              <a:sym typeface="Arial"/>
            </a:endParaRPr>
          </a:p>
          <a:p>
            <a:pPr marL="457200" lvl="0" indent="-374650" algn="l" rtl="0">
              <a:lnSpc>
                <a:spcPct val="90000"/>
              </a:lnSpc>
              <a:spcBef>
                <a:spcPts val="0"/>
              </a:spcBef>
              <a:spcAft>
                <a:spcPts val="0"/>
              </a:spcAft>
              <a:buClr>
                <a:srgbClr val="000066"/>
              </a:buClr>
              <a:buSzPts val="2300"/>
              <a:buFont typeface="Arial"/>
              <a:buAutoNum type="arabicPeriod"/>
            </a:pPr>
            <a:r>
              <a:rPr lang="en-US" sz="2300">
                <a:latin typeface="Arial"/>
                <a:ea typeface="Arial"/>
                <a:cs typeface="Arial"/>
                <a:sym typeface="Arial"/>
              </a:rPr>
              <a:t>People are very angry about the results of a trial in your community. You  want to stand in front of a crowd and shout, “Let’s go and shut down the courthouse right now!”</a:t>
            </a:r>
            <a:endParaRPr sz="2300">
              <a:latin typeface="Arial"/>
              <a:ea typeface="Arial"/>
              <a:cs typeface="Arial"/>
              <a:sym typeface="Arial"/>
            </a:endParaRPr>
          </a:p>
          <a:p>
            <a:pPr marL="457200" lvl="0" indent="0" algn="l" rtl="0">
              <a:lnSpc>
                <a:spcPct val="90000"/>
              </a:lnSpc>
              <a:spcBef>
                <a:spcPts val="0"/>
              </a:spcBef>
              <a:spcAft>
                <a:spcPts val="0"/>
              </a:spcAft>
              <a:buNone/>
            </a:pPr>
            <a:endParaRPr sz="800">
              <a:latin typeface="Arial"/>
              <a:ea typeface="Arial"/>
              <a:cs typeface="Arial"/>
              <a:sym typeface="Arial"/>
            </a:endParaRPr>
          </a:p>
          <a:p>
            <a:pPr marL="457200" lvl="0" indent="-374650" algn="l" rtl="0">
              <a:lnSpc>
                <a:spcPct val="90000"/>
              </a:lnSpc>
              <a:spcBef>
                <a:spcPts val="0"/>
              </a:spcBef>
              <a:spcAft>
                <a:spcPts val="0"/>
              </a:spcAft>
              <a:buClr>
                <a:srgbClr val="000066"/>
              </a:buClr>
              <a:buSzPts val="2300"/>
              <a:buFont typeface="Arial"/>
              <a:buAutoNum type="arabicPeriod"/>
            </a:pPr>
            <a:r>
              <a:rPr lang="en-US" sz="2300">
                <a:latin typeface="Arial"/>
                <a:ea typeface="Arial"/>
                <a:cs typeface="Arial"/>
                <a:sym typeface="Arial"/>
              </a:rPr>
              <a:t>You are thinking about telling lies in a court of law to protect your friend.</a:t>
            </a:r>
            <a:endParaRPr sz="2300">
              <a:latin typeface="Arial"/>
              <a:ea typeface="Arial"/>
              <a:cs typeface="Arial"/>
              <a:sym typeface="Arial"/>
            </a:endParaRPr>
          </a:p>
          <a:p>
            <a:pPr marL="457200" lvl="0" indent="0" algn="l" rtl="0">
              <a:lnSpc>
                <a:spcPct val="90000"/>
              </a:lnSpc>
              <a:spcBef>
                <a:spcPts val="0"/>
              </a:spcBef>
              <a:spcAft>
                <a:spcPts val="0"/>
              </a:spcAft>
              <a:buNone/>
            </a:pPr>
            <a:endParaRPr sz="1000">
              <a:latin typeface="Arial"/>
              <a:ea typeface="Arial"/>
              <a:cs typeface="Arial"/>
              <a:sym typeface="Arial"/>
            </a:endParaRPr>
          </a:p>
          <a:p>
            <a:pPr marL="457200" lvl="0" indent="-374650" algn="l" rtl="0">
              <a:lnSpc>
                <a:spcPct val="90000"/>
              </a:lnSpc>
              <a:spcBef>
                <a:spcPts val="0"/>
              </a:spcBef>
              <a:spcAft>
                <a:spcPts val="0"/>
              </a:spcAft>
              <a:buClr>
                <a:srgbClr val="000066"/>
              </a:buClr>
              <a:buSzPts val="2300"/>
              <a:buFont typeface="Arial"/>
              <a:buAutoNum type="arabicPeriod"/>
            </a:pPr>
            <a:r>
              <a:rPr lang="en-US" sz="2300">
                <a:latin typeface="Arial"/>
                <a:ea typeface="Arial"/>
                <a:cs typeface="Arial"/>
                <a:sym typeface="Arial"/>
              </a:rPr>
              <a:t>You think that someone in your class is a bad person. So, you tell lies about her that harm her reputation, causing her to lose her friends.</a:t>
            </a:r>
            <a:endParaRPr sz="2300">
              <a:latin typeface="Arial"/>
              <a:ea typeface="Arial"/>
              <a:cs typeface="Arial"/>
              <a:sym typeface="Arial"/>
            </a:endParaRPr>
          </a:p>
        </p:txBody>
      </p:sp>
      <p:sp>
        <p:nvSpPr>
          <p:cNvPr id="560" name="Google Shape;560;p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54</a:t>
            </a:fld>
            <a:endParaRPr sz="140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9">
                                            <p:txEl>
                                              <p:pRg st="0" end="0"/>
                                            </p:txEl>
                                          </p:spTgt>
                                        </p:tgtEl>
                                        <p:attrNameLst>
                                          <p:attrName>style.visibility</p:attrName>
                                        </p:attrNameLst>
                                      </p:cBhvr>
                                      <p:to>
                                        <p:strVal val="visible"/>
                                      </p:to>
                                    </p:set>
                                    <p:animEffect transition="in" filter="fade">
                                      <p:cBhvr>
                                        <p:cTn id="7" dur="1000"/>
                                        <p:tgtEl>
                                          <p:spTgt spid="5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59">
                                            <p:txEl>
                                              <p:pRg st="1" end="1"/>
                                            </p:txEl>
                                          </p:spTgt>
                                        </p:tgtEl>
                                        <p:attrNameLst>
                                          <p:attrName>style.visibility</p:attrName>
                                        </p:attrNameLst>
                                      </p:cBhvr>
                                      <p:to>
                                        <p:strVal val="visible"/>
                                      </p:to>
                                    </p:set>
                                    <p:animEffect transition="in" filter="fade">
                                      <p:cBhvr>
                                        <p:cTn id="12" dur="1000"/>
                                        <p:tgtEl>
                                          <p:spTgt spid="5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59">
                                            <p:txEl>
                                              <p:pRg st="2" end="2"/>
                                            </p:txEl>
                                          </p:spTgt>
                                        </p:tgtEl>
                                        <p:attrNameLst>
                                          <p:attrName>style.visibility</p:attrName>
                                        </p:attrNameLst>
                                      </p:cBhvr>
                                      <p:to>
                                        <p:strVal val="visible"/>
                                      </p:to>
                                    </p:set>
                                    <p:animEffect transition="in" filter="fade">
                                      <p:cBhvr>
                                        <p:cTn id="17" dur="1000"/>
                                        <p:tgtEl>
                                          <p:spTgt spid="55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59">
                                            <p:txEl>
                                              <p:pRg st="3" end="3"/>
                                            </p:txEl>
                                          </p:spTgt>
                                        </p:tgtEl>
                                        <p:attrNameLst>
                                          <p:attrName>style.visibility</p:attrName>
                                        </p:attrNameLst>
                                      </p:cBhvr>
                                      <p:to>
                                        <p:strVal val="visible"/>
                                      </p:to>
                                    </p:set>
                                    <p:animEffect transition="in" filter="fade">
                                      <p:cBhvr>
                                        <p:cTn id="22" dur="1000"/>
                                        <p:tgtEl>
                                          <p:spTgt spid="55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59">
                                            <p:txEl>
                                              <p:pRg st="4" end="4"/>
                                            </p:txEl>
                                          </p:spTgt>
                                        </p:tgtEl>
                                        <p:attrNameLst>
                                          <p:attrName>style.visibility</p:attrName>
                                        </p:attrNameLst>
                                      </p:cBhvr>
                                      <p:to>
                                        <p:strVal val="visible"/>
                                      </p:to>
                                    </p:set>
                                    <p:animEffect transition="in" filter="fade">
                                      <p:cBhvr>
                                        <p:cTn id="27" dur="1000"/>
                                        <p:tgtEl>
                                          <p:spTgt spid="55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59">
                                            <p:txEl>
                                              <p:pRg st="5" end="5"/>
                                            </p:txEl>
                                          </p:spTgt>
                                        </p:tgtEl>
                                        <p:attrNameLst>
                                          <p:attrName>style.visibility</p:attrName>
                                        </p:attrNameLst>
                                      </p:cBhvr>
                                      <p:to>
                                        <p:strVal val="visible"/>
                                      </p:to>
                                    </p:set>
                                    <p:animEffect transition="in" filter="fade">
                                      <p:cBhvr>
                                        <p:cTn id="32" dur="1000"/>
                                        <p:tgtEl>
                                          <p:spTgt spid="55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59">
                                            <p:txEl>
                                              <p:pRg st="6" end="6"/>
                                            </p:txEl>
                                          </p:spTgt>
                                        </p:tgtEl>
                                        <p:attrNameLst>
                                          <p:attrName>style.visibility</p:attrName>
                                        </p:attrNameLst>
                                      </p:cBhvr>
                                      <p:to>
                                        <p:strVal val="visible"/>
                                      </p:to>
                                    </p:set>
                                    <p:animEffect transition="in" filter="fade">
                                      <p:cBhvr>
                                        <p:cTn id="37" dur="1000"/>
                                        <p:tgtEl>
                                          <p:spTgt spid="55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59">
                                            <p:txEl>
                                              <p:pRg st="7" end="7"/>
                                            </p:txEl>
                                          </p:spTgt>
                                        </p:tgtEl>
                                        <p:attrNameLst>
                                          <p:attrName>style.visibility</p:attrName>
                                        </p:attrNameLst>
                                      </p:cBhvr>
                                      <p:to>
                                        <p:strVal val="visible"/>
                                      </p:to>
                                    </p:set>
                                    <p:animEffect transition="in" filter="fade">
                                      <p:cBhvr>
                                        <p:cTn id="42" dur="1000"/>
                                        <p:tgtEl>
                                          <p:spTgt spid="55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59">
                                            <p:txEl>
                                              <p:pRg st="8" end="8"/>
                                            </p:txEl>
                                          </p:spTgt>
                                        </p:tgtEl>
                                        <p:attrNameLst>
                                          <p:attrName>style.visibility</p:attrName>
                                        </p:attrNameLst>
                                      </p:cBhvr>
                                      <p:to>
                                        <p:strVal val="visible"/>
                                      </p:to>
                                    </p:set>
                                    <p:animEffect transition="in" filter="fade">
                                      <p:cBhvr>
                                        <p:cTn id="47" dur="1000"/>
                                        <p:tgtEl>
                                          <p:spTgt spid="559">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59">
                                            <p:txEl>
                                              <p:pRg st="9" end="9"/>
                                            </p:txEl>
                                          </p:spTgt>
                                        </p:tgtEl>
                                        <p:attrNameLst>
                                          <p:attrName>style.visibility</p:attrName>
                                        </p:attrNameLst>
                                      </p:cBhvr>
                                      <p:to>
                                        <p:strVal val="visible"/>
                                      </p:to>
                                    </p:set>
                                    <p:animEffect transition="in" filter="fade">
                                      <p:cBhvr>
                                        <p:cTn id="52" dur="1000"/>
                                        <p:tgtEl>
                                          <p:spTgt spid="559">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59">
                                            <p:txEl>
                                              <p:pRg st="10" end="10"/>
                                            </p:txEl>
                                          </p:spTgt>
                                        </p:tgtEl>
                                        <p:attrNameLst>
                                          <p:attrName>style.visibility</p:attrName>
                                        </p:attrNameLst>
                                      </p:cBhvr>
                                      <p:to>
                                        <p:strVal val="visible"/>
                                      </p:to>
                                    </p:set>
                                    <p:animEffect transition="in" filter="fade">
                                      <p:cBhvr>
                                        <p:cTn id="57" dur="1000"/>
                                        <p:tgtEl>
                                          <p:spTgt spid="55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6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When is it fair and reasonable to limit  free expression?</a:t>
            </a:r>
            <a:endParaRPr sz="4000">
              <a:solidFill>
                <a:srgbClr val="002060"/>
              </a:solidFill>
            </a:endParaRPr>
          </a:p>
        </p:txBody>
      </p:sp>
      <p:sp>
        <p:nvSpPr>
          <p:cNvPr id="567" name="Google Shape;567;p67"/>
          <p:cNvSpPr txBox="1">
            <a:spLocks noGrp="1"/>
          </p:cNvSpPr>
          <p:nvPr>
            <p:ph type="body" idx="1"/>
          </p:nvPr>
        </p:nvSpPr>
        <p:spPr>
          <a:xfrm>
            <a:off x="457200" y="1773125"/>
            <a:ext cx="8328900" cy="4648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endParaRPr sz="100" b="0" i="0" u="none" strike="noStrike" cap="none">
              <a:solidFill>
                <a:srgbClr val="000000"/>
              </a:solidFill>
              <a:latin typeface="Tahoma"/>
              <a:ea typeface="Tahoma"/>
              <a:cs typeface="Tahoma"/>
              <a:sym typeface="Tahoma"/>
            </a:endParaRPr>
          </a:p>
          <a:p>
            <a:pPr marL="0" lvl="0" indent="0" algn="l" rtl="0">
              <a:lnSpc>
                <a:spcPct val="90000"/>
              </a:lnSpc>
              <a:spcBef>
                <a:spcPts val="750"/>
              </a:spcBef>
              <a:spcAft>
                <a:spcPts val="0"/>
              </a:spcAft>
              <a:buNone/>
            </a:pPr>
            <a:r>
              <a:rPr lang="en-US" sz="2600">
                <a:latin typeface="Arial"/>
                <a:ea typeface="Arial"/>
                <a:cs typeface="Arial"/>
                <a:sym typeface="Arial"/>
              </a:rPr>
              <a:t>Courts have limited free speech:</a:t>
            </a:r>
            <a:endParaRPr sz="2600">
              <a:latin typeface="Arial"/>
              <a:ea typeface="Arial"/>
              <a:cs typeface="Arial"/>
              <a:sym typeface="Arial"/>
            </a:endParaRPr>
          </a:p>
          <a:p>
            <a:pPr marL="171450" lvl="0" indent="0" algn="l" rtl="0">
              <a:lnSpc>
                <a:spcPct val="90000"/>
              </a:lnSpc>
              <a:spcBef>
                <a:spcPts val="750"/>
              </a:spcBef>
              <a:spcAft>
                <a:spcPts val="0"/>
              </a:spcAft>
              <a:buNone/>
            </a:pPr>
            <a:endParaRPr sz="300">
              <a:latin typeface="Arial"/>
              <a:ea typeface="Arial"/>
              <a:cs typeface="Arial"/>
              <a:sym typeface="Arial"/>
            </a:endParaRPr>
          </a:p>
          <a:p>
            <a:pPr marL="640080" lvl="1" indent="-184150" algn="l" rtl="0">
              <a:lnSpc>
                <a:spcPct val="90000"/>
              </a:lnSpc>
              <a:spcBef>
                <a:spcPts val="375"/>
              </a:spcBef>
              <a:spcAft>
                <a:spcPts val="0"/>
              </a:spcAft>
              <a:buClr>
                <a:srgbClr val="000066"/>
              </a:buClr>
              <a:buSzPts val="2600"/>
              <a:buFont typeface="Noto Sans Symbols"/>
              <a:buChar char="✔"/>
            </a:pPr>
            <a:r>
              <a:rPr lang="en-US" sz="2600">
                <a:latin typeface="Arial"/>
                <a:ea typeface="Arial"/>
                <a:cs typeface="Arial"/>
                <a:sym typeface="Arial"/>
              </a:rPr>
              <a:t>to protect the public’s safety from imminent threats</a:t>
            </a:r>
            <a:endParaRPr sz="2000"/>
          </a:p>
          <a:p>
            <a:pPr marL="640080" lvl="1" indent="-184150" algn="l" rtl="0">
              <a:lnSpc>
                <a:spcPct val="90000"/>
              </a:lnSpc>
              <a:spcBef>
                <a:spcPts val="375"/>
              </a:spcBef>
              <a:spcAft>
                <a:spcPts val="0"/>
              </a:spcAft>
              <a:buClr>
                <a:srgbClr val="000066"/>
              </a:buClr>
              <a:buSzPts val="2600"/>
              <a:buFont typeface="Noto Sans Symbols"/>
              <a:buChar char="✔"/>
            </a:pPr>
            <a:r>
              <a:rPr lang="en-US" sz="2600">
                <a:latin typeface="Arial"/>
                <a:ea typeface="Arial"/>
                <a:cs typeface="Arial"/>
                <a:sym typeface="Arial"/>
              </a:rPr>
              <a:t>to limit the time, place and manner (e.g no loudspeaker late at night in a residential neighborhood)</a:t>
            </a:r>
            <a:endParaRPr sz="2000"/>
          </a:p>
          <a:p>
            <a:pPr marL="640080" lvl="1" indent="-184150" algn="l" rtl="0">
              <a:lnSpc>
                <a:spcPct val="90000"/>
              </a:lnSpc>
              <a:spcBef>
                <a:spcPts val="375"/>
              </a:spcBef>
              <a:spcAft>
                <a:spcPts val="0"/>
              </a:spcAft>
              <a:buClr>
                <a:srgbClr val="000066"/>
              </a:buClr>
              <a:buSzPts val="2600"/>
              <a:buFont typeface="Noto Sans Symbols"/>
              <a:buChar char="✔"/>
            </a:pPr>
            <a:r>
              <a:rPr lang="en-US" sz="2600">
                <a:latin typeface="Arial"/>
                <a:ea typeface="Arial"/>
                <a:cs typeface="Arial"/>
                <a:sym typeface="Arial"/>
              </a:rPr>
              <a:t>national security</a:t>
            </a:r>
            <a:endParaRPr sz="2000"/>
          </a:p>
          <a:p>
            <a:pPr marL="640080" lvl="1" indent="-184150" algn="l" rtl="0">
              <a:lnSpc>
                <a:spcPct val="90000"/>
              </a:lnSpc>
              <a:spcBef>
                <a:spcPts val="375"/>
              </a:spcBef>
              <a:spcAft>
                <a:spcPts val="0"/>
              </a:spcAft>
              <a:buClr>
                <a:srgbClr val="000066"/>
              </a:buClr>
              <a:buSzPts val="2600"/>
              <a:buFont typeface="Noto Sans Symbols"/>
              <a:buChar char="✔"/>
            </a:pPr>
            <a:r>
              <a:rPr lang="en-US" sz="2600">
                <a:latin typeface="Arial"/>
                <a:ea typeface="Arial"/>
                <a:cs typeface="Arial"/>
                <a:sym typeface="Arial"/>
              </a:rPr>
              <a:t>libel and slander </a:t>
            </a:r>
            <a:endParaRPr sz="2000"/>
          </a:p>
          <a:p>
            <a:pPr marL="640080" lvl="1" indent="-184150" algn="l" rtl="0">
              <a:lnSpc>
                <a:spcPct val="90000"/>
              </a:lnSpc>
              <a:spcBef>
                <a:spcPts val="375"/>
              </a:spcBef>
              <a:spcAft>
                <a:spcPts val="0"/>
              </a:spcAft>
              <a:buClr>
                <a:srgbClr val="000066"/>
              </a:buClr>
              <a:buSzPts val="2600"/>
              <a:buFont typeface="Noto Sans Symbols"/>
              <a:buChar char="✔"/>
            </a:pPr>
            <a:r>
              <a:rPr lang="en-US" sz="2600">
                <a:latin typeface="Arial"/>
                <a:ea typeface="Arial"/>
                <a:cs typeface="Arial"/>
                <a:sym typeface="Arial"/>
              </a:rPr>
              <a:t>pornography </a:t>
            </a:r>
            <a:endParaRPr sz="2000"/>
          </a:p>
          <a:p>
            <a:pPr marL="640080" lvl="1" indent="-184150" algn="l" rtl="0">
              <a:lnSpc>
                <a:spcPct val="90000"/>
              </a:lnSpc>
              <a:spcBef>
                <a:spcPts val="375"/>
              </a:spcBef>
              <a:spcAft>
                <a:spcPts val="0"/>
              </a:spcAft>
              <a:buClr>
                <a:srgbClr val="000066"/>
              </a:buClr>
              <a:buSzPts val="2600"/>
              <a:buFont typeface="Noto Sans Symbols"/>
              <a:buChar char="✔"/>
            </a:pPr>
            <a:r>
              <a:rPr lang="en-US" sz="2600">
                <a:latin typeface="Arial"/>
                <a:ea typeface="Arial"/>
                <a:cs typeface="Arial"/>
                <a:sym typeface="Arial"/>
              </a:rPr>
              <a:t>commercial speech </a:t>
            </a:r>
            <a:endParaRPr sz="2000"/>
          </a:p>
          <a:p>
            <a:pPr marL="0" lvl="0" indent="0" algn="l" rtl="0">
              <a:lnSpc>
                <a:spcPct val="90000"/>
              </a:lnSpc>
              <a:spcBef>
                <a:spcPts val="750"/>
              </a:spcBef>
              <a:spcAft>
                <a:spcPts val="0"/>
              </a:spcAft>
              <a:buNone/>
            </a:pPr>
            <a:endParaRPr sz="1000">
              <a:solidFill>
                <a:srgbClr val="002060"/>
              </a:solidFill>
              <a:latin typeface="Arial"/>
              <a:ea typeface="Arial"/>
              <a:cs typeface="Arial"/>
              <a:sym typeface="Arial"/>
            </a:endParaRPr>
          </a:p>
          <a:p>
            <a:pPr marL="0" lvl="0" indent="0" algn="l" rtl="0">
              <a:lnSpc>
                <a:spcPct val="90000"/>
              </a:lnSpc>
              <a:spcBef>
                <a:spcPts val="750"/>
              </a:spcBef>
              <a:spcAft>
                <a:spcPts val="0"/>
              </a:spcAft>
              <a:buClr>
                <a:schemeClr val="dk1"/>
              </a:buClr>
              <a:buSzPts val="2100"/>
              <a:buNone/>
            </a:pPr>
            <a:endParaRPr/>
          </a:p>
        </p:txBody>
      </p:sp>
      <p:sp>
        <p:nvSpPr>
          <p:cNvPr id="568" name="Google Shape;568;p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900">
                <a:solidFill>
                  <a:schemeClr val="dk2"/>
                </a:solidFill>
                <a:latin typeface="Arial"/>
                <a:ea typeface="Arial"/>
                <a:cs typeface="Arial"/>
                <a:sym typeface="Arial"/>
              </a:rPr>
              <a:t>55</a:t>
            </a:fld>
            <a:endParaRPr sz="900">
              <a:solidFill>
                <a:schemeClr val="dk2"/>
              </a:solidFill>
              <a:latin typeface="Arial"/>
              <a:ea typeface="Arial"/>
              <a:cs typeface="Arial"/>
              <a:sym typeface="Arial"/>
            </a:endParaRPr>
          </a:p>
        </p:txBody>
      </p:sp>
      <p:pic>
        <p:nvPicPr>
          <p:cNvPr id="569" name="Google Shape;569;p67" descr="The First Amendment protects freedom of speech and of the press to help Americans govern themselves.&#10;&#10;This is Video 15 of the 35-part &quot;The Constitution EXPLAINED&quot; series created by iCivics and the Center for Civic Education to explain the key aspects of the U.S. Constitution in everyday language to make our nation's founding document accessible to everyone. &quot;The Constitution EXPLAINED&quot; was made possible by the generous support of Kenneth C. Griffin.&#10;&#10;Visit the series homepage at https://civiced.org/constitution-explained." title="Freedom of Expression">
            <a:hlinkClick r:id="rId3"/>
          </p:cNvPr>
          <p:cNvPicPr preferRelativeResize="0"/>
          <p:nvPr/>
        </p:nvPicPr>
        <p:blipFill>
          <a:blip r:embed="rId4">
            <a:alphaModFix/>
          </a:blip>
          <a:stretch>
            <a:fillRect/>
          </a:stretch>
        </p:blipFill>
        <p:spPr>
          <a:xfrm>
            <a:off x="4162300" y="3700250"/>
            <a:ext cx="4353050" cy="24130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DDEAF6"/>
        </a:solidFill>
        <a:effectLst/>
      </p:bgPr>
    </p:bg>
    <p:spTree>
      <p:nvGrpSpPr>
        <p:cNvPr id="1" name="Shape 574"/>
        <p:cNvGrpSpPr/>
        <p:nvPr/>
      </p:nvGrpSpPr>
      <p:grpSpPr>
        <a:xfrm>
          <a:off x="0" y="0"/>
          <a:ext cx="0" cy="0"/>
          <a:chOff x="0" y="0"/>
          <a:chExt cx="0" cy="0"/>
        </a:xfrm>
      </p:grpSpPr>
      <p:sp>
        <p:nvSpPr>
          <p:cNvPr id="575" name="Google Shape;575;p68"/>
          <p:cNvSpPr txBox="1">
            <a:spLocks noGrp="1"/>
          </p:cNvSpPr>
          <p:nvPr>
            <p:ph type="title"/>
          </p:nvPr>
        </p:nvSpPr>
        <p:spPr>
          <a:xfrm>
            <a:off x="628650" y="365127"/>
            <a:ext cx="7886700" cy="106297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What is fairness or justice?</a:t>
            </a:r>
            <a:endParaRPr/>
          </a:p>
        </p:txBody>
      </p:sp>
      <p:sp>
        <p:nvSpPr>
          <p:cNvPr id="576" name="Google Shape;576;p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56</a:t>
            </a:fld>
            <a:endParaRPr/>
          </a:p>
        </p:txBody>
      </p:sp>
      <p:graphicFrame>
        <p:nvGraphicFramePr>
          <p:cNvPr id="577" name="Google Shape;577;p68"/>
          <p:cNvGraphicFramePr/>
          <p:nvPr/>
        </p:nvGraphicFramePr>
        <p:xfrm>
          <a:off x="419100" y="1470112"/>
          <a:ext cx="3000000" cy="3000000"/>
        </p:xfrm>
        <a:graphic>
          <a:graphicData uri="http://schemas.openxmlformats.org/drawingml/2006/table">
            <a:tbl>
              <a:tblPr>
                <a:noFill/>
                <a:tableStyleId>{CA3656A7-86DB-4FF4-A1F1-66975908B196}</a:tableStyleId>
              </a:tblPr>
              <a:tblGrid>
                <a:gridCol w="41910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2143575">
                <a:tc>
                  <a:txBody>
                    <a:bodyPr/>
                    <a:lstStyle/>
                    <a:p>
                      <a:pPr marL="0" marR="0" lvl="0" indent="0" algn="l" rtl="0">
                        <a:spcBef>
                          <a:spcPts val="0"/>
                        </a:spcBef>
                        <a:spcAft>
                          <a:spcPts val="0"/>
                        </a:spcAft>
                        <a:buNone/>
                      </a:pPr>
                      <a:r>
                        <a:rPr lang="en-US" sz="1800" b="1" i="0" u="sng" strike="noStrike" cap="none">
                          <a:solidFill>
                            <a:schemeClr val="dk1"/>
                          </a:solidFill>
                          <a:latin typeface="Arial"/>
                          <a:ea typeface="Arial"/>
                          <a:cs typeface="Arial"/>
                          <a:sym typeface="Arial"/>
                        </a:rPr>
                        <a:t>Definition</a:t>
                      </a:r>
                      <a:endParaRPr sz="1800" u="none" strike="noStrike" cap="none">
                        <a:solidFill>
                          <a:schemeClr val="dk1"/>
                        </a:solidFill>
                      </a:endParaRPr>
                    </a:p>
                    <a:p>
                      <a:pPr marL="0" marR="0" lvl="0" indent="0" algn="l" rtl="0">
                        <a:spcBef>
                          <a:spcPts val="0"/>
                        </a:spcBef>
                        <a:spcAft>
                          <a:spcPts val="0"/>
                        </a:spcAft>
                        <a:buNone/>
                      </a:pPr>
                      <a:endParaRPr sz="1300" u="none" strike="noStrike" cap="none"/>
                    </a:p>
                    <a:p>
                      <a:pPr marL="0" marR="0" lvl="0" indent="0" algn="l" rtl="0">
                        <a:spcBef>
                          <a:spcPts val="0"/>
                        </a:spcBef>
                        <a:spcAft>
                          <a:spcPts val="0"/>
                        </a:spcAft>
                        <a:buNone/>
                      </a:pPr>
                      <a:endParaRPr sz="1300" u="none" strike="noStrike" cap="none"/>
                    </a:p>
                    <a:p>
                      <a:pPr marL="0" marR="0" lvl="0" indent="0" algn="l" rtl="0">
                        <a:spcBef>
                          <a:spcPts val="0"/>
                        </a:spcBef>
                        <a:spcAft>
                          <a:spcPts val="0"/>
                        </a:spcAft>
                        <a:buNone/>
                      </a:pPr>
                      <a:endParaRPr sz="1300" u="none" strike="noStrike" cap="none"/>
                    </a:p>
                    <a:p>
                      <a:pPr marL="0" marR="0" lvl="0" indent="0" algn="l" rtl="0">
                        <a:spcBef>
                          <a:spcPts val="0"/>
                        </a:spcBef>
                        <a:spcAft>
                          <a:spcPts val="0"/>
                        </a:spcAft>
                        <a:buNone/>
                      </a:pPr>
                      <a:endParaRPr sz="1300" u="none" strike="noStrike" cap="none"/>
                    </a:p>
                    <a:p>
                      <a:pPr marL="0" marR="0" lvl="0" indent="0" algn="l" rtl="0">
                        <a:spcBef>
                          <a:spcPts val="0"/>
                        </a:spcBef>
                        <a:spcAft>
                          <a:spcPts val="0"/>
                        </a:spcAft>
                        <a:buNone/>
                      </a:pPr>
                      <a:endParaRPr sz="1300" u="none" strike="noStrike" cap="none"/>
                    </a:p>
                    <a:p>
                      <a:pPr marL="0" marR="0" lvl="0" indent="0" algn="l" rtl="0">
                        <a:spcBef>
                          <a:spcPts val="0"/>
                        </a:spcBef>
                        <a:spcAft>
                          <a:spcPts val="0"/>
                        </a:spcAft>
                        <a:buNone/>
                      </a:pPr>
                      <a:br>
                        <a:rPr lang="en-US" sz="1300" u="none" strike="noStrike" cap="none"/>
                      </a:br>
                      <a:br>
                        <a:rPr lang="en-US" sz="1300" u="none" strike="noStrike" cap="none"/>
                      </a:br>
                      <a:br>
                        <a:rPr lang="en-US" sz="1300" u="none" strike="noStrike" cap="none"/>
                      </a:br>
                      <a:br>
                        <a:rPr lang="en-US" sz="1300" u="none" strike="noStrike" cap="none"/>
                      </a:br>
                      <a:br>
                        <a:rPr lang="en-US" sz="1300" u="none" strike="noStrike" cap="none"/>
                      </a:br>
                      <a:endParaRPr sz="1300" u="none" strike="noStrike" cap="none"/>
                    </a:p>
                  </a:txBody>
                  <a:tcPr marL="67500" marR="67500" marT="67500" marB="6750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r" rtl="0">
                        <a:spcBef>
                          <a:spcPts val="0"/>
                        </a:spcBef>
                        <a:spcAft>
                          <a:spcPts val="0"/>
                        </a:spcAft>
                        <a:buNone/>
                      </a:pPr>
                      <a:r>
                        <a:rPr lang="en-US" sz="1800" b="1" i="0" u="sng" strike="noStrike" cap="none">
                          <a:solidFill>
                            <a:srgbClr val="000000"/>
                          </a:solidFill>
                          <a:latin typeface="Arial"/>
                          <a:ea typeface="Arial"/>
                          <a:cs typeface="Arial"/>
                          <a:sym typeface="Arial"/>
                        </a:rPr>
                        <a:t>Characteristics</a:t>
                      </a:r>
                      <a:endParaRPr sz="1800" u="none" strike="noStrike" cap="none"/>
                    </a:p>
                  </a:txBody>
                  <a:tcPr marL="67500" marR="67500" marT="67500" marB="6750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229975">
                <a:tc>
                  <a:txBody>
                    <a:bodyPr/>
                    <a:lstStyle/>
                    <a:p>
                      <a:pPr marL="0" marR="0" lvl="0" indent="0" algn="l" rtl="0">
                        <a:spcBef>
                          <a:spcPts val="0"/>
                        </a:spcBef>
                        <a:spcAft>
                          <a:spcPts val="0"/>
                        </a:spcAft>
                        <a:buNone/>
                      </a:pPr>
                      <a:r>
                        <a:rPr lang="en-US" sz="1800" b="1" i="0" u="sng" strike="noStrike" cap="none">
                          <a:solidFill>
                            <a:srgbClr val="000000"/>
                          </a:solidFill>
                          <a:latin typeface="Arial"/>
                          <a:ea typeface="Arial"/>
                          <a:cs typeface="Arial"/>
                          <a:sym typeface="Arial"/>
                        </a:rPr>
                        <a:t>Examples</a:t>
                      </a:r>
                      <a:endParaRPr sz="1800" u="none" strike="noStrike" cap="none"/>
                    </a:p>
                    <a:p>
                      <a:pPr marL="0" marR="0" lvl="0" indent="0" algn="l" rtl="0">
                        <a:spcBef>
                          <a:spcPts val="0"/>
                        </a:spcBef>
                        <a:spcAft>
                          <a:spcPts val="0"/>
                        </a:spcAft>
                        <a:buNone/>
                      </a:pPr>
                      <a:br>
                        <a:rPr lang="en-US" sz="1300" u="none" strike="noStrike" cap="none"/>
                      </a:br>
                      <a:br>
                        <a:rPr lang="en-US" sz="1300" u="none" strike="noStrike" cap="none"/>
                      </a:br>
                      <a:br>
                        <a:rPr lang="en-US" sz="1300" u="none" strike="noStrike" cap="none"/>
                      </a:br>
                      <a:br>
                        <a:rPr lang="en-US" sz="1300" u="none" strike="noStrike" cap="none"/>
                      </a:br>
                      <a:endParaRPr sz="1300" u="none" strike="noStrike" cap="none"/>
                    </a:p>
                    <a:p>
                      <a:pPr marL="0" marR="0" lvl="0" indent="0" algn="l" rtl="0">
                        <a:spcBef>
                          <a:spcPts val="0"/>
                        </a:spcBef>
                        <a:spcAft>
                          <a:spcPts val="0"/>
                        </a:spcAft>
                        <a:buNone/>
                      </a:pPr>
                      <a:br>
                        <a:rPr lang="en-US" sz="1300" u="none" strike="noStrike" cap="none"/>
                      </a:br>
                      <a:br>
                        <a:rPr lang="en-US" sz="1300" u="none" strike="noStrike" cap="none"/>
                      </a:br>
                      <a:br>
                        <a:rPr lang="en-US" sz="1300" u="none" strike="noStrike" cap="none"/>
                      </a:br>
                      <a:br>
                        <a:rPr lang="en-US" sz="1300" u="none" strike="noStrike" cap="none"/>
                      </a:br>
                      <a:endParaRPr sz="1300" u="none" strike="noStrike" cap="none"/>
                    </a:p>
                  </a:txBody>
                  <a:tcPr marL="67500" marR="67500" marT="67500" marB="6750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r" rtl="0">
                        <a:spcBef>
                          <a:spcPts val="0"/>
                        </a:spcBef>
                        <a:spcAft>
                          <a:spcPts val="0"/>
                        </a:spcAft>
                        <a:buNone/>
                      </a:pPr>
                      <a:r>
                        <a:rPr lang="en-US" sz="1800" b="1" i="0" u="sng" strike="noStrike" cap="none">
                          <a:solidFill>
                            <a:srgbClr val="000000"/>
                          </a:solidFill>
                          <a:latin typeface="Arial"/>
                          <a:ea typeface="Arial"/>
                          <a:cs typeface="Arial"/>
                          <a:sym typeface="Arial"/>
                        </a:rPr>
                        <a:t>Non-examples</a:t>
                      </a:r>
                      <a:endParaRPr sz="1800" u="none" strike="noStrike" cap="none"/>
                    </a:p>
                  </a:txBody>
                  <a:tcPr marL="67500" marR="67500" marT="67500" marB="6750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578" name="Google Shape;578;p68"/>
          <p:cNvSpPr txBox="1"/>
          <p:nvPr/>
        </p:nvSpPr>
        <p:spPr>
          <a:xfrm>
            <a:off x="3768550" y="3682950"/>
            <a:ext cx="1753800" cy="7080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Arial"/>
                <a:ea typeface="Arial"/>
                <a:cs typeface="Arial"/>
                <a:sym typeface="Arial"/>
              </a:rPr>
              <a:t>Draw or find </a:t>
            </a:r>
            <a:endParaRPr/>
          </a:p>
          <a:p>
            <a:pPr marL="0" marR="0" lvl="0" indent="0" algn="l" rtl="0">
              <a:spcBef>
                <a:spcPts val="0"/>
              </a:spcBef>
              <a:spcAft>
                <a:spcPts val="0"/>
              </a:spcAft>
              <a:buNone/>
            </a:pPr>
            <a:r>
              <a:rPr lang="en-US" sz="2000">
                <a:solidFill>
                  <a:schemeClr val="dk1"/>
                </a:solidFill>
                <a:latin typeface="Arial"/>
                <a:ea typeface="Arial"/>
                <a:cs typeface="Arial"/>
                <a:sym typeface="Arial"/>
              </a:rPr>
              <a:t>an illustration</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6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What is fairness or justice?</a:t>
            </a:r>
            <a:endParaRPr/>
          </a:p>
        </p:txBody>
      </p:sp>
      <p:sp>
        <p:nvSpPr>
          <p:cNvPr id="585" name="Google Shape;585;p69"/>
          <p:cNvSpPr txBox="1">
            <a:spLocks noGrp="1"/>
          </p:cNvSpPr>
          <p:nvPr>
            <p:ph type="body" idx="1"/>
          </p:nvPr>
        </p:nvSpPr>
        <p:spPr>
          <a:xfrm>
            <a:off x="1042700" y="1600200"/>
            <a:ext cx="7344000" cy="5029200"/>
          </a:xfrm>
          <a:prstGeom prst="rect">
            <a:avLst/>
          </a:prstGeom>
          <a:noFill/>
          <a:ln>
            <a:noFill/>
          </a:ln>
        </p:spPr>
        <p:txBody>
          <a:bodyPr spcFirstLastPara="1" wrap="square" lIns="91425" tIns="45700" rIns="91425" bIns="45700" anchor="t" anchorCtr="0">
            <a:normAutofit/>
          </a:bodyPr>
          <a:lstStyle/>
          <a:p>
            <a:pPr marL="171450" lvl="0" indent="-120650" algn="l" rtl="0">
              <a:lnSpc>
                <a:spcPct val="90000"/>
              </a:lnSpc>
              <a:spcBef>
                <a:spcPts val="0"/>
              </a:spcBef>
              <a:spcAft>
                <a:spcPts val="0"/>
              </a:spcAft>
              <a:buClr>
                <a:schemeClr val="dk1"/>
              </a:buClr>
              <a:buSzPts val="800"/>
              <a:buNone/>
            </a:pPr>
            <a:endParaRPr sz="800">
              <a:solidFill>
                <a:srgbClr val="833C0B"/>
              </a:solidFill>
            </a:endParaRPr>
          </a:p>
          <a:p>
            <a:pPr marL="171450" lvl="0" indent="-69850" algn="l" rtl="0">
              <a:lnSpc>
                <a:spcPct val="90000"/>
              </a:lnSpc>
              <a:spcBef>
                <a:spcPts val="750"/>
              </a:spcBef>
              <a:spcAft>
                <a:spcPts val="0"/>
              </a:spcAft>
              <a:buClr>
                <a:srgbClr val="800000"/>
              </a:buClr>
              <a:buSzPts val="1600"/>
              <a:buNone/>
            </a:pPr>
            <a:endParaRPr sz="1600">
              <a:solidFill>
                <a:srgbClr val="002060"/>
              </a:solidFill>
              <a:latin typeface="Arial"/>
              <a:ea typeface="Arial"/>
              <a:cs typeface="Arial"/>
              <a:sym typeface="Arial"/>
            </a:endParaRPr>
          </a:p>
          <a:p>
            <a:pPr marL="457200" lvl="0" indent="-431800" algn="l" rtl="0">
              <a:lnSpc>
                <a:spcPct val="90000"/>
              </a:lnSpc>
              <a:spcBef>
                <a:spcPts val="750"/>
              </a:spcBef>
              <a:spcAft>
                <a:spcPts val="0"/>
              </a:spcAft>
              <a:buClr>
                <a:srgbClr val="000066"/>
              </a:buClr>
              <a:buSzPts val="3200"/>
              <a:buFont typeface="Arial"/>
              <a:buChar char="•"/>
            </a:pPr>
            <a:r>
              <a:rPr lang="en-US" sz="3200" b="1">
                <a:latin typeface="Arial"/>
                <a:ea typeface="Arial"/>
                <a:cs typeface="Arial"/>
                <a:sym typeface="Arial"/>
              </a:rPr>
              <a:t>Distributive justice:</a:t>
            </a:r>
            <a:r>
              <a:rPr lang="en-US" sz="3200">
                <a:latin typeface="Arial"/>
                <a:ea typeface="Arial"/>
                <a:cs typeface="Arial"/>
                <a:sym typeface="Arial"/>
              </a:rPr>
              <a:t> how we share</a:t>
            </a:r>
            <a:endParaRPr sz="3200">
              <a:latin typeface="Arial"/>
              <a:ea typeface="Arial"/>
              <a:cs typeface="Arial"/>
              <a:sym typeface="Arial"/>
            </a:endParaRPr>
          </a:p>
          <a:p>
            <a:pPr marL="457200" lvl="0" indent="0" algn="l" rtl="0">
              <a:lnSpc>
                <a:spcPct val="90000"/>
              </a:lnSpc>
              <a:spcBef>
                <a:spcPts val="750"/>
              </a:spcBef>
              <a:spcAft>
                <a:spcPts val="0"/>
              </a:spcAft>
              <a:buNone/>
            </a:pPr>
            <a:endParaRPr sz="2000">
              <a:latin typeface="Arial"/>
              <a:ea typeface="Arial"/>
              <a:cs typeface="Arial"/>
              <a:sym typeface="Arial"/>
            </a:endParaRPr>
          </a:p>
          <a:p>
            <a:pPr marL="457200" lvl="0" indent="-431800" algn="l" rtl="0">
              <a:lnSpc>
                <a:spcPct val="90000"/>
              </a:lnSpc>
              <a:spcBef>
                <a:spcPts val="750"/>
              </a:spcBef>
              <a:spcAft>
                <a:spcPts val="0"/>
              </a:spcAft>
              <a:buClr>
                <a:srgbClr val="000066"/>
              </a:buClr>
              <a:buSzPts val="3200"/>
              <a:buFont typeface="Arial"/>
              <a:buChar char="•"/>
            </a:pPr>
            <a:r>
              <a:rPr lang="en-US" sz="3200" b="1">
                <a:latin typeface="Arial"/>
                <a:ea typeface="Arial"/>
                <a:cs typeface="Arial"/>
                <a:sym typeface="Arial"/>
              </a:rPr>
              <a:t>Corrective justice:</a:t>
            </a:r>
            <a:r>
              <a:rPr lang="en-US" sz="3200">
                <a:latin typeface="Arial"/>
                <a:ea typeface="Arial"/>
                <a:cs typeface="Arial"/>
                <a:sym typeface="Arial"/>
              </a:rPr>
              <a:t> how we correct a wrong or injury</a:t>
            </a:r>
            <a:endParaRPr sz="3200">
              <a:latin typeface="Arial"/>
              <a:ea typeface="Arial"/>
              <a:cs typeface="Arial"/>
              <a:sym typeface="Arial"/>
            </a:endParaRPr>
          </a:p>
          <a:p>
            <a:pPr marL="457200" lvl="0" indent="0" algn="l" rtl="0">
              <a:lnSpc>
                <a:spcPct val="90000"/>
              </a:lnSpc>
              <a:spcBef>
                <a:spcPts val="750"/>
              </a:spcBef>
              <a:spcAft>
                <a:spcPts val="0"/>
              </a:spcAft>
              <a:buNone/>
            </a:pPr>
            <a:endParaRPr sz="2000">
              <a:latin typeface="Arial"/>
              <a:ea typeface="Arial"/>
              <a:cs typeface="Arial"/>
              <a:sym typeface="Arial"/>
            </a:endParaRPr>
          </a:p>
          <a:p>
            <a:pPr marL="457200" lvl="0" indent="-431800" algn="l" rtl="0">
              <a:lnSpc>
                <a:spcPct val="90000"/>
              </a:lnSpc>
              <a:spcBef>
                <a:spcPts val="750"/>
              </a:spcBef>
              <a:spcAft>
                <a:spcPts val="0"/>
              </a:spcAft>
              <a:buClr>
                <a:srgbClr val="000066"/>
              </a:buClr>
              <a:buSzPts val="3200"/>
              <a:buFont typeface="Arial"/>
              <a:buChar char="•"/>
            </a:pPr>
            <a:r>
              <a:rPr lang="en-US" sz="3200" b="1">
                <a:latin typeface="Arial"/>
                <a:ea typeface="Arial"/>
                <a:cs typeface="Arial"/>
                <a:sym typeface="Arial"/>
              </a:rPr>
              <a:t>Procedural justice: </a:t>
            </a:r>
            <a:r>
              <a:rPr lang="en-US" sz="3200">
                <a:latin typeface="Arial"/>
                <a:ea typeface="Arial"/>
                <a:cs typeface="Arial"/>
                <a:sym typeface="Arial"/>
              </a:rPr>
              <a:t>how we gather  information and make decisions</a:t>
            </a:r>
            <a:endParaRPr/>
          </a:p>
          <a:p>
            <a:pPr marL="171450" lvl="0" indent="-38100" algn="l" rtl="0">
              <a:lnSpc>
                <a:spcPct val="90000"/>
              </a:lnSpc>
              <a:spcBef>
                <a:spcPts val="750"/>
              </a:spcBef>
              <a:spcAft>
                <a:spcPts val="0"/>
              </a:spcAft>
              <a:buClr>
                <a:schemeClr val="dk1"/>
              </a:buClr>
              <a:buSzPts val="2100"/>
              <a:buNone/>
            </a:pPr>
            <a:endParaRPr/>
          </a:p>
          <a:p>
            <a:pPr marL="171450" lvl="0" indent="-38100" algn="l" rtl="0">
              <a:lnSpc>
                <a:spcPct val="90000"/>
              </a:lnSpc>
              <a:spcBef>
                <a:spcPts val="750"/>
              </a:spcBef>
              <a:spcAft>
                <a:spcPts val="0"/>
              </a:spcAft>
              <a:buClr>
                <a:schemeClr val="dk1"/>
              </a:buClr>
              <a:buSzPts val="2100"/>
              <a:buNone/>
            </a:pPr>
            <a:endParaRPr/>
          </a:p>
        </p:txBody>
      </p:sp>
      <p:sp>
        <p:nvSpPr>
          <p:cNvPr id="586" name="Google Shape;586;p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57</a:t>
            </a:fld>
            <a:endParaRPr sz="1400">
              <a:solidFill>
                <a:schemeClr val="dk1"/>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70"/>
          <p:cNvSpPr txBox="1">
            <a:spLocks noGrp="1"/>
          </p:cNvSpPr>
          <p:nvPr>
            <p:ph type="title"/>
          </p:nvPr>
        </p:nvSpPr>
        <p:spPr>
          <a:xfrm>
            <a:off x="914400" y="304800"/>
            <a:ext cx="7772400" cy="1143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Is distributive, corrective or procedural justice involved?</a:t>
            </a:r>
            <a:endParaRPr/>
          </a:p>
        </p:txBody>
      </p:sp>
      <p:sp>
        <p:nvSpPr>
          <p:cNvPr id="593" name="Google Shape;593;p70"/>
          <p:cNvSpPr txBox="1">
            <a:spLocks noGrp="1"/>
          </p:cNvSpPr>
          <p:nvPr>
            <p:ph type="body" idx="1"/>
          </p:nvPr>
        </p:nvSpPr>
        <p:spPr>
          <a:xfrm>
            <a:off x="660750" y="1752600"/>
            <a:ext cx="8026200" cy="4800600"/>
          </a:xfrm>
          <a:prstGeom prst="rect">
            <a:avLst/>
          </a:prstGeom>
          <a:noFill/>
          <a:ln>
            <a:noFill/>
          </a:ln>
        </p:spPr>
        <p:txBody>
          <a:bodyPr spcFirstLastPara="1" wrap="square" lIns="91425" tIns="45700" rIns="91425" bIns="45700" anchor="t" anchorCtr="0">
            <a:normAutofit/>
          </a:bodyPr>
          <a:lstStyle/>
          <a:p>
            <a:pPr marL="457200" lvl="0" indent="-381000" algn="l" rtl="0">
              <a:lnSpc>
                <a:spcPct val="90000"/>
              </a:lnSpc>
              <a:spcBef>
                <a:spcPts val="0"/>
              </a:spcBef>
              <a:spcAft>
                <a:spcPts val="0"/>
              </a:spcAft>
              <a:buClr>
                <a:srgbClr val="000066"/>
              </a:buClr>
              <a:buSzPts val="2400"/>
              <a:buFont typeface="Arial"/>
              <a:buChar char="•"/>
            </a:pPr>
            <a:r>
              <a:rPr lang="en-US" sz="2300">
                <a:latin typeface="Arial"/>
                <a:ea typeface="Arial"/>
                <a:cs typeface="Arial"/>
                <a:sym typeface="Arial"/>
              </a:rPr>
              <a:t>Your class has 12 color markers. There are 20 students who want to use them.</a:t>
            </a:r>
            <a:endParaRPr sz="2300">
              <a:latin typeface="Arial"/>
              <a:ea typeface="Arial"/>
              <a:cs typeface="Arial"/>
              <a:sym typeface="Arial"/>
            </a:endParaRPr>
          </a:p>
          <a:p>
            <a:pPr marL="457200" lvl="0" indent="0" algn="l" rtl="0">
              <a:lnSpc>
                <a:spcPct val="90000"/>
              </a:lnSpc>
              <a:spcBef>
                <a:spcPts val="0"/>
              </a:spcBef>
              <a:spcAft>
                <a:spcPts val="0"/>
              </a:spcAft>
              <a:buNone/>
            </a:pPr>
            <a:endParaRPr sz="800">
              <a:latin typeface="Arial"/>
              <a:ea typeface="Arial"/>
              <a:cs typeface="Arial"/>
              <a:sym typeface="Arial"/>
            </a:endParaRPr>
          </a:p>
          <a:p>
            <a:pPr marL="457200" lvl="0" indent="-381000" algn="l" rtl="0">
              <a:lnSpc>
                <a:spcPct val="90000"/>
              </a:lnSpc>
              <a:spcBef>
                <a:spcPts val="0"/>
              </a:spcBef>
              <a:spcAft>
                <a:spcPts val="0"/>
              </a:spcAft>
              <a:buClr>
                <a:srgbClr val="000066"/>
              </a:buClr>
              <a:buSzPts val="2400"/>
              <a:buFont typeface="Arial"/>
              <a:buChar char="•"/>
            </a:pPr>
            <a:r>
              <a:rPr lang="en-US" sz="2300">
                <a:latin typeface="Arial"/>
                <a:ea typeface="Arial"/>
                <a:cs typeface="Arial"/>
                <a:sym typeface="Arial"/>
              </a:rPr>
              <a:t>A student in your class cheats on a test.</a:t>
            </a:r>
            <a:endParaRPr sz="2300">
              <a:latin typeface="Arial"/>
              <a:ea typeface="Arial"/>
              <a:cs typeface="Arial"/>
              <a:sym typeface="Arial"/>
            </a:endParaRPr>
          </a:p>
          <a:p>
            <a:pPr marL="457200" lvl="0" indent="0" algn="l" rtl="0">
              <a:lnSpc>
                <a:spcPct val="90000"/>
              </a:lnSpc>
              <a:spcBef>
                <a:spcPts val="0"/>
              </a:spcBef>
              <a:spcAft>
                <a:spcPts val="0"/>
              </a:spcAft>
              <a:buNone/>
            </a:pPr>
            <a:endParaRPr sz="900">
              <a:latin typeface="Arial"/>
              <a:ea typeface="Arial"/>
              <a:cs typeface="Arial"/>
              <a:sym typeface="Arial"/>
            </a:endParaRPr>
          </a:p>
          <a:p>
            <a:pPr marL="457200" lvl="0" indent="-381000" algn="l" rtl="0">
              <a:lnSpc>
                <a:spcPct val="90000"/>
              </a:lnSpc>
              <a:spcBef>
                <a:spcPts val="0"/>
              </a:spcBef>
              <a:spcAft>
                <a:spcPts val="0"/>
              </a:spcAft>
              <a:buClr>
                <a:srgbClr val="000066"/>
              </a:buClr>
              <a:buSzPts val="2400"/>
              <a:buFont typeface="Arial"/>
              <a:buChar char="•"/>
            </a:pPr>
            <a:r>
              <a:rPr lang="en-US" sz="2300">
                <a:latin typeface="Arial"/>
                <a:ea typeface="Arial"/>
                <a:cs typeface="Arial"/>
                <a:sym typeface="Arial"/>
              </a:rPr>
              <a:t>The principal wants to find out who painted graffiti in the restrooms.</a:t>
            </a:r>
            <a:endParaRPr sz="2300">
              <a:latin typeface="Arial"/>
              <a:ea typeface="Arial"/>
              <a:cs typeface="Arial"/>
              <a:sym typeface="Arial"/>
            </a:endParaRPr>
          </a:p>
          <a:p>
            <a:pPr marL="457200" lvl="0" indent="0" algn="l" rtl="0">
              <a:lnSpc>
                <a:spcPct val="90000"/>
              </a:lnSpc>
              <a:spcBef>
                <a:spcPts val="0"/>
              </a:spcBef>
              <a:spcAft>
                <a:spcPts val="0"/>
              </a:spcAft>
              <a:buNone/>
            </a:pPr>
            <a:endParaRPr sz="900">
              <a:latin typeface="Arial"/>
              <a:ea typeface="Arial"/>
              <a:cs typeface="Arial"/>
              <a:sym typeface="Arial"/>
            </a:endParaRPr>
          </a:p>
          <a:p>
            <a:pPr marL="457200" lvl="0" indent="-381000" algn="l" rtl="0">
              <a:lnSpc>
                <a:spcPct val="90000"/>
              </a:lnSpc>
              <a:spcBef>
                <a:spcPts val="0"/>
              </a:spcBef>
              <a:spcAft>
                <a:spcPts val="0"/>
              </a:spcAft>
              <a:buClr>
                <a:srgbClr val="000066"/>
              </a:buClr>
              <a:buSzPts val="2400"/>
              <a:buFont typeface="Arial"/>
              <a:buChar char="•"/>
            </a:pPr>
            <a:r>
              <a:rPr lang="en-US" sz="2300">
                <a:latin typeface="Arial"/>
                <a:ea typeface="Arial"/>
                <a:cs typeface="Arial"/>
                <a:sym typeface="Arial"/>
              </a:rPr>
              <a:t>Your class has to decide how much each student should donate for a spring party.</a:t>
            </a:r>
            <a:endParaRPr sz="2300">
              <a:latin typeface="Arial"/>
              <a:ea typeface="Arial"/>
              <a:cs typeface="Arial"/>
              <a:sym typeface="Arial"/>
            </a:endParaRPr>
          </a:p>
          <a:p>
            <a:pPr marL="457200" lvl="0" indent="0" algn="l" rtl="0">
              <a:lnSpc>
                <a:spcPct val="90000"/>
              </a:lnSpc>
              <a:spcBef>
                <a:spcPts val="0"/>
              </a:spcBef>
              <a:spcAft>
                <a:spcPts val="0"/>
              </a:spcAft>
              <a:buNone/>
            </a:pPr>
            <a:endParaRPr sz="900">
              <a:latin typeface="Arial"/>
              <a:ea typeface="Arial"/>
              <a:cs typeface="Arial"/>
              <a:sym typeface="Arial"/>
            </a:endParaRPr>
          </a:p>
          <a:p>
            <a:pPr marL="457200" lvl="0" indent="-381000" algn="l" rtl="0">
              <a:lnSpc>
                <a:spcPct val="90000"/>
              </a:lnSpc>
              <a:spcBef>
                <a:spcPts val="0"/>
              </a:spcBef>
              <a:spcAft>
                <a:spcPts val="0"/>
              </a:spcAft>
              <a:buClr>
                <a:srgbClr val="000066"/>
              </a:buClr>
              <a:buSzPts val="2400"/>
              <a:buFont typeface="Arial"/>
              <a:buChar char="•"/>
            </a:pPr>
            <a:r>
              <a:rPr lang="en-US" sz="2300">
                <a:latin typeface="Arial"/>
                <a:ea typeface="Arial"/>
                <a:cs typeface="Arial"/>
                <a:sym typeface="Arial"/>
              </a:rPr>
              <a:t>The librarian has $2000 to spend on the school library. She has to decide whether to buy more books or a new computer.</a:t>
            </a:r>
            <a:endParaRPr sz="2300">
              <a:latin typeface="Arial"/>
              <a:ea typeface="Arial"/>
              <a:cs typeface="Arial"/>
              <a:sym typeface="Arial"/>
            </a:endParaRPr>
          </a:p>
          <a:p>
            <a:pPr marL="457200" lvl="0" indent="0" algn="l" rtl="0">
              <a:lnSpc>
                <a:spcPct val="90000"/>
              </a:lnSpc>
              <a:spcBef>
                <a:spcPts val="0"/>
              </a:spcBef>
              <a:spcAft>
                <a:spcPts val="0"/>
              </a:spcAft>
              <a:buNone/>
            </a:pPr>
            <a:endParaRPr sz="900">
              <a:latin typeface="Arial"/>
              <a:ea typeface="Arial"/>
              <a:cs typeface="Arial"/>
              <a:sym typeface="Arial"/>
            </a:endParaRPr>
          </a:p>
          <a:p>
            <a:pPr marL="457200" lvl="0" indent="-381000" algn="l" rtl="0">
              <a:lnSpc>
                <a:spcPct val="90000"/>
              </a:lnSpc>
              <a:spcBef>
                <a:spcPts val="0"/>
              </a:spcBef>
              <a:spcAft>
                <a:spcPts val="0"/>
              </a:spcAft>
              <a:buClr>
                <a:srgbClr val="000066"/>
              </a:buClr>
              <a:buSzPts val="2400"/>
              <a:buFont typeface="Arial"/>
              <a:buChar char="•"/>
            </a:pPr>
            <a:r>
              <a:rPr lang="en-US" sz="2300">
                <a:latin typeface="Arial"/>
                <a:ea typeface="Arial"/>
                <a:cs typeface="Arial"/>
                <a:sym typeface="Arial"/>
              </a:rPr>
              <a:t>During recess, a student in your class throws a ball and breaks a window.</a:t>
            </a:r>
            <a:endParaRPr sz="23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9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9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9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9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9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9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9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9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9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7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Intellectual Tools for resolving issues of distributive justice (how to share)</a:t>
            </a:r>
            <a:endParaRPr/>
          </a:p>
        </p:txBody>
      </p:sp>
      <p:sp>
        <p:nvSpPr>
          <p:cNvPr id="600" name="Google Shape;600;p71"/>
          <p:cNvSpPr txBox="1">
            <a:spLocks noGrp="1"/>
          </p:cNvSpPr>
          <p:nvPr>
            <p:ph type="body" idx="1"/>
          </p:nvPr>
        </p:nvSpPr>
        <p:spPr>
          <a:xfrm>
            <a:off x="381000" y="1828800"/>
            <a:ext cx="8382000" cy="4495800"/>
          </a:xfrm>
          <a:prstGeom prst="rect">
            <a:avLst/>
          </a:prstGeom>
          <a:noFill/>
          <a:ln>
            <a:noFill/>
          </a:ln>
        </p:spPr>
        <p:txBody>
          <a:bodyPr spcFirstLastPara="1" wrap="square" lIns="91425" tIns="45700" rIns="91425" bIns="45700" anchor="t" anchorCtr="0">
            <a:normAutofit/>
          </a:bodyPr>
          <a:lstStyle/>
          <a:p>
            <a:pPr marL="171450" lvl="0" indent="-171450" algn="l" rtl="0">
              <a:lnSpc>
                <a:spcPct val="90000"/>
              </a:lnSpc>
              <a:spcBef>
                <a:spcPts val="0"/>
              </a:spcBef>
              <a:spcAft>
                <a:spcPts val="0"/>
              </a:spcAft>
              <a:buClr>
                <a:srgbClr val="000066"/>
              </a:buClr>
              <a:buSzPts val="2100"/>
              <a:buChar char="•"/>
            </a:pPr>
            <a:r>
              <a:rPr lang="en-US">
                <a:latin typeface="Arial"/>
                <a:ea typeface="Arial"/>
                <a:cs typeface="Arial"/>
                <a:sym typeface="Arial"/>
              </a:rPr>
              <a:t>What burden or benefit is to be distributed?</a:t>
            </a:r>
            <a:endParaRPr/>
          </a:p>
          <a:p>
            <a:pPr marL="171450" lvl="0" indent="-120650" algn="l" rtl="0">
              <a:lnSpc>
                <a:spcPct val="90000"/>
              </a:lnSpc>
              <a:spcBef>
                <a:spcPts val="750"/>
              </a:spcBef>
              <a:spcAft>
                <a:spcPts val="0"/>
              </a:spcAft>
              <a:buClr>
                <a:srgbClr val="800000"/>
              </a:buClr>
              <a:buSzPts val="800"/>
              <a:buNone/>
            </a:pPr>
            <a:endParaRPr sz="800">
              <a:latin typeface="Arial"/>
              <a:ea typeface="Arial"/>
              <a:cs typeface="Arial"/>
              <a:sym typeface="Arial"/>
            </a:endParaRPr>
          </a:p>
          <a:p>
            <a:pPr marL="171450" lvl="0" indent="-171450" algn="l" rtl="0">
              <a:lnSpc>
                <a:spcPct val="90000"/>
              </a:lnSpc>
              <a:spcBef>
                <a:spcPts val="750"/>
              </a:spcBef>
              <a:spcAft>
                <a:spcPts val="0"/>
              </a:spcAft>
              <a:buClr>
                <a:srgbClr val="000066"/>
              </a:buClr>
              <a:buSzPts val="2100"/>
              <a:buChar char="•"/>
            </a:pPr>
            <a:r>
              <a:rPr lang="en-US">
                <a:latin typeface="Arial"/>
                <a:ea typeface="Arial"/>
                <a:cs typeface="Arial"/>
                <a:sym typeface="Arial"/>
              </a:rPr>
              <a:t>What persons should be considered to receive burden or benefit?</a:t>
            </a:r>
            <a:endParaRPr/>
          </a:p>
          <a:p>
            <a:pPr marL="171450" lvl="0" indent="-120650" algn="l" rtl="0">
              <a:lnSpc>
                <a:spcPct val="90000"/>
              </a:lnSpc>
              <a:spcBef>
                <a:spcPts val="750"/>
              </a:spcBef>
              <a:spcAft>
                <a:spcPts val="0"/>
              </a:spcAft>
              <a:buClr>
                <a:srgbClr val="800000"/>
              </a:buClr>
              <a:buSzPts val="800"/>
              <a:buNone/>
            </a:pPr>
            <a:endParaRPr sz="800">
              <a:latin typeface="Arial"/>
              <a:ea typeface="Arial"/>
              <a:cs typeface="Arial"/>
              <a:sym typeface="Arial"/>
            </a:endParaRPr>
          </a:p>
          <a:p>
            <a:pPr marL="171450" lvl="0" indent="-171450" algn="l" rtl="0">
              <a:lnSpc>
                <a:spcPct val="90000"/>
              </a:lnSpc>
              <a:spcBef>
                <a:spcPts val="750"/>
              </a:spcBef>
              <a:spcAft>
                <a:spcPts val="0"/>
              </a:spcAft>
              <a:buClr>
                <a:srgbClr val="000066"/>
              </a:buClr>
              <a:buSzPts val="2100"/>
              <a:buChar char="•"/>
            </a:pPr>
            <a:r>
              <a:rPr lang="en-US">
                <a:latin typeface="Arial"/>
                <a:ea typeface="Arial"/>
                <a:cs typeface="Arial"/>
                <a:sym typeface="Arial"/>
              </a:rPr>
              <a:t>What are the similarities or differences in terms of</a:t>
            </a:r>
            <a:endParaRPr/>
          </a:p>
          <a:p>
            <a:pPr marL="640080" lvl="1" indent="-171450" algn="l" rtl="0">
              <a:lnSpc>
                <a:spcPct val="90000"/>
              </a:lnSpc>
              <a:spcBef>
                <a:spcPts val="375"/>
              </a:spcBef>
              <a:spcAft>
                <a:spcPts val="0"/>
              </a:spcAft>
              <a:buClr>
                <a:srgbClr val="000066"/>
              </a:buClr>
              <a:buSzPts val="2200"/>
              <a:buFont typeface="Noto Sans Symbols"/>
              <a:buChar char="✔"/>
            </a:pPr>
            <a:r>
              <a:rPr lang="en-US" sz="2200">
                <a:latin typeface="Arial"/>
                <a:ea typeface="Arial"/>
                <a:cs typeface="Arial"/>
                <a:sym typeface="Arial"/>
              </a:rPr>
              <a:t>Need</a:t>
            </a:r>
            <a:endParaRPr/>
          </a:p>
          <a:p>
            <a:pPr marL="640080" lvl="1" indent="-171450" algn="l" rtl="0">
              <a:lnSpc>
                <a:spcPct val="90000"/>
              </a:lnSpc>
              <a:spcBef>
                <a:spcPts val="375"/>
              </a:spcBef>
              <a:spcAft>
                <a:spcPts val="0"/>
              </a:spcAft>
              <a:buClr>
                <a:srgbClr val="000066"/>
              </a:buClr>
              <a:buSzPts val="2200"/>
              <a:buFont typeface="Noto Sans Symbols"/>
              <a:buChar char="✔"/>
            </a:pPr>
            <a:r>
              <a:rPr lang="en-US" sz="2200">
                <a:latin typeface="Arial"/>
                <a:ea typeface="Arial"/>
                <a:cs typeface="Arial"/>
                <a:sym typeface="Arial"/>
              </a:rPr>
              <a:t>Capacity</a:t>
            </a:r>
            <a:endParaRPr/>
          </a:p>
          <a:p>
            <a:pPr marL="640080" lvl="1" indent="-171450" algn="l" rtl="0">
              <a:lnSpc>
                <a:spcPct val="90000"/>
              </a:lnSpc>
              <a:spcBef>
                <a:spcPts val="375"/>
              </a:spcBef>
              <a:spcAft>
                <a:spcPts val="0"/>
              </a:spcAft>
              <a:buClr>
                <a:srgbClr val="000066"/>
              </a:buClr>
              <a:buSzPts val="2200"/>
              <a:buFont typeface="Noto Sans Symbols"/>
              <a:buChar char="✔"/>
            </a:pPr>
            <a:r>
              <a:rPr lang="en-US" sz="2200">
                <a:latin typeface="Arial"/>
                <a:ea typeface="Arial"/>
                <a:cs typeface="Arial"/>
                <a:sym typeface="Arial"/>
              </a:rPr>
              <a:t>Desert</a:t>
            </a:r>
            <a:endParaRPr/>
          </a:p>
          <a:p>
            <a:pPr marL="640080" lvl="1" indent="-120650" algn="l" rtl="0">
              <a:lnSpc>
                <a:spcPct val="90000"/>
              </a:lnSpc>
              <a:spcBef>
                <a:spcPts val="375"/>
              </a:spcBef>
              <a:spcAft>
                <a:spcPts val="0"/>
              </a:spcAft>
              <a:buClr>
                <a:srgbClr val="800000"/>
              </a:buClr>
              <a:buSzPts val="800"/>
              <a:buNone/>
            </a:pPr>
            <a:endParaRPr sz="800">
              <a:latin typeface="Arial"/>
              <a:ea typeface="Arial"/>
              <a:cs typeface="Arial"/>
              <a:sym typeface="Arial"/>
            </a:endParaRPr>
          </a:p>
          <a:p>
            <a:pPr marL="171450" lvl="0" indent="-171450" algn="l" rtl="0">
              <a:lnSpc>
                <a:spcPct val="90000"/>
              </a:lnSpc>
              <a:spcBef>
                <a:spcPts val="750"/>
              </a:spcBef>
              <a:spcAft>
                <a:spcPts val="0"/>
              </a:spcAft>
              <a:buClr>
                <a:srgbClr val="000066"/>
              </a:buClr>
              <a:buSzPts val="2100"/>
              <a:buChar char="•"/>
            </a:pPr>
            <a:r>
              <a:rPr lang="en-US">
                <a:latin typeface="Arial"/>
                <a:ea typeface="Arial"/>
                <a:cs typeface="Arial"/>
                <a:sym typeface="Arial"/>
              </a:rPr>
              <a:t>Which similarities and differences should be taken into account in deciding?</a:t>
            </a:r>
            <a:endParaRPr/>
          </a:p>
          <a:p>
            <a:pPr marL="171450" lvl="0" indent="-120650" algn="l" rtl="0">
              <a:lnSpc>
                <a:spcPct val="90000"/>
              </a:lnSpc>
              <a:spcBef>
                <a:spcPts val="750"/>
              </a:spcBef>
              <a:spcAft>
                <a:spcPts val="0"/>
              </a:spcAft>
              <a:buClr>
                <a:srgbClr val="800000"/>
              </a:buClr>
              <a:buSzPts val="800"/>
              <a:buNone/>
            </a:pPr>
            <a:endParaRPr sz="800">
              <a:latin typeface="Arial"/>
              <a:ea typeface="Arial"/>
              <a:cs typeface="Arial"/>
              <a:sym typeface="Arial"/>
            </a:endParaRPr>
          </a:p>
          <a:p>
            <a:pPr marL="171450" lvl="0" indent="-171450" algn="l" rtl="0">
              <a:lnSpc>
                <a:spcPct val="90000"/>
              </a:lnSpc>
              <a:spcBef>
                <a:spcPts val="750"/>
              </a:spcBef>
              <a:spcAft>
                <a:spcPts val="0"/>
              </a:spcAft>
              <a:buClr>
                <a:srgbClr val="000066"/>
              </a:buClr>
              <a:buSzPts val="2100"/>
              <a:buChar char="•"/>
            </a:pPr>
            <a:r>
              <a:rPr lang="en-US">
                <a:latin typeface="Arial"/>
                <a:ea typeface="Arial"/>
                <a:cs typeface="Arial"/>
                <a:sym typeface="Arial"/>
              </a:rPr>
              <a:t>What would be the fair way to distribute the benefit or burden?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300"/>
              <a:buFont typeface="Cambria"/>
              <a:buNone/>
            </a:pPr>
            <a:r>
              <a:rPr lang="en-US" b="1" i="1">
                <a:solidFill>
                  <a:srgbClr val="002060"/>
                </a:solidFill>
                <a:latin typeface="Cambria"/>
                <a:ea typeface="Cambria"/>
                <a:cs typeface="Cambria"/>
                <a:sym typeface="Cambria"/>
              </a:rPr>
              <a:t>Practices for NJ Social Studies Learning Standards</a:t>
            </a:r>
            <a:endParaRPr/>
          </a:p>
        </p:txBody>
      </p:sp>
      <p:sp>
        <p:nvSpPr>
          <p:cNvPr id="132" name="Google Shape;132;p18"/>
          <p:cNvSpPr txBox="1">
            <a:spLocks noGrp="1"/>
          </p:cNvSpPr>
          <p:nvPr>
            <p:ph type="body" idx="1"/>
          </p:nvPr>
        </p:nvSpPr>
        <p:spPr>
          <a:xfrm>
            <a:off x="1012975" y="1690700"/>
            <a:ext cx="7502400" cy="4486200"/>
          </a:xfrm>
          <a:prstGeom prst="rect">
            <a:avLst/>
          </a:prstGeom>
          <a:noFill/>
          <a:ln>
            <a:noFill/>
          </a:ln>
        </p:spPr>
        <p:txBody>
          <a:bodyPr spcFirstLastPara="1" wrap="square" lIns="91425" tIns="45700" rIns="91425" bIns="45700" anchor="t" anchorCtr="0">
            <a:normAutofit fontScale="92500" lnSpcReduction="20000"/>
          </a:bodyPr>
          <a:lstStyle/>
          <a:p>
            <a:pPr marL="171450" lvl="0" indent="-164465" algn="l" rtl="0">
              <a:lnSpc>
                <a:spcPct val="115000"/>
              </a:lnSpc>
              <a:spcBef>
                <a:spcPts val="0"/>
              </a:spcBef>
              <a:spcAft>
                <a:spcPts val="0"/>
              </a:spcAft>
              <a:buClr>
                <a:srgbClr val="000066"/>
              </a:buClr>
              <a:buSzPct val="100000"/>
              <a:buFont typeface="Noto Sans Symbols"/>
              <a:buChar char="▪"/>
            </a:pPr>
            <a:r>
              <a:rPr lang="en-US" sz="2800">
                <a:latin typeface="Arial"/>
                <a:ea typeface="Arial"/>
                <a:cs typeface="Arial"/>
                <a:sym typeface="Arial"/>
              </a:rPr>
              <a:t> Developing Questions and Planning Inquiry</a:t>
            </a:r>
            <a:endParaRPr/>
          </a:p>
          <a:p>
            <a:pPr marL="171450" lvl="0" indent="-164465" algn="l" rtl="0">
              <a:lnSpc>
                <a:spcPct val="115000"/>
              </a:lnSpc>
              <a:spcBef>
                <a:spcPts val="750"/>
              </a:spcBef>
              <a:spcAft>
                <a:spcPts val="0"/>
              </a:spcAft>
              <a:buClr>
                <a:srgbClr val="000066"/>
              </a:buClr>
              <a:buSzPct val="100000"/>
              <a:buFont typeface="Noto Sans Symbols"/>
              <a:buChar char="▪"/>
            </a:pPr>
            <a:r>
              <a:rPr lang="en-US" sz="2800">
                <a:latin typeface="Arial"/>
                <a:ea typeface="Arial"/>
                <a:cs typeface="Arial"/>
                <a:sym typeface="Arial"/>
              </a:rPr>
              <a:t> Gathering and Evaluating Sources</a:t>
            </a:r>
            <a:endParaRPr/>
          </a:p>
          <a:p>
            <a:pPr marL="171450" lvl="0" indent="-164465" algn="l" rtl="0">
              <a:lnSpc>
                <a:spcPct val="115000"/>
              </a:lnSpc>
              <a:spcBef>
                <a:spcPts val="750"/>
              </a:spcBef>
              <a:spcAft>
                <a:spcPts val="0"/>
              </a:spcAft>
              <a:buClr>
                <a:srgbClr val="000066"/>
              </a:buClr>
              <a:buSzPct val="100000"/>
              <a:buFont typeface="Noto Sans Symbols"/>
              <a:buChar char="▪"/>
            </a:pPr>
            <a:r>
              <a:rPr lang="en-US" sz="2800">
                <a:latin typeface="Arial"/>
                <a:ea typeface="Arial"/>
                <a:cs typeface="Arial"/>
                <a:sym typeface="Arial"/>
              </a:rPr>
              <a:t> Seeking Diverse Perspectives</a:t>
            </a:r>
            <a:endParaRPr/>
          </a:p>
          <a:p>
            <a:pPr marL="171450" lvl="0" indent="-164465" algn="l" rtl="0">
              <a:lnSpc>
                <a:spcPct val="115000"/>
              </a:lnSpc>
              <a:spcBef>
                <a:spcPts val="750"/>
              </a:spcBef>
              <a:spcAft>
                <a:spcPts val="0"/>
              </a:spcAft>
              <a:buClr>
                <a:srgbClr val="000066"/>
              </a:buClr>
              <a:buSzPct val="100000"/>
              <a:buFont typeface="Noto Sans Symbols"/>
              <a:buChar char="▪"/>
            </a:pPr>
            <a:r>
              <a:rPr lang="en-US" sz="2800">
                <a:latin typeface="Arial"/>
                <a:ea typeface="Arial"/>
                <a:cs typeface="Arial"/>
                <a:sym typeface="Arial"/>
              </a:rPr>
              <a:t> Developing Claims and Using Evidence</a:t>
            </a:r>
            <a:endParaRPr/>
          </a:p>
          <a:p>
            <a:pPr marL="171450" lvl="0" indent="-164465" algn="l" rtl="0">
              <a:lnSpc>
                <a:spcPct val="115000"/>
              </a:lnSpc>
              <a:spcBef>
                <a:spcPts val="750"/>
              </a:spcBef>
              <a:spcAft>
                <a:spcPts val="0"/>
              </a:spcAft>
              <a:buClr>
                <a:srgbClr val="000066"/>
              </a:buClr>
              <a:buSzPct val="100000"/>
              <a:buFont typeface="Noto Sans Symbols"/>
              <a:buChar char="▪"/>
            </a:pPr>
            <a:r>
              <a:rPr lang="en-US" sz="2800">
                <a:latin typeface="Arial"/>
                <a:ea typeface="Arial"/>
                <a:cs typeface="Arial"/>
                <a:sym typeface="Arial"/>
              </a:rPr>
              <a:t> Presenting Arguments and Explanations</a:t>
            </a:r>
            <a:endParaRPr/>
          </a:p>
          <a:p>
            <a:pPr marL="171450" lvl="0" indent="-164465" algn="l" rtl="0">
              <a:lnSpc>
                <a:spcPct val="115000"/>
              </a:lnSpc>
              <a:spcBef>
                <a:spcPts val="750"/>
              </a:spcBef>
              <a:spcAft>
                <a:spcPts val="0"/>
              </a:spcAft>
              <a:buClr>
                <a:srgbClr val="000066"/>
              </a:buClr>
              <a:buSzPct val="100000"/>
              <a:buFont typeface="Noto Sans Symbols"/>
              <a:buChar char="▪"/>
            </a:pPr>
            <a:r>
              <a:rPr lang="en-US" sz="2800">
                <a:latin typeface="Arial"/>
                <a:ea typeface="Arial"/>
                <a:cs typeface="Arial"/>
                <a:sym typeface="Arial"/>
              </a:rPr>
              <a:t> Engaging in Civil Discourse and Critiquing </a:t>
            </a:r>
            <a:endParaRPr sz="2800">
              <a:latin typeface="Arial"/>
              <a:ea typeface="Arial"/>
              <a:cs typeface="Arial"/>
              <a:sym typeface="Arial"/>
            </a:endParaRPr>
          </a:p>
          <a:p>
            <a:pPr marL="171450" lvl="0" indent="0" algn="l" rtl="0">
              <a:lnSpc>
                <a:spcPct val="115000"/>
              </a:lnSpc>
              <a:spcBef>
                <a:spcPts val="750"/>
              </a:spcBef>
              <a:spcAft>
                <a:spcPts val="0"/>
              </a:spcAft>
              <a:buNone/>
            </a:pPr>
            <a:r>
              <a:rPr lang="en-US" sz="2800">
                <a:latin typeface="Arial"/>
                <a:ea typeface="Arial"/>
                <a:cs typeface="Arial"/>
                <a:sym typeface="Arial"/>
              </a:rPr>
              <a:t> Conclusions</a:t>
            </a:r>
            <a:endParaRPr/>
          </a:p>
          <a:p>
            <a:pPr marL="171450" lvl="0" indent="-164465" algn="l" rtl="0">
              <a:lnSpc>
                <a:spcPct val="115000"/>
              </a:lnSpc>
              <a:spcBef>
                <a:spcPts val="750"/>
              </a:spcBef>
              <a:spcAft>
                <a:spcPts val="0"/>
              </a:spcAft>
              <a:buClr>
                <a:srgbClr val="000066"/>
              </a:buClr>
              <a:buSzPct val="100000"/>
              <a:buFont typeface="Noto Sans Symbols"/>
              <a:buChar char="▪"/>
            </a:pPr>
            <a:r>
              <a:rPr lang="en-US" sz="2800">
                <a:latin typeface="Arial"/>
                <a:ea typeface="Arial"/>
                <a:cs typeface="Arial"/>
                <a:sym typeface="Arial"/>
              </a:rPr>
              <a:t> Taking Informed Action</a:t>
            </a:r>
            <a:endParaRPr/>
          </a:p>
          <a:p>
            <a:pPr marL="171450" lvl="0" indent="-164465" algn="l" rtl="0">
              <a:lnSpc>
                <a:spcPct val="115000"/>
              </a:lnSpc>
              <a:spcBef>
                <a:spcPts val="750"/>
              </a:spcBef>
              <a:spcAft>
                <a:spcPts val="0"/>
              </a:spcAft>
              <a:buClr>
                <a:srgbClr val="000066"/>
              </a:buClr>
              <a:buSzPct val="100000"/>
              <a:buFont typeface="Noto Sans Symbols"/>
              <a:buChar char="▪"/>
            </a:pPr>
            <a:r>
              <a:rPr lang="en-US"/>
              <a:t>  </a:t>
            </a:r>
            <a:r>
              <a:rPr lang="en-US" sz="2800" u="sng">
                <a:solidFill>
                  <a:schemeClr val="hlink"/>
                </a:solidFill>
                <a:latin typeface="Arial"/>
                <a:ea typeface="Arial"/>
                <a:cs typeface="Arial"/>
                <a:sym typeface="Arial"/>
                <a:hlinkClick r:id="rId3"/>
              </a:rPr>
              <a:t>Social Studies</a:t>
            </a:r>
            <a:r>
              <a:rPr lang="en-US" sz="2800">
                <a:latin typeface="Arial"/>
                <a:ea typeface="Arial"/>
                <a:cs typeface="Arial"/>
                <a:sym typeface="Arial"/>
              </a:rPr>
              <a:t> - NJ Student learning Standards</a:t>
            </a:r>
            <a:endParaRPr sz="2800">
              <a:latin typeface="Arial"/>
              <a:ea typeface="Arial"/>
              <a:cs typeface="Arial"/>
              <a:sym typeface="Arial"/>
            </a:endParaRPr>
          </a:p>
        </p:txBody>
      </p:sp>
      <p:sp>
        <p:nvSpPr>
          <p:cNvPr id="133" name="Google Shape;133;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72"/>
          <p:cNvSpPr txBox="1">
            <a:spLocks noGrp="1"/>
          </p:cNvSpPr>
          <p:nvPr>
            <p:ph type="title"/>
          </p:nvPr>
        </p:nvSpPr>
        <p:spPr>
          <a:xfrm>
            <a:off x="695323" y="304800"/>
            <a:ext cx="7839077" cy="1295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200"/>
              <a:buFont typeface="Cambria"/>
              <a:buNone/>
            </a:pPr>
            <a:r>
              <a:rPr lang="en-US" sz="3200" b="1" i="1">
                <a:solidFill>
                  <a:srgbClr val="002060"/>
                </a:solidFill>
                <a:latin typeface="Cambria"/>
                <a:ea typeface="Cambria"/>
                <a:cs typeface="Cambria"/>
                <a:sym typeface="Cambria"/>
              </a:rPr>
              <a:t>Distributive Justice: What would be the fair thing to do in each situation?</a:t>
            </a:r>
            <a:endParaRPr/>
          </a:p>
        </p:txBody>
      </p:sp>
      <p:sp>
        <p:nvSpPr>
          <p:cNvPr id="607" name="Google Shape;607;p72"/>
          <p:cNvSpPr txBox="1">
            <a:spLocks noGrp="1"/>
          </p:cNvSpPr>
          <p:nvPr>
            <p:ph type="body" idx="1"/>
          </p:nvPr>
        </p:nvSpPr>
        <p:spPr>
          <a:xfrm>
            <a:off x="573925" y="1828800"/>
            <a:ext cx="7960500" cy="4800600"/>
          </a:xfrm>
          <a:prstGeom prst="rect">
            <a:avLst/>
          </a:prstGeom>
          <a:noFill/>
          <a:ln>
            <a:noFill/>
          </a:ln>
        </p:spPr>
        <p:txBody>
          <a:bodyPr spcFirstLastPara="1" wrap="square" lIns="91425" tIns="45700" rIns="91425" bIns="45700" anchor="t" anchorCtr="0">
            <a:normAutofit lnSpcReduction="10000"/>
          </a:bodyPr>
          <a:lstStyle/>
          <a:p>
            <a:pPr marL="457200" lvl="0" indent="-469900" algn="l" rtl="0">
              <a:lnSpc>
                <a:spcPct val="90000"/>
              </a:lnSpc>
              <a:spcBef>
                <a:spcPts val="0"/>
              </a:spcBef>
              <a:spcAft>
                <a:spcPts val="0"/>
              </a:spcAft>
              <a:buClr>
                <a:srgbClr val="000066"/>
              </a:buClr>
              <a:buSzPts val="2200"/>
              <a:buFont typeface="Arial"/>
              <a:buAutoNum type="arabicPeriod"/>
            </a:pPr>
            <a:r>
              <a:rPr lang="en-US" sz="2000">
                <a:latin typeface="Arial"/>
                <a:ea typeface="Arial"/>
                <a:cs typeface="Arial"/>
                <a:sym typeface="Arial"/>
              </a:rPr>
              <a:t>Your community has had a terrible fire. The Red Cross has a limited amount of food and clothing to help people. The fire did not hurt several families. It did destroy the home and property of many others.</a:t>
            </a:r>
            <a:endParaRPr/>
          </a:p>
          <a:p>
            <a:pPr marL="457200" lvl="0" indent="-406400" algn="l" rtl="0">
              <a:lnSpc>
                <a:spcPct val="90000"/>
              </a:lnSpc>
              <a:spcBef>
                <a:spcPts val="750"/>
              </a:spcBef>
              <a:spcAft>
                <a:spcPts val="0"/>
              </a:spcAft>
              <a:buClr>
                <a:srgbClr val="800000"/>
              </a:buClr>
              <a:buSzPts val="800"/>
              <a:buFont typeface="Calibri"/>
              <a:buNone/>
            </a:pPr>
            <a:endParaRPr sz="800">
              <a:latin typeface="Arial"/>
              <a:ea typeface="Arial"/>
              <a:cs typeface="Arial"/>
              <a:sym typeface="Arial"/>
            </a:endParaRPr>
          </a:p>
          <a:p>
            <a:pPr marL="457200" lvl="0" indent="-469900" algn="l" rtl="0">
              <a:lnSpc>
                <a:spcPct val="90000"/>
              </a:lnSpc>
              <a:spcBef>
                <a:spcPts val="750"/>
              </a:spcBef>
              <a:spcAft>
                <a:spcPts val="0"/>
              </a:spcAft>
              <a:buClr>
                <a:srgbClr val="000066"/>
              </a:buClr>
              <a:buSzPts val="2200"/>
              <a:buFont typeface="Arial"/>
              <a:buAutoNum type="arabicPeriod"/>
            </a:pPr>
            <a:r>
              <a:rPr lang="en-US" sz="2000">
                <a:latin typeface="Arial"/>
                <a:ea typeface="Arial"/>
                <a:cs typeface="Arial"/>
                <a:sym typeface="Arial"/>
              </a:rPr>
              <a:t>You want to leave a group of five-year old children with a babysitter. The ages of your cousins are three, five and fourteen. They have each asked to babysit.</a:t>
            </a:r>
            <a:endParaRPr/>
          </a:p>
          <a:p>
            <a:pPr marL="457200" lvl="0" indent="-406400" algn="l" rtl="0">
              <a:lnSpc>
                <a:spcPct val="90000"/>
              </a:lnSpc>
              <a:spcBef>
                <a:spcPts val="750"/>
              </a:spcBef>
              <a:spcAft>
                <a:spcPts val="0"/>
              </a:spcAft>
              <a:buClr>
                <a:srgbClr val="800000"/>
              </a:buClr>
              <a:buSzPts val="800"/>
              <a:buFont typeface="Calibri"/>
              <a:buNone/>
            </a:pPr>
            <a:endParaRPr sz="800">
              <a:latin typeface="Arial"/>
              <a:ea typeface="Arial"/>
              <a:cs typeface="Arial"/>
              <a:sym typeface="Arial"/>
            </a:endParaRPr>
          </a:p>
          <a:p>
            <a:pPr marL="457200" lvl="0" indent="-469900" algn="l" rtl="0">
              <a:lnSpc>
                <a:spcPct val="90000"/>
              </a:lnSpc>
              <a:spcBef>
                <a:spcPts val="750"/>
              </a:spcBef>
              <a:spcAft>
                <a:spcPts val="0"/>
              </a:spcAft>
              <a:buClr>
                <a:srgbClr val="000066"/>
              </a:buClr>
              <a:buSzPts val="2200"/>
              <a:buFont typeface="Arial"/>
              <a:buAutoNum type="arabicPeriod"/>
            </a:pPr>
            <a:r>
              <a:rPr lang="en-US" sz="2000">
                <a:latin typeface="Arial"/>
                <a:ea typeface="Arial"/>
                <a:cs typeface="Arial"/>
                <a:sym typeface="Arial"/>
              </a:rPr>
              <a:t>In your class, three students always interrupt others. They make it difficult to learn. Your teacher needs to decide who should receive poor grades in citizenship.</a:t>
            </a:r>
            <a:endParaRPr/>
          </a:p>
          <a:p>
            <a:pPr marL="457200" lvl="0" indent="-406400" algn="l" rtl="0">
              <a:lnSpc>
                <a:spcPct val="90000"/>
              </a:lnSpc>
              <a:spcBef>
                <a:spcPts val="750"/>
              </a:spcBef>
              <a:spcAft>
                <a:spcPts val="0"/>
              </a:spcAft>
              <a:buClr>
                <a:srgbClr val="800000"/>
              </a:buClr>
              <a:buSzPts val="800"/>
              <a:buFont typeface="Calibri"/>
              <a:buNone/>
            </a:pPr>
            <a:endParaRPr sz="800">
              <a:latin typeface="Arial"/>
              <a:ea typeface="Arial"/>
              <a:cs typeface="Arial"/>
              <a:sym typeface="Arial"/>
            </a:endParaRPr>
          </a:p>
          <a:p>
            <a:pPr marL="457200" lvl="0" indent="-469900" algn="l" rtl="0">
              <a:lnSpc>
                <a:spcPct val="90000"/>
              </a:lnSpc>
              <a:spcBef>
                <a:spcPts val="750"/>
              </a:spcBef>
              <a:spcAft>
                <a:spcPts val="0"/>
              </a:spcAft>
              <a:buClr>
                <a:srgbClr val="000066"/>
              </a:buClr>
              <a:buSzPts val="2200"/>
              <a:buFont typeface="Arial"/>
              <a:buAutoNum type="arabicPeriod"/>
            </a:pPr>
            <a:r>
              <a:rPr lang="en-US" sz="2000">
                <a:latin typeface="Arial"/>
                <a:ea typeface="Arial"/>
                <a:cs typeface="Arial"/>
                <a:sym typeface="Arial"/>
              </a:rPr>
              <a:t>There is going to be an election to chose the president of the student council The second, third, fourth and fifth-grade students want the right to vote in the election.</a:t>
            </a:r>
            <a:endParaRPr/>
          </a:p>
          <a:p>
            <a:pPr marL="457200" lvl="0" indent="-317500" algn="l" rtl="0">
              <a:lnSpc>
                <a:spcPct val="90000"/>
              </a:lnSpc>
              <a:spcBef>
                <a:spcPts val="750"/>
              </a:spcBef>
              <a:spcAft>
                <a:spcPts val="0"/>
              </a:spcAft>
              <a:buClr>
                <a:schemeClr val="dk1"/>
              </a:buClr>
              <a:buSzPts val="2200"/>
              <a:buNone/>
            </a:pPr>
            <a:endParaRPr sz="2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0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0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0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0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0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73"/>
          <p:cNvSpPr txBox="1">
            <a:spLocks noGrp="1"/>
          </p:cNvSpPr>
          <p:nvPr>
            <p:ph type="title"/>
          </p:nvPr>
        </p:nvSpPr>
        <p:spPr>
          <a:xfrm>
            <a:off x="609600" y="228600"/>
            <a:ext cx="8077200" cy="1371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Intellectual Tools for Solving Problems of Corrective Justice</a:t>
            </a:r>
            <a:endParaRPr/>
          </a:p>
        </p:txBody>
      </p:sp>
      <p:sp>
        <p:nvSpPr>
          <p:cNvPr id="614" name="Google Shape;614;p73"/>
          <p:cNvSpPr txBox="1">
            <a:spLocks noGrp="1"/>
          </p:cNvSpPr>
          <p:nvPr>
            <p:ph type="body" idx="1"/>
          </p:nvPr>
        </p:nvSpPr>
        <p:spPr>
          <a:xfrm>
            <a:off x="457200" y="1676400"/>
            <a:ext cx="8382000" cy="4953000"/>
          </a:xfrm>
          <a:prstGeom prst="rect">
            <a:avLst/>
          </a:prstGeom>
          <a:noFill/>
          <a:ln>
            <a:noFill/>
          </a:ln>
        </p:spPr>
        <p:txBody>
          <a:bodyPr spcFirstLastPara="1" wrap="square" lIns="91425" tIns="45700" rIns="91425" bIns="45700" anchor="t" anchorCtr="0">
            <a:normAutofit/>
          </a:bodyPr>
          <a:lstStyle/>
          <a:p>
            <a:pPr marL="171450" lvl="0" indent="-177800" algn="l" rtl="0">
              <a:lnSpc>
                <a:spcPct val="90000"/>
              </a:lnSpc>
              <a:spcBef>
                <a:spcPts val="0"/>
              </a:spcBef>
              <a:spcAft>
                <a:spcPts val="0"/>
              </a:spcAft>
              <a:buClr>
                <a:srgbClr val="000066"/>
              </a:buClr>
              <a:buSzPts val="2100"/>
              <a:buChar char="•"/>
            </a:pPr>
            <a:r>
              <a:rPr lang="en-US" sz="2000">
                <a:latin typeface="Arial"/>
                <a:ea typeface="Arial"/>
                <a:cs typeface="Arial"/>
                <a:sym typeface="Arial"/>
              </a:rPr>
              <a:t>What are the wrongs or injuries?</a:t>
            </a:r>
            <a:endParaRPr/>
          </a:p>
          <a:p>
            <a:pPr marL="171450" lvl="0" indent="-146050" algn="l" rtl="0">
              <a:lnSpc>
                <a:spcPct val="90000"/>
              </a:lnSpc>
              <a:spcBef>
                <a:spcPts val="750"/>
              </a:spcBef>
              <a:spcAft>
                <a:spcPts val="0"/>
              </a:spcAft>
              <a:buClr>
                <a:srgbClr val="800000"/>
              </a:buClr>
              <a:buSzPts val="400"/>
              <a:buNone/>
            </a:pPr>
            <a:endParaRPr sz="400">
              <a:latin typeface="Arial"/>
              <a:ea typeface="Arial"/>
              <a:cs typeface="Arial"/>
              <a:sym typeface="Arial"/>
            </a:endParaRPr>
          </a:p>
          <a:p>
            <a:pPr marL="171450" lvl="0" indent="-177800" algn="l" rtl="0">
              <a:lnSpc>
                <a:spcPct val="90000"/>
              </a:lnSpc>
              <a:spcBef>
                <a:spcPts val="750"/>
              </a:spcBef>
              <a:spcAft>
                <a:spcPts val="0"/>
              </a:spcAft>
              <a:buClr>
                <a:srgbClr val="000066"/>
              </a:buClr>
              <a:buSzPts val="2100"/>
              <a:buChar char="•"/>
            </a:pPr>
            <a:r>
              <a:rPr lang="en-US" sz="2000">
                <a:latin typeface="Arial"/>
                <a:ea typeface="Arial"/>
                <a:cs typeface="Arial"/>
                <a:sym typeface="Arial"/>
              </a:rPr>
              <a:t>How serious are the wrongs and injuries?</a:t>
            </a:r>
            <a:endParaRPr/>
          </a:p>
          <a:p>
            <a:pPr marL="171450" lvl="0" indent="-146050" algn="l" rtl="0">
              <a:lnSpc>
                <a:spcPct val="90000"/>
              </a:lnSpc>
              <a:spcBef>
                <a:spcPts val="750"/>
              </a:spcBef>
              <a:spcAft>
                <a:spcPts val="0"/>
              </a:spcAft>
              <a:buClr>
                <a:srgbClr val="800000"/>
              </a:buClr>
              <a:buSzPts val="400"/>
              <a:buNone/>
            </a:pPr>
            <a:endParaRPr sz="400">
              <a:latin typeface="Arial"/>
              <a:ea typeface="Arial"/>
              <a:cs typeface="Arial"/>
              <a:sym typeface="Arial"/>
            </a:endParaRPr>
          </a:p>
          <a:p>
            <a:pPr marL="171450" lvl="0" indent="-177800" algn="l" rtl="0">
              <a:lnSpc>
                <a:spcPct val="90000"/>
              </a:lnSpc>
              <a:spcBef>
                <a:spcPts val="750"/>
              </a:spcBef>
              <a:spcAft>
                <a:spcPts val="0"/>
              </a:spcAft>
              <a:buClr>
                <a:srgbClr val="000066"/>
              </a:buClr>
              <a:buSzPts val="2100"/>
              <a:buChar char="•"/>
            </a:pPr>
            <a:r>
              <a:rPr lang="en-US" sz="2000">
                <a:latin typeface="Arial"/>
                <a:ea typeface="Arial"/>
                <a:cs typeface="Arial"/>
                <a:sym typeface="Arial"/>
              </a:rPr>
              <a:t>Who caused the wrongs or injuries?</a:t>
            </a:r>
            <a:endParaRPr/>
          </a:p>
          <a:p>
            <a:pPr marL="514350" lvl="1" indent="-171450" algn="l" rtl="0">
              <a:lnSpc>
                <a:spcPct val="90000"/>
              </a:lnSpc>
              <a:spcBef>
                <a:spcPts val="375"/>
              </a:spcBef>
              <a:spcAft>
                <a:spcPts val="0"/>
              </a:spcAft>
              <a:buClr>
                <a:srgbClr val="000066"/>
              </a:buClr>
              <a:buSzPts val="1800"/>
              <a:buFont typeface="Noto Sans Symbols"/>
              <a:buChar char="✔"/>
            </a:pPr>
            <a:r>
              <a:rPr lang="en-US" sz="1800">
                <a:latin typeface="Arial"/>
                <a:ea typeface="Arial"/>
                <a:cs typeface="Arial"/>
                <a:sym typeface="Arial"/>
              </a:rPr>
              <a:t>Did the person </a:t>
            </a:r>
            <a:r>
              <a:rPr lang="en-US" sz="1800" u="sng">
                <a:latin typeface="Arial"/>
                <a:ea typeface="Arial"/>
                <a:cs typeface="Arial"/>
                <a:sym typeface="Arial"/>
              </a:rPr>
              <a:t>intend</a:t>
            </a:r>
            <a:r>
              <a:rPr lang="en-US" sz="1800">
                <a:latin typeface="Arial"/>
                <a:ea typeface="Arial"/>
                <a:cs typeface="Arial"/>
                <a:sym typeface="Arial"/>
              </a:rPr>
              <a:t> to do wrong or cause an injury or was it </a:t>
            </a:r>
            <a:r>
              <a:rPr lang="en-US" sz="1800" u="sng">
                <a:latin typeface="Arial"/>
                <a:ea typeface="Arial"/>
                <a:cs typeface="Arial"/>
                <a:sym typeface="Arial"/>
              </a:rPr>
              <a:t>accidental</a:t>
            </a:r>
            <a:r>
              <a:rPr lang="en-US" sz="1800">
                <a:latin typeface="Arial"/>
                <a:ea typeface="Arial"/>
                <a:cs typeface="Arial"/>
                <a:sym typeface="Arial"/>
              </a:rPr>
              <a:t>?</a:t>
            </a:r>
            <a:endParaRPr/>
          </a:p>
          <a:p>
            <a:pPr marL="514350" lvl="1" indent="-171450" algn="l" rtl="0">
              <a:lnSpc>
                <a:spcPct val="90000"/>
              </a:lnSpc>
              <a:spcBef>
                <a:spcPts val="375"/>
              </a:spcBef>
              <a:spcAft>
                <a:spcPts val="0"/>
              </a:spcAft>
              <a:buClr>
                <a:srgbClr val="000066"/>
              </a:buClr>
              <a:buSzPts val="1800"/>
              <a:buFont typeface="Noto Sans Symbols"/>
              <a:buChar char="✔"/>
            </a:pPr>
            <a:r>
              <a:rPr lang="en-US" sz="1800">
                <a:latin typeface="Arial"/>
                <a:ea typeface="Arial"/>
                <a:cs typeface="Arial"/>
                <a:sym typeface="Arial"/>
              </a:rPr>
              <a:t>Did the person have the ability to know that his or her actions were wrong or might cause injury?</a:t>
            </a:r>
            <a:endParaRPr/>
          </a:p>
          <a:p>
            <a:pPr marL="514350" lvl="1" indent="-171450" algn="l" rtl="0">
              <a:lnSpc>
                <a:spcPct val="90000"/>
              </a:lnSpc>
              <a:spcBef>
                <a:spcPts val="375"/>
              </a:spcBef>
              <a:spcAft>
                <a:spcPts val="0"/>
              </a:spcAft>
              <a:buClr>
                <a:srgbClr val="000066"/>
              </a:buClr>
              <a:buSzPts val="1800"/>
              <a:buFont typeface="Noto Sans Symbols"/>
              <a:buChar char="✔"/>
            </a:pPr>
            <a:r>
              <a:rPr lang="en-US" sz="1800">
                <a:latin typeface="Arial"/>
                <a:ea typeface="Arial"/>
                <a:cs typeface="Arial"/>
                <a:sym typeface="Arial"/>
              </a:rPr>
              <a:t>Did the person know what would happen but he or she decided to act anyway?</a:t>
            </a:r>
            <a:endParaRPr/>
          </a:p>
          <a:p>
            <a:pPr marL="514350" lvl="1" indent="-171450" algn="l" rtl="0">
              <a:lnSpc>
                <a:spcPct val="90000"/>
              </a:lnSpc>
              <a:spcBef>
                <a:spcPts val="375"/>
              </a:spcBef>
              <a:spcAft>
                <a:spcPts val="0"/>
              </a:spcAft>
              <a:buClr>
                <a:srgbClr val="000066"/>
              </a:buClr>
              <a:buSzPts val="1800"/>
              <a:buFont typeface="Noto Sans Symbols"/>
              <a:buChar char="✔"/>
            </a:pPr>
            <a:r>
              <a:rPr lang="en-US" sz="1800">
                <a:latin typeface="Arial"/>
                <a:ea typeface="Arial"/>
                <a:cs typeface="Arial"/>
                <a:sym typeface="Arial"/>
              </a:rPr>
              <a:t>Did the person fail to notice or pay attention to the possible risks?</a:t>
            </a:r>
            <a:endParaRPr/>
          </a:p>
          <a:p>
            <a:pPr marL="514350" lvl="1" indent="-171450" algn="l" rtl="0">
              <a:lnSpc>
                <a:spcPct val="90000"/>
              </a:lnSpc>
              <a:spcBef>
                <a:spcPts val="375"/>
              </a:spcBef>
              <a:spcAft>
                <a:spcPts val="0"/>
              </a:spcAft>
              <a:buClr>
                <a:srgbClr val="000066"/>
              </a:buClr>
              <a:buSzPts val="1800"/>
              <a:buFont typeface="Noto Sans Symbols"/>
              <a:buChar char="✔"/>
            </a:pPr>
            <a:r>
              <a:rPr lang="en-US" sz="1800">
                <a:latin typeface="Arial"/>
                <a:ea typeface="Arial"/>
                <a:cs typeface="Arial"/>
                <a:sym typeface="Arial"/>
              </a:rPr>
              <a:t>Has the person done similar wrong or caused similar injuries in the past?</a:t>
            </a:r>
            <a:endParaRPr/>
          </a:p>
          <a:p>
            <a:pPr marL="514350" lvl="1" indent="-171450" algn="l" rtl="0">
              <a:lnSpc>
                <a:spcPct val="90000"/>
              </a:lnSpc>
              <a:spcBef>
                <a:spcPts val="375"/>
              </a:spcBef>
              <a:spcAft>
                <a:spcPts val="0"/>
              </a:spcAft>
              <a:buClr>
                <a:srgbClr val="000066"/>
              </a:buClr>
              <a:buSzPts val="1800"/>
              <a:buFont typeface="Noto Sans Symbols"/>
              <a:buChar char="✔"/>
            </a:pPr>
            <a:r>
              <a:rPr lang="en-US" sz="1800">
                <a:latin typeface="Arial"/>
                <a:ea typeface="Arial"/>
                <a:cs typeface="Arial"/>
                <a:sym typeface="Arial"/>
              </a:rPr>
              <a:t>Is the person sorry for what he or she did?</a:t>
            </a:r>
            <a:endParaRPr/>
          </a:p>
          <a:p>
            <a:pPr marL="514350" lvl="1" indent="-171450" algn="l" rtl="0">
              <a:lnSpc>
                <a:spcPct val="90000"/>
              </a:lnSpc>
              <a:spcBef>
                <a:spcPts val="375"/>
              </a:spcBef>
              <a:spcAft>
                <a:spcPts val="0"/>
              </a:spcAft>
              <a:buClr>
                <a:srgbClr val="000066"/>
              </a:buClr>
              <a:buSzPts val="1800"/>
              <a:buFont typeface="Noto Sans Symbols"/>
              <a:buChar char="✔"/>
            </a:pPr>
            <a:r>
              <a:rPr lang="en-US" sz="1800">
                <a:latin typeface="Arial"/>
                <a:ea typeface="Arial"/>
                <a:cs typeface="Arial"/>
                <a:sym typeface="Arial"/>
              </a:rPr>
              <a:t>If the person did not act alone, what part did he or she play?</a:t>
            </a:r>
            <a:endParaRPr/>
          </a:p>
          <a:p>
            <a:pPr marL="514350" lvl="1" indent="-146050" algn="l" rtl="0">
              <a:lnSpc>
                <a:spcPct val="90000"/>
              </a:lnSpc>
              <a:spcBef>
                <a:spcPts val="375"/>
              </a:spcBef>
              <a:spcAft>
                <a:spcPts val="0"/>
              </a:spcAft>
              <a:buClr>
                <a:srgbClr val="800000"/>
              </a:buClr>
              <a:buSzPts val="400"/>
              <a:buNone/>
            </a:pPr>
            <a:endParaRPr sz="400">
              <a:latin typeface="Arial"/>
              <a:ea typeface="Arial"/>
              <a:cs typeface="Arial"/>
              <a:sym typeface="Arial"/>
            </a:endParaRPr>
          </a:p>
          <a:p>
            <a:pPr marL="171450" lvl="0" indent="-177800" algn="l" rtl="0">
              <a:lnSpc>
                <a:spcPct val="90000"/>
              </a:lnSpc>
              <a:spcBef>
                <a:spcPts val="750"/>
              </a:spcBef>
              <a:spcAft>
                <a:spcPts val="0"/>
              </a:spcAft>
              <a:buClr>
                <a:srgbClr val="000066"/>
              </a:buClr>
              <a:buSzPts val="2100"/>
              <a:buChar char="•"/>
            </a:pPr>
            <a:r>
              <a:rPr lang="en-US" sz="2000">
                <a:latin typeface="Arial"/>
                <a:ea typeface="Arial"/>
                <a:cs typeface="Arial"/>
                <a:sym typeface="Arial"/>
              </a:rPr>
              <a:t>Who suffered the wrongs or injuries?</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7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Corrective Justice: Addressing wrongs and injuries</a:t>
            </a:r>
            <a:endParaRPr/>
          </a:p>
        </p:txBody>
      </p:sp>
      <p:sp>
        <p:nvSpPr>
          <p:cNvPr id="621" name="Google Shape;621;p74"/>
          <p:cNvSpPr txBox="1">
            <a:spLocks noGrp="1"/>
          </p:cNvSpPr>
          <p:nvPr>
            <p:ph type="body" idx="1"/>
          </p:nvPr>
        </p:nvSpPr>
        <p:spPr>
          <a:xfrm>
            <a:off x="764900" y="1905000"/>
            <a:ext cx="7986600" cy="458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00000"/>
              </a:buClr>
              <a:buSzPts val="2400"/>
              <a:buFont typeface="Arial"/>
              <a:buNone/>
            </a:pPr>
            <a:r>
              <a:rPr lang="en-US" sz="2400">
                <a:latin typeface="Arial"/>
                <a:ea typeface="Arial"/>
                <a:cs typeface="Arial"/>
                <a:sym typeface="Arial"/>
              </a:rPr>
              <a:t>Are these wrongs (intentional) or injuries (accidents)?</a:t>
            </a:r>
            <a:endParaRPr/>
          </a:p>
          <a:p>
            <a:pPr marL="0" lvl="0" indent="0" algn="l" rtl="0">
              <a:lnSpc>
                <a:spcPct val="90000"/>
              </a:lnSpc>
              <a:spcBef>
                <a:spcPts val="750"/>
              </a:spcBef>
              <a:spcAft>
                <a:spcPts val="0"/>
              </a:spcAft>
              <a:buClr>
                <a:srgbClr val="800000"/>
              </a:buClr>
              <a:buSzPts val="400"/>
              <a:buFont typeface="Calibri"/>
              <a:buNone/>
            </a:pPr>
            <a:endParaRPr sz="400">
              <a:latin typeface="Arial"/>
              <a:ea typeface="Arial"/>
              <a:cs typeface="Arial"/>
              <a:sym typeface="Arial"/>
            </a:endParaRPr>
          </a:p>
          <a:p>
            <a:pPr marL="457200" lvl="0" indent="-457200" algn="l" rtl="0">
              <a:lnSpc>
                <a:spcPct val="90000"/>
              </a:lnSpc>
              <a:spcBef>
                <a:spcPts val="750"/>
              </a:spcBef>
              <a:spcAft>
                <a:spcPts val="0"/>
              </a:spcAft>
              <a:buClr>
                <a:srgbClr val="000066"/>
              </a:buClr>
              <a:buSzPts val="2400"/>
              <a:buFont typeface="Arial"/>
              <a:buAutoNum type="arabicPeriod"/>
            </a:pPr>
            <a:r>
              <a:rPr lang="en-US" sz="2400">
                <a:latin typeface="Arial"/>
                <a:ea typeface="Arial"/>
                <a:cs typeface="Arial"/>
                <a:sym typeface="Arial"/>
              </a:rPr>
              <a:t>Three teenagers assaulted Mrs. Samuels. They stole her purse. Mrs. Samuels broke her arm in the fall.</a:t>
            </a:r>
            <a:endParaRPr/>
          </a:p>
          <a:p>
            <a:pPr marL="457200" lvl="0" indent="-431800" algn="l" rtl="0">
              <a:lnSpc>
                <a:spcPct val="90000"/>
              </a:lnSpc>
              <a:spcBef>
                <a:spcPts val="750"/>
              </a:spcBef>
              <a:spcAft>
                <a:spcPts val="0"/>
              </a:spcAft>
              <a:buClr>
                <a:srgbClr val="800000"/>
              </a:buClr>
              <a:buSzPts val="400"/>
              <a:buFont typeface="Calibri"/>
              <a:buNone/>
            </a:pPr>
            <a:endParaRPr sz="400">
              <a:latin typeface="Arial"/>
              <a:ea typeface="Arial"/>
              <a:cs typeface="Arial"/>
              <a:sym typeface="Arial"/>
            </a:endParaRPr>
          </a:p>
          <a:p>
            <a:pPr marL="457200" lvl="0" indent="-457200" algn="l" rtl="0">
              <a:lnSpc>
                <a:spcPct val="90000"/>
              </a:lnSpc>
              <a:spcBef>
                <a:spcPts val="750"/>
              </a:spcBef>
              <a:spcAft>
                <a:spcPts val="0"/>
              </a:spcAft>
              <a:buClr>
                <a:srgbClr val="000066"/>
              </a:buClr>
              <a:buSzPts val="2400"/>
              <a:buFont typeface="Arial"/>
              <a:buAutoNum type="arabicPeriod"/>
            </a:pPr>
            <a:r>
              <a:rPr lang="en-US" sz="2400">
                <a:latin typeface="Arial"/>
                <a:ea typeface="Arial"/>
                <a:cs typeface="Arial"/>
                <a:sym typeface="Arial"/>
              </a:rPr>
              <a:t>Jake extorted money from Ryan.</a:t>
            </a:r>
            <a:endParaRPr/>
          </a:p>
          <a:p>
            <a:pPr marL="457200" lvl="0" indent="-431800" algn="l" rtl="0">
              <a:lnSpc>
                <a:spcPct val="90000"/>
              </a:lnSpc>
              <a:spcBef>
                <a:spcPts val="750"/>
              </a:spcBef>
              <a:spcAft>
                <a:spcPts val="0"/>
              </a:spcAft>
              <a:buClr>
                <a:srgbClr val="800000"/>
              </a:buClr>
              <a:buSzPts val="400"/>
              <a:buFont typeface="Libre Franklin"/>
              <a:buNone/>
            </a:pPr>
            <a:endParaRPr sz="400">
              <a:latin typeface="Arial"/>
              <a:ea typeface="Arial"/>
              <a:cs typeface="Arial"/>
              <a:sym typeface="Arial"/>
            </a:endParaRPr>
          </a:p>
          <a:p>
            <a:pPr marL="457200" lvl="0" indent="-457200" algn="l" rtl="0">
              <a:lnSpc>
                <a:spcPct val="90000"/>
              </a:lnSpc>
              <a:spcBef>
                <a:spcPts val="750"/>
              </a:spcBef>
              <a:spcAft>
                <a:spcPts val="0"/>
              </a:spcAft>
              <a:buClr>
                <a:srgbClr val="000066"/>
              </a:buClr>
              <a:buSzPts val="2400"/>
              <a:buFont typeface="Libre Franklin"/>
              <a:buAutoNum type="arabicPeriod"/>
            </a:pPr>
            <a:r>
              <a:rPr lang="en-US" sz="2400">
                <a:latin typeface="Arial"/>
                <a:ea typeface="Arial"/>
                <a:cs typeface="Arial"/>
                <a:sym typeface="Arial"/>
              </a:rPr>
              <a:t>Juliet dropped Paula’s pot. The pot broke into several pieces.</a:t>
            </a:r>
            <a:endParaRPr/>
          </a:p>
          <a:p>
            <a:pPr marL="457200" lvl="0" indent="-431800" algn="l" rtl="0">
              <a:lnSpc>
                <a:spcPct val="90000"/>
              </a:lnSpc>
              <a:spcBef>
                <a:spcPts val="750"/>
              </a:spcBef>
              <a:spcAft>
                <a:spcPts val="0"/>
              </a:spcAft>
              <a:buClr>
                <a:srgbClr val="800000"/>
              </a:buClr>
              <a:buSzPts val="400"/>
              <a:buFont typeface="Libre Franklin"/>
              <a:buNone/>
            </a:pPr>
            <a:endParaRPr sz="400">
              <a:latin typeface="Arial"/>
              <a:ea typeface="Arial"/>
              <a:cs typeface="Arial"/>
              <a:sym typeface="Arial"/>
            </a:endParaRPr>
          </a:p>
          <a:p>
            <a:pPr marL="457200" lvl="0" indent="-457200" algn="l" rtl="0">
              <a:lnSpc>
                <a:spcPct val="90000"/>
              </a:lnSpc>
              <a:spcBef>
                <a:spcPts val="750"/>
              </a:spcBef>
              <a:spcAft>
                <a:spcPts val="0"/>
              </a:spcAft>
              <a:buClr>
                <a:srgbClr val="000066"/>
              </a:buClr>
              <a:buSzPts val="2400"/>
              <a:buFont typeface="Libre Franklin"/>
              <a:buAutoNum type="arabicPeriod"/>
            </a:pPr>
            <a:r>
              <a:rPr lang="en-US" sz="2400">
                <a:latin typeface="Arial"/>
                <a:ea typeface="Arial"/>
                <a:cs typeface="Arial"/>
                <a:sym typeface="Arial"/>
              </a:rPr>
              <a:t>Give examples from your life that involved:</a:t>
            </a:r>
            <a:endParaRPr/>
          </a:p>
          <a:p>
            <a:pPr marL="640080" lvl="1" indent="-171450" algn="l" rtl="0">
              <a:lnSpc>
                <a:spcPct val="90000"/>
              </a:lnSpc>
              <a:spcBef>
                <a:spcPts val="375"/>
              </a:spcBef>
              <a:spcAft>
                <a:spcPts val="0"/>
              </a:spcAft>
              <a:buClr>
                <a:srgbClr val="000066"/>
              </a:buClr>
              <a:buSzPts val="2400"/>
              <a:buChar char="•"/>
            </a:pPr>
            <a:r>
              <a:rPr lang="en-US" sz="2400">
                <a:latin typeface="Arial"/>
                <a:ea typeface="Arial"/>
                <a:cs typeface="Arial"/>
                <a:sym typeface="Arial"/>
              </a:rPr>
              <a:t> Both a wrong and an injury</a:t>
            </a:r>
            <a:endParaRPr/>
          </a:p>
          <a:p>
            <a:pPr marL="640080" lvl="1" indent="-171450" algn="l" rtl="0">
              <a:lnSpc>
                <a:spcPct val="90000"/>
              </a:lnSpc>
              <a:spcBef>
                <a:spcPts val="375"/>
              </a:spcBef>
              <a:spcAft>
                <a:spcPts val="0"/>
              </a:spcAft>
              <a:buClr>
                <a:srgbClr val="000066"/>
              </a:buClr>
              <a:buSzPts val="2400"/>
              <a:buChar char="•"/>
            </a:pPr>
            <a:r>
              <a:rPr lang="en-US" sz="2400">
                <a:latin typeface="Arial"/>
                <a:ea typeface="Arial"/>
                <a:cs typeface="Arial"/>
                <a:sym typeface="Arial"/>
              </a:rPr>
              <a:t> Only a wrong</a:t>
            </a:r>
            <a:endParaRPr/>
          </a:p>
          <a:p>
            <a:pPr marL="640080" lvl="1" indent="-171450" algn="l" rtl="0">
              <a:lnSpc>
                <a:spcPct val="90000"/>
              </a:lnSpc>
              <a:spcBef>
                <a:spcPts val="375"/>
              </a:spcBef>
              <a:spcAft>
                <a:spcPts val="0"/>
              </a:spcAft>
              <a:buClr>
                <a:srgbClr val="000066"/>
              </a:buClr>
              <a:buSzPts val="2400"/>
              <a:buChar char="•"/>
            </a:pPr>
            <a:r>
              <a:rPr lang="en-US" sz="2400">
                <a:latin typeface="Arial"/>
                <a:ea typeface="Arial"/>
                <a:cs typeface="Arial"/>
                <a:sym typeface="Arial"/>
              </a:rPr>
              <a:t> Only an injury</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75"/>
          <p:cNvSpPr txBox="1">
            <a:spLocks noGrp="1"/>
          </p:cNvSpPr>
          <p:nvPr>
            <p:ph type="title"/>
          </p:nvPr>
        </p:nvSpPr>
        <p:spPr>
          <a:xfrm>
            <a:off x="457200" y="92112"/>
            <a:ext cx="8229600" cy="117316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Procedural Justice/Due Process</a:t>
            </a:r>
            <a:endParaRPr/>
          </a:p>
        </p:txBody>
      </p:sp>
      <p:sp>
        <p:nvSpPr>
          <p:cNvPr id="628" name="Google Shape;628;p75"/>
          <p:cNvSpPr txBox="1">
            <a:spLocks noGrp="1"/>
          </p:cNvSpPr>
          <p:nvPr>
            <p:ph type="body" idx="1"/>
          </p:nvPr>
        </p:nvSpPr>
        <p:spPr>
          <a:xfrm>
            <a:off x="342900" y="1295400"/>
            <a:ext cx="8458200" cy="5287963"/>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0"/>
              </a:spcBef>
              <a:spcAft>
                <a:spcPts val="0"/>
              </a:spcAft>
              <a:buClr>
                <a:schemeClr val="dk1"/>
              </a:buClr>
              <a:buSzPct val="100000"/>
              <a:buFont typeface="Arial"/>
              <a:buNone/>
            </a:pPr>
            <a:r>
              <a:rPr lang="en-US" sz="8800" b="1">
                <a:latin typeface="Arial"/>
                <a:ea typeface="Arial"/>
                <a:cs typeface="Arial"/>
                <a:sym typeface="Arial"/>
              </a:rPr>
              <a:t>Procedural Justice </a:t>
            </a:r>
            <a:r>
              <a:rPr lang="en-US" sz="8800">
                <a:latin typeface="Arial"/>
                <a:ea typeface="Arial"/>
                <a:cs typeface="Arial"/>
                <a:sym typeface="Arial"/>
              </a:rPr>
              <a:t> refers to the fairness of the process used to gather information and make decisions. </a:t>
            </a:r>
            <a:endParaRPr/>
          </a:p>
          <a:p>
            <a:pPr marL="0" lvl="0" indent="0" algn="l" rtl="0">
              <a:lnSpc>
                <a:spcPct val="90000"/>
              </a:lnSpc>
              <a:spcBef>
                <a:spcPts val="0"/>
              </a:spcBef>
              <a:spcAft>
                <a:spcPts val="0"/>
              </a:spcAft>
              <a:buClr>
                <a:schemeClr val="dk1"/>
              </a:buClr>
              <a:buSzPct val="100000"/>
              <a:buFont typeface="Arial"/>
              <a:buNone/>
            </a:pPr>
            <a:endParaRPr sz="8800">
              <a:latin typeface="Arial"/>
              <a:ea typeface="Arial"/>
              <a:cs typeface="Arial"/>
              <a:sym typeface="Arial"/>
            </a:endParaRPr>
          </a:p>
          <a:p>
            <a:pPr marL="0" lvl="0" indent="0" algn="l" rtl="0">
              <a:lnSpc>
                <a:spcPct val="90000"/>
              </a:lnSpc>
              <a:spcBef>
                <a:spcPts val="0"/>
              </a:spcBef>
              <a:spcAft>
                <a:spcPts val="0"/>
              </a:spcAft>
              <a:buClr>
                <a:schemeClr val="dk1"/>
              </a:buClr>
              <a:buSzPct val="100000"/>
              <a:buFont typeface="Arial"/>
              <a:buNone/>
            </a:pPr>
            <a:r>
              <a:rPr lang="en-US" sz="8800">
                <a:latin typeface="Arial"/>
                <a:ea typeface="Arial"/>
                <a:cs typeface="Arial"/>
                <a:sym typeface="Arial"/>
              </a:rPr>
              <a:t>Police often need information about people they think have broken the law. How they get this information is important.  </a:t>
            </a:r>
            <a:endParaRPr/>
          </a:p>
          <a:p>
            <a:pPr marL="0" lvl="0" indent="0" algn="l" rtl="0">
              <a:lnSpc>
                <a:spcPct val="90000"/>
              </a:lnSpc>
              <a:spcBef>
                <a:spcPts val="0"/>
              </a:spcBef>
              <a:spcAft>
                <a:spcPts val="0"/>
              </a:spcAft>
              <a:buClr>
                <a:schemeClr val="dk1"/>
              </a:buClr>
              <a:buSzPct val="100000"/>
              <a:buFont typeface="Arial"/>
              <a:buNone/>
            </a:pPr>
            <a:endParaRPr sz="8800">
              <a:latin typeface="Arial"/>
              <a:ea typeface="Arial"/>
              <a:cs typeface="Arial"/>
              <a:sym typeface="Arial"/>
            </a:endParaRPr>
          </a:p>
          <a:p>
            <a:pPr marL="0" lvl="0" indent="0" algn="l" rtl="0">
              <a:lnSpc>
                <a:spcPct val="90000"/>
              </a:lnSpc>
              <a:spcBef>
                <a:spcPts val="0"/>
              </a:spcBef>
              <a:spcAft>
                <a:spcPts val="0"/>
              </a:spcAft>
              <a:buClr>
                <a:schemeClr val="dk1"/>
              </a:buClr>
              <a:buSzPct val="100000"/>
              <a:buFont typeface="Arial"/>
              <a:buNone/>
            </a:pPr>
            <a:r>
              <a:rPr lang="en-US" sz="8800">
                <a:latin typeface="Arial"/>
                <a:ea typeface="Arial"/>
                <a:cs typeface="Arial"/>
                <a:sym typeface="Arial"/>
              </a:rPr>
              <a:t>Courts have procedures for gathering information, presenting information (witnesses, judge, jury) and making decisions that include:</a:t>
            </a:r>
            <a:endParaRPr/>
          </a:p>
          <a:p>
            <a:pPr marL="0" lvl="0" indent="0" algn="l" rtl="0">
              <a:lnSpc>
                <a:spcPct val="90000"/>
              </a:lnSpc>
              <a:spcBef>
                <a:spcPts val="0"/>
              </a:spcBef>
              <a:spcAft>
                <a:spcPts val="0"/>
              </a:spcAft>
              <a:buClr>
                <a:schemeClr val="dk1"/>
              </a:buClr>
              <a:buSzPct val="100000"/>
              <a:buNone/>
            </a:pPr>
            <a:endParaRPr sz="8800">
              <a:latin typeface="Arial"/>
              <a:ea typeface="Arial"/>
              <a:cs typeface="Arial"/>
              <a:sym typeface="Arial"/>
            </a:endParaRPr>
          </a:p>
          <a:p>
            <a:pPr marL="0" lvl="0" indent="0" algn="l" rtl="0">
              <a:lnSpc>
                <a:spcPct val="90000"/>
              </a:lnSpc>
              <a:spcBef>
                <a:spcPts val="0"/>
              </a:spcBef>
              <a:spcAft>
                <a:spcPts val="0"/>
              </a:spcAft>
              <a:buClr>
                <a:schemeClr val="dk1"/>
              </a:buClr>
              <a:buSzPct val="100000"/>
              <a:buFont typeface="Arial"/>
              <a:buNone/>
            </a:pPr>
            <a:r>
              <a:rPr lang="en-US" sz="8800">
                <a:latin typeface="Arial"/>
                <a:ea typeface="Arial"/>
                <a:cs typeface="Arial"/>
                <a:sym typeface="Arial"/>
              </a:rPr>
              <a:t>Local school boards, city councils, the president of the United States and Congress all need to gather information and make decisions, using fair procedures.</a:t>
            </a:r>
            <a:endParaRPr/>
          </a:p>
          <a:p>
            <a:pPr marL="0" lvl="0" indent="0" algn="l" rtl="0">
              <a:lnSpc>
                <a:spcPct val="90000"/>
              </a:lnSpc>
              <a:spcBef>
                <a:spcPts val="0"/>
              </a:spcBef>
              <a:spcAft>
                <a:spcPts val="0"/>
              </a:spcAft>
              <a:buClr>
                <a:schemeClr val="dk1"/>
              </a:buClr>
              <a:buSzPct val="100000"/>
              <a:buFont typeface="Arial"/>
              <a:buNone/>
            </a:pPr>
            <a:r>
              <a:rPr lang="en-US" sz="8800">
                <a:latin typeface="Arial"/>
                <a:ea typeface="Arial"/>
                <a:cs typeface="Arial"/>
                <a:sym typeface="Arial"/>
              </a:rPr>
              <a:t> </a:t>
            </a:r>
            <a:endParaRPr/>
          </a:p>
          <a:p>
            <a:pPr marL="0" lvl="0" indent="0" algn="l" rtl="0">
              <a:lnSpc>
                <a:spcPct val="90000"/>
              </a:lnSpc>
              <a:spcBef>
                <a:spcPts val="0"/>
              </a:spcBef>
              <a:spcAft>
                <a:spcPts val="0"/>
              </a:spcAft>
              <a:buClr>
                <a:schemeClr val="dk1"/>
              </a:buClr>
              <a:buSzPct val="100000"/>
              <a:buFont typeface="Arial"/>
              <a:buNone/>
            </a:pPr>
            <a:r>
              <a:rPr lang="en-US" sz="8800">
                <a:latin typeface="Arial"/>
                <a:ea typeface="Arial"/>
                <a:cs typeface="Arial"/>
                <a:sym typeface="Arial"/>
              </a:rPr>
              <a:t>Procedural justice is important because it: </a:t>
            </a:r>
            <a:endParaRPr/>
          </a:p>
          <a:p>
            <a:pPr marL="982663" lvl="1" indent="-685800" algn="l" rtl="0">
              <a:lnSpc>
                <a:spcPct val="90000"/>
              </a:lnSpc>
              <a:spcBef>
                <a:spcPts val="0"/>
              </a:spcBef>
              <a:spcAft>
                <a:spcPts val="0"/>
              </a:spcAft>
              <a:buClr>
                <a:srgbClr val="000066"/>
              </a:buClr>
              <a:buSzPct val="100000"/>
              <a:buFont typeface="Noto Sans Symbols"/>
              <a:buChar char="✔"/>
            </a:pPr>
            <a:r>
              <a:rPr lang="en-US" sz="8800">
                <a:latin typeface="Arial"/>
                <a:ea typeface="Arial"/>
                <a:cs typeface="Arial"/>
                <a:sym typeface="Arial"/>
              </a:rPr>
              <a:t>increases the chances of getting the information needed to make wise and fair decisions</a:t>
            </a:r>
            <a:endParaRPr/>
          </a:p>
          <a:p>
            <a:pPr marL="982663" lvl="1" indent="-685800" algn="l" rtl="0">
              <a:lnSpc>
                <a:spcPct val="90000"/>
              </a:lnSpc>
              <a:spcBef>
                <a:spcPts val="0"/>
              </a:spcBef>
              <a:spcAft>
                <a:spcPts val="0"/>
              </a:spcAft>
              <a:buClr>
                <a:srgbClr val="000066"/>
              </a:buClr>
              <a:buSzPct val="100000"/>
              <a:buFont typeface="Noto Sans Symbols"/>
              <a:buChar char="✔"/>
            </a:pPr>
            <a:r>
              <a:rPr lang="en-US" sz="8800">
                <a:latin typeface="Arial"/>
                <a:ea typeface="Arial"/>
                <a:cs typeface="Arial"/>
                <a:sym typeface="Arial"/>
              </a:rPr>
              <a:t>ensures the wise and fair use of the information in making decisions </a:t>
            </a:r>
            <a:endParaRPr/>
          </a:p>
          <a:p>
            <a:pPr marL="982663" lvl="1" indent="-685800" algn="l" rtl="0">
              <a:lnSpc>
                <a:spcPct val="90000"/>
              </a:lnSpc>
              <a:spcBef>
                <a:spcPts val="0"/>
              </a:spcBef>
              <a:spcAft>
                <a:spcPts val="0"/>
              </a:spcAft>
              <a:buClr>
                <a:srgbClr val="000066"/>
              </a:buClr>
              <a:buSzPct val="100000"/>
              <a:buFont typeface="Noto Sans Symbols"/>
              <a:buChar char="✔"/>
            </a:pPr>
            <a:r>
              <a:rPr lang="en-US" sz="8800">
                <a:latin typeface="Arial"/>
                <a:ea typeface="Arial"/>
                <a:cs typeface="Arial"/>
                <a:sym typeface="Arial"/>
              </a:rPr>
              <a:t>protects important individual rights, such as freedom, liberty and dignity</a:t>
            </a:r>
            <a:endParaRPr/>
          </a:p>
          <a:p>
            <a:pPr marL="400050" lvl="1" indent="0" algn="l" rtl="0">
              <a:lnSpc>
                <a:spcPct val="90000"/>
              </a:lnSpc>
              <a:spcBef>
                <a:spcPts val="0"/>
              </a:spcBef>
              <a:spcAft>
                <a:spcPts val="0"/>
              </a:spcAft>
              <a:buClr>
                <a:srgbClr val="000000"/>
              </a:buClr>
              <a:buSzPct val="100000"/>
              <a:buFont typeface="Arial"/>
              <a:buNone/>
            </a:pPr>
            <a:r>
              <a:rPr lang="en-US" sz="2900">
                <a:solidFill>
                  <a:srgbClr val="000000"/>
                </a:solidFill>
                <a:latin typeface="Calibri"/>
                <a:ea typeface="Calibri"/>
                <a:cs typeface="Calibri"/>
                <a:sym typeface="Calibri"/>
              </a:rPr>
              <a:t> </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7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Fifth Amendment</a:t>
            </a:r>
            <a:endParaRPr/>
          </a:p>
        </p:txBody>
      </p:sp>
      <p:sp>
        <p:nvSpPr>
          <p:cNvPr id="635" name="Google Shape;635;p76"/>
          <p:cNvSpPr txBox="1">
            <a:spLocks noGrp="1"/>
          </p:cNvSpPr>
          <p:nvPr>
            <p:ph type="body" idx="1"/>
          </p:nvPr>
        </p:nvSpPr>
        <p:spPr>
          <a:xfrm>
            <a:off x="1261775" y="1830175"/>
            <a:ext cx="6507600" cy="4347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50"/>
              </a:spcBef>
              <a:spcAft>
                <a:spcPts val="0"/>
              </a:spcAft>
              <a:buClr>
                <a:schemeClr val="dk1"/>
              </a:buClr>
              <a:buSzPts val="3600"/>
              <a:buNone/>
            </a:pPr>
            <a:r>
              <a:rPr lang="en-US" sz="3600">
                <a:latin typeface="Arial"/>
                <a:ea typeface="Arial"/>
                <a:cs typeface="Arial"/>
                <a:sym typeface="Arial"/>
              </a:rPr>
              <a:t>“No Person shall…be deprived of life, liberty, or property, without due process of law.” </a:t>
            </a:r>
            <a:endParaRPr/>
          </a:p>
          <a:p>
            <a:pPr marL="171450" lvl="0" indent="-38100" algn="l" rtl="0">
              <a:lnSpc>
                <a:spcPct val="90000"/>
              </a:lnSpc>
              <a:spcBef>
                <a:spcPts val="750"/>
              </a:spcBef>
              <a:spcAft>
                <a:spcPts val="0"/>
              </a:spcAft>
              <a:buClr>
                <a:schemeClr val="dk1"/>
              </a:buClr>
              <a:buSzPts val="2100"/>
              <a:buNone/>
            </a:pPr>
            <a:endParaRPr/>
          </a:p>
        </p:txBody>
      </p:sp>
      <p:sp>
        <p:nvSpPr>
          <p:cNvPr id="636" name="Google Shape;636;p7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64</a:t>
            </a:fld>
            <a:endParaRPr/>
          </a:p>
        </p:txBody>
      </p:sp>
      <p:pic>
        <p:nvPicPr>
          <p:cNvPr id="637" name="Google Shape;637;p76"/>
          <p:cNvPicPr preferRelativeResize="0"/>
          <p:nvPr/>
        </p:nvPicPr>
        <p:blipFill>
          <a:blip r:embed="rId3">
            <a:alphaModFix/>
          </a:blip>
          <a:stretch>
            <a:fillRect/>
          </a:stretch>
        </p:blipFill>
        <p:spPr>
          <a:xfrm>
            <a:off x="1633000" y="3630875"/>
            <a:ext cx="5538500" cy="272547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77"/>
          <p:cNvSpPr txBox="1">
            <a:spLocks noGrp="1"/>
          </p:cNvSpPr>
          <p:nvPr>
            <p:ph type="title"/>
          </p:nvPr>
        </p:nvSpPr>
        <p:spPr>
          <a:xfrm>
            <a:off x="628650" y="274626"/>
            <a:ext cx="7886700" cy="1220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300"/>
              <a:buFont typeface="Cambria"/>
              <a:buNone/>
            </a:pPr>
            <a:r>
              <a:rPr lang="en-US" b="1" i="1">
                <a:solidFill>
                  <a:srgbClr val="002060"/>
                </a:solidFill>
                <a:latin typeface="Cambria"/>
                <a:ea typeface="Cambria"/>
                <a:cs typeface="Cambria"/>
                <a:sym typeface="Cambria"/>
              </a:rPr>
              <a:t>Identify the procedural justice issue in each of these situations</a:t>
            </a:r>
            <a:endParaRPr b="1" i="1">
              <a:solidFill>
                <a:srgbClr val="002060"/>
              </a:solidFill>
            </a:endParaRPr>
          </a:p>
        </p:txBody>
      </p:sp>
      <p:sp>
        <p:nvSpPr>
          <p:cNvPr id="644" name="Google Shape;644;p77"/>
          <p:cNvSpPr txBox="1">
            <a:spLocks noGrp="1"/>
          </p:cNvSpPr>
          <p:nvPr>
            <p:ph type="body" idx="1"/>
          </p:nvPr>
        </p:nvSpPr>
        <p:spPr>
          <a:xfrm>
            <a:off x="304800" y="1495325"/>
            <a:ext cx="8610600" cy="5134200"/>
          </a:xfrm>
          <a:prstGeom prst="rect">
            <a:avLst/>
          </a:prstGeom>
          <a:noFill/>
          <a:ln>
            <a:noFill/>
          </a:ln>
        </p:spPr>
        <p:txBody>
          <a:bodyPr spcFirstLastPara="1" wrap="square" lIns="91425" tIns="45700" rIns="91425" bIns="45700" anchor="t" anchorCtr="0">
            <a:normAutofit fontScale="25000" lnSpcReduction="20000"/>
          </a:bodyPr>
          <a:lstStyle/>
          <a:p>
            <a:pPr marL="457200" lvl="0" indent="-355600" algn="l" rtl="0">
              <a:lnSpc>
                <a:spcPct val="90000"/>
              </a:lnSpc>
              <a:spcBef>
                <a:spcPts val="0"/>
              </a:spcBef>
              <a:spcAft>
                <a:spcPts val="0"/>
              </a:spcAft>
              <a:buClr>
                <a:srgbClr val="000066"/>
              </a:buClr>
              <a:buSzPct val="100000"/>
              <a:buFont typeface="Arial"/>
              <a:buAutoNum type="arabicPeriod"/>
            </a:pPr>
            <a:r>
              <a:rPr lang="en-US" sz="8000">
                <a:latin typeface="Arial"/>
                <a:ea typeface="Arial"/>
                <a:cs typeface="Arial"/>
                <a:sym typeface="Arial"/>
              </a:rPr>
              <a:t>Rosie thought someone in the class had taken her radio. During recess while everybody was on the playground, Rosie went back into the classroom and searched every desk.</a:t>
            </a:r>
            <a:endParaRPr/>
          </a:p>
          <a:p>
            <a:pPr marL="0" lvl="0" indent="0" algn="l" rtl="0">
              <a:lnSpc>
                <a:spcPct val="90000"/>
              </a:lnSpc>
              <a:spcBef>
                <a:spcPts val="0"/>
              </a:spcBef>
              <a:spcAft>
                <a:spcPts val="0"/>
              </a:spcAft>
              <a:buClr>
                <a:srgbClr val="000000"/>
              </a:buClr>
              <a:buSzPct val="100000"/>
              <a:buFont typeface="Arial"/>
              <a:buNone/>
            </a:pPr>
            <a:endParaRPr sz="4000">
              <a:latin typeface="Arial"/>
              <a:ea typeface="Arial"/>
              <a:cs typeface="Arial"/>
              <a:sym typeface="Arial"/>
            </a:endParaRPr>
          </a:p>
          <a:p>
            <a:pPr marL="457200" lvl="0" indent="-350838" algn="l" rtl="0">
              <a:lnSpc>
                <a:spcPct val="90000"/>
              </a:lnSpc>
              <a:spcBef>
                <a:spcPts val="0"/>
              </a:spcBef>
              <a:spcAft>
                <a:spcPts val="0"/>
              </a:spcAft>
              <a:buClr>
                <a:srgbClr val="000066"/>
              </a:buClr>
              <a:buSzPct val="100000"/>
              <a:buFont typeface="Arial"/>
              <a:buChar char="❖"/>
            </a:pPr>
            <a:r>
              <a:rPr lang="en-US" sz="7700">
                <a:latin typeface="Arial"/>
                <a:ea typeface="Arial"/>
                <a:cs typeface="Arial"/>
                <a:sym typeface="Arial"/>
              </a:rPr>
              <a:t>This is not procedural justice.  Student desks cannot be secretly searched. And Rosie is not an appropriate authority to search desks. </a:t>
            </a:r>
            <a:endParaRPr/>
          </a:p>
          <a:p>
            <a:pPr marL="114300" lvl="0" indent="0" algn="l" rtl="0">
              <a:lnSpc>
                <a:spcPct val="90000"/>
              </a:lnSpc>
              <a:spcBef>
                <a:spcPts val="0"/>
              </a:spcBef>
              <a:spcAft>
                <a:spcPts val="0"/>
              </a:spcAft>
              <a:buClr>
                <a:schemeClr val="dk1"/>
              </a:buClr>
              <a:buSzPct val="100000"/>
              <a:buFont typeface="Arial"/>
              <a:buNone/>
            </a:pPr>
            <a:r>
              <a:rPr lang="en-US" sz="8000">
                <a:latin typeface="Arial"/>
                <a:ea typeface="Arial"/>
                <a:cs typeface="Arial"/>
                <a:sym typeface="Arial"/>
              </a:rPr>
              <a:t> </a:t>
            </a:r>
            <a:endParaRPr sz="4000"/>
          </a:p>
          <a:p>
            <a:pPr marL="457200" lvl="0" indent="-355600" algn="l" rtl="0">
              <a:lnSpc>
                <a:spcPct val="90000"/>
              </a:lnSpc>
              <a:spcBef>
                <a:spcPts val="0"/>
              </a:spcBef>
              <a:spcAft>
                <a:spcPts val="0"/>
              </a:spcAft>
              <a:buClr>
                <a:srgbClr val="000066"/>
              </a:buClr>
              <a:buSzPct val="100000"/>
              <a:buFont typeface="Arial"/>
              <a:buAutoNum type="arabicPeriod"/>
            </a:pPr>
            <a:r>
              <a:rPr lang="en-US" sz="8000">
                <a:latin typeface="Arial"/>
                <a:ea typeface="Arial"/>
                <a:cs typeface="Arial"/>
                <a:sym typeface="Arial"/>
              </a:rPr>
              <a:t>Mr. Tsu, the principal, knew that several boys were in the library this morning and they left a terrible mess. He called four students to his office and questioned each one.  Three admitted that they had been in the library and had made a mess.  The fourth boy was afraid to answer. The principal kept him after school until he gave a response and admitted that he had helped to make the mess in the library.</a:t>
            </a:r>
            <a:endParaRPr/>
          </a:p>
          <a:p>
            <a:pPr marL="514350" lvl="0" indent="-450850" algn="l" rtl="0">
              <a:lnSpc>
                <a:spcPct val="90000"/>
              </a:lnSpc>
              <a:spcBef>
                <a:spcPts val="0"/>
              </a:spcBef>
              <a:spcAft>
                <a:spcPts val="0"/>
              </a:spcAft>
              <a:buClr>
                <a:srgbClr val="000000"/>
              </a:buClr>
              <a:buSzPct val="100000"/>
              <a:buFont typeface="Arial"/>
              <a:buNone/>
            </a:pPr>
            <a:endParaRPr sz="4000">
              <a:latin typeface="Arial"/>
              <a:ea typeface="Arial"/>
              <a:cs typeface="Arial"/>
              <a:sym typeface="Arial"/>
            </a:endParaRPr>
          </a:p>
          <a:p>
            <a:pPr marL="457200" lvl="0" indent="-355600" algn="l" rtl="0">
              <a:lnSpc>
                <a:spcPct val="90000"/>
              </a:lnSpc>
              <a:spcBef>
                <a:spcPts val="0"/>
              </a:spcBef>
              <a:spcAft>
                <a:spcPts val="0"/>
              </a:spcAft>
              <a:buClr>
                <a:srgbClr val="000066"/>
              </a:buClr>
              <a:buSzPct val="100000"/>
              <a:buFont typeface="Arial"/>
              <a:buChar char="❖"/>
            </a:pPr>
            <a:r>
              <a:rPr lang="en-US" sz="8000">
                <a:latin typeface="Arial"/>
                <a:ea typeface="Arial"/>
                <a:cs typeface="Arial"/>
                <a:sym typeface="Arial"/>
              </a:rPr>
              <a:t>This not procedural justice. Students cannot be threatened with punishment as a means to obtain information.</a:t>
            </a:r>
            <a:endParaRPr/>
          </a:p>
          <a:p>
            <a:pPr marL="171450" lvl="0" indent="-44450" algn="l" rtl="0">
              <a:lnSpc>
                <a:spcPct val="90000"/>
              </a:lnSpc>
              <a:spcBef>
                <a:spcPts val="0"/>
              </a:spcBef>
              <a:spcAft>
                <a:spcPts val="0"/>
              </a:spcAft>
              <a:buClr>
                <a:srgbClr val="000000"/>
              </a:buClr>
              <a:buSzPct val="100000"/>
              <a:buFont typeface="Noto Sans Symbols"/>
              <a:buNone/>
            </a:pPr>
            <a:endParaRPr sz="8000">
              <a:latin typeface="Arial"/>
              <a:ea typeface="Arial"/>
              <a:cs typeface="Arial"/>
              <a:sym typeface="Arial"/>
            </a:endParaRPr>
          </a:p>
          <a:p>
            <a:pPr marL="457200" lvl="0" indent="-355600" algn="l" rtl="0">
              <a:lnSpc>
                <a:spcPct val="90000"/>
              </a:lnSpc>
              <a:spcBef>
                <a:spcPts val="0"/>
              </a:spcBef>
              <a:spcAft>
                <a:spcPts val="0"/>
              </a:spcAft>
              <a:buClr>
                <a:srgbClr val="000066"/>
              </a:buClr>
              <a:buSzPct val="100000"/>
              <a:buFont typeface="Arial"/>
              <a:buAutoNum type="arabicPeriod"/>
            </a:pPr>
            <a:r>
              <a:rPr lang="en-US" sz="8000">
                <a:latin typeface="Arial"/>
                <a:ea typeface="Arial"/>
                <a:cs typeface="Arial"/>
                <a:sym typeface="Arial"/>
              </a:rPr>
              <a:t>The police arrested Jed for kidnapping. Jed’s lawyer asked for a trial by jury. Twelve jurors had to be chosen from a group of 100 people. Jed’s lawyer had the right to questions each person.  She could refuse to accept people she thought might be prejudiced against Jed.</a:t>
            </a:r>
            <a:endParaRPr/>
          </a:p>
          <a:p>
            <a:pPr marL="114300" lvl="0" indent="0" algn="l" rtl="0">
              <a:lnSpc>
                <a:spcPct val="90000"/>
              </a:lnSpc>
              <a:spcBef>
                <a:spcPts val="0"/>
              </a:spcBef>
              <a:spcAft>
                <a:spcPts val="0"/>
              </a:spcAft>
              <a:buClr>
                <a:schemeClr val="dk1"/>
              </a:buClr>
              <a:buSzPct val="100000"/>
              <a:buFont typeface="Arial"/>
              <a:buNone/>
            </a:pPr>
            <a:r>
              <a:rPr lang="en-US" sz="4000">
                <a:latin typeface="Arial"/>
                <a:ea typeface="Arial"/>
                <a:cs typeface="Arial"/>
                <a:sym typeface="Arial"/>
              </a:rPr>
              <a:t> </a:t>
            </a:r>
            <a:endParaRPr/>
          </a:p>
          <a:p>
            <a:pPr marL="457200" lvl="0" indent="-355600" algn="l" rtl="0">
              <a:lnSpc>
                <a:spcPct val="90000"/>
              </a:lnSpc>
              <a:spcBef>
                <a:spcPts val="0"/>
              </a:spcBef>
              <a:spcAft>
                <a:spcPts val="0"/>
              </a:spcAft>
              <a:buClr>
                <a:srgbClr val="000066"/>
              </a:buClr>
              <a:buSzPct val="100000"/>
              <a:buFont typeface="Arial"/>
              <a:buChar char="❖"/>
            </a:pPr>
            <a:r>
              <a:rPr lang="en-US" sz="8000">
                <a:latin typeface="Arial"/>
                <a:ea typeface="Arial"/>
                <a:cs typeface="Arial"/>
                <a:sym typeface="Arial"/>
              </a:rPr>
              <a:t>This is part of procedural justice.  The lawyer for a defendant in a criminal case has the right to question the potential jurors to eliminate people who might be prejudiced against the defendant.</a:t>
            </a:r>
            <a:endParaRPr/>
          </a:p>
          <a:p>
            <a:pPr marL="514350" lvl="0" indent="-468313" algn="l" rtl="0">
              <a:lnSpc>
                <a:spcPct val="90000"/>
              </a:lnSpc>
              <a:spcBef>
                <a:spcPts val="0"/>
              </a:spcBef>
              <a:spcAft>
                <a:spcPts val="0"/>
              </a:spcAft>
              <a:buClr>
                <a:srgbClr val="000000"/>
              </a:buClr>
              <a:buSzPct val="100000"/>
              <a:buFont typeface="Arial"/>
              <a:buNone/>
            </a:pPr>
            <a:endParaRPr sz="2900">
              <a:latin typeface="Arial"/>
              <a:ea typeface="Arial"/>
              <a:cs typeface="Arial"/>
              <a:sym typeface="Arial"/>
            </a:endParaRPr>
          </a:p>
          <a:p>
            <a:pPr marL="514350" lvl="0" indent="-447675" algn="l" rtl="0">
              <a:lnSpc>
                <a:spcPct val="90000"/>
              </a:lnSpc>
              <a:spcBef>
                <a:spcPts val="0"/>
              </a:spcBef>
              <a:spcAft>
                <a:spcPts val="0"/>
              </a:spcAft>
              <a:buClr>
                <a:srgbClr val="000000"/>
              </a:buClr>
              <a:buSzPct val="100000"/>
              <a:buFont typeface="Arial"/>
              <a:buNone/>
            </a:pPr>
            <a:endParaRPr sz="4200">
              <a:latin typeface="Calibri"/>
              <a:ea typeface="Calibri"/>
              <a:cs typeface="Calibri"/>
              <a:sym typeface="Calibri"/>
            </a:endParaRPr>
          </a:p>
          <a:p>
            <a:pPr marL="171450" lvl="0" indent="-138113" algn="l" rtl="0">
              <a:lnSpc>
                <a:spcPct val="90000"/>
              </a:lnSpc>
              <a:spcBef>
                <a:spcPts val="750"/>
              </a:spcBef>
              <a:spcAft>
                <a:spcPts val="0"/>
              </a:spcAft>
              <a:buClr>
                <a:schemeClr val="dk1"/>
              </a:buClr>
              <a:buSzPct val="100000"/>
              <a:buNone/>
            </a:pP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78"/>
          <p:cNvSpPr txBox="1">
            <a:spLocks noGrp="1"/>
          </p:cNvSpPr>
          <p:nvPr>
            <p:ph type="title"/>
          </p:nvPr>
        </p:nvSpPr>
        <p:spPr>
          <a:xfrm>
            <a:off x="649975" y="162751"/>
            <a:ext cx="7886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What are fair procedures?</a:t>
            </a:r>
            <a:endParaRPr/>
          </a:p>
        </p:txBody>
      </p:sp>
      <p:sp>
        <p:nvSpPr>
          <p:cNvPr id="651" name="Google Shape;651;p78"/>
          <p:cNvSpPr txBox="1">
            <a:spLocks noGrp="1"/>
          </p:cNvSpPr>
          <p:nvPr>
            <p:ph type="body" idx="1"/>
          </p:nvPr>
        </p:nvSpPr>
        <p:spPr>
          <a:xfrm>
            <a:off x="457200" y="1405325"/>
            <a:ext cx="8229600" cy="4805100"/>
          </a:xfrm>
          <a:prstGeom prst="rect">
            <a:avLst/>
          </a:prstGeom>
          <a:noFill/>
          <a:ln>
            <a:noFill/>
          </a:ln>
        </p:spPr>
        <p:txBody>
          <a:bodyPr spcFirstLastPara="1" wrap="square" lIns="91425" tIns="45700" rIns="91425" bIns="45700" anchor="t" anchorCtr="0">
            <a:normAutofit/>
          </a:bodyPr>
          <a:lstStyle/>
          <a:p>
            <a:pPr marL="171450" lvl="0" indent="-171450" algn="l" rtl="0">
              <a:lnSpc>
                <a:spcPct val="90000"/>
              </a:lnSpc>
              <a:spcBef>
                <a:spcPts val="0"/>
              </a:spcBef>
              <a:spcAft>
                <a:spcPts val="0"/>
              </a:spcAft>
              <a:buClr>
                <a:srgbClr val="000066"/>
              </a:buClr>
              <a:buSzPts val="2400"/>
              <a:buChar char="•"/>
            </a:pPr>
            <a:r>
              <a:rPr lang="en-US" sz="2400">
                <a:latin typeface="Arial"/>
                <a:ea typeface="Arial"/>
                <a:cs typeface="Arial"/>
                <a:sym typeface="Arial"/>
              </a:rPr>
              <a:t>Notice and a Hearing</a:t>
            </a:r>
            <a:endParaRPr/>
          </a:p>
          <a:p>
            <a:pPr marL="171450" lvl="0" indent="-95250" algn="l" rtl="0">
              <a:lnSpc>
                <a:spcPct val="90000"/>
              </a:lnSpc>
              <a:spcBef>
                <a:spcPts val="750"/>
              </a:spcBef>
              <a:spcAft>
                <a:spcPts val="0"/>
              </a:spcAft>
              <a:buClr>
                <a:srgbClr val="800000"/>
              </a:buClr>
              <a:buSzPts val="1200"/>
              <a:buNone/>
            </a:pPr>
            <a:endParaRPr sz="800">
              <a:latin typeface="Arial"/>
              <a:ea typeface="Arial"/>
              <a:cs typeface="Arial"/>
              <a:sym typeface="Arial"/>
            </a:endParaRPr>
          </a:p>
          <a:p>
            <a:pPr marL="171450" lvl="0" indent="-171450" algn="l" rtl="0">
              <a:lnSpc>
                <a:spcPct val="90000"/>
              </a:lnSpc>
              <a:spcBef>
                <a:spcPts val="750"/>
              </a:spcBef>
              <a:spcAft>
                <a:spcPts val="0"/>
              </a:spcAft>
              <a:buClr>
                <a:srgbClr val="000066"/>
              </a:buClr>
              <a:buSzPts val="2400"/>
              <a:buChar char="•"/>
            </a:pPr>
            <a:r>
              <a:rPr lang="en-US" sz="2400">
                <a:latin typeface="Arial"/>
                <a:ea typeface="Arial"/>
                <a:cs typeface="Arial"/>
                <a:sym typeface="Arial"/>
              </a:rPr>
              <a:t>Extent of “due process” depends on the extent of the right involved:</a:t>
            </a:r>
            <a:endParaRPr/>
          </a:p>
          <a:p>
            <a:pPr marL="514350" lvl="1" indent="-171450" algn="l" rtl="0">
              <a:lnSpc>
                <a:spcPct val="90000"/>
              </a:lnSpc>
              <a:spcBef>
                <a:spcPts val="375"/>
              </a:spcBef>
              <a:spcAft>
                <a:spcPts val="0"/>
              </a:spcAft>
              <a:buClr>
                <a:srgbClr val="000066"/>
              </a:buClr>
              <a:buSzPts val="2400"/>
              <a:buFont typeface="Noto Sans Symbols"/>
              <a:buChar char="⮚"/>
            </a:pPr>
            <a:r>
              <a:rPr lang="en-US" sz="2400">
                <a:latin typeface="Arial"/>
                <a:ea typeface="Arial"/>
                <a:cs typeface="Arial"/>
                <a:sym typeface="Arial"/>
              </a:rPr>
              <a:t>If you may potentially lose your liberty and go to jail, your procedural due process is much greater than if you are a student who has been suspended for a day because of getting into a fight.</a:t>
            </a:r>
            <a:endParaRPr/>
          </a:p>
          <a:p>
            <a:pPr marL="514350" lvl="1" indent="-171450" algn="l" rtl="0">
              <a:lnSpc>
                <a:spcPct val="90000"/>
              </a:lnSpc>
              <a:spcBef>
                <a:spcPts val="375"/>
              </a:spcBef>
              <a:spcAft>
                <a:spcPts val="0"/>
              </a:spcAft>
              <a:buClr>
                <a:srgbClr val="000066"/>
              </a:buClr>
              <a:buSzPts val="2400"/>
              <a:buFont typeface="Noto Sans Symbols"/>
              <a:buChar char="⮚"/>
            </a:pPr>
            <a:r>
              <a:rPr lang="en-US" sz="2400">
                <a:latin typeface="Arial"/>
                <a:ea typeface="Arial"/>
                <a:cs typeface="Arial"/>
                <a:sym typeface="Arial"/>
              </a:rPr>
              <a:t>A potential jail term would require a lawyer, a trial, and the opportunity to cross examine.</a:t>
            </a:r>
            <a:endParaRPr/>
          </a:p>
          <a:p>
            <a:pPr marL="514350" lvl="1" indent="-171450" algn="l" rtl="0">
              <a:lnSpc>
                <a:spcPct val="90000"/>
              </a:lnSpc>
              <a:spcBef>
                <a:spcPts val="375"/>
              </a:spcBef>
              <a:spcAft>
                <a:spcPts val="0"/>
              </a:spcAft>
              <a:buClr>
                <a:srgbClr val="000066"/>
              </a:buClr>
              <a:buSzPts val="2400"/>
              <a:buFont typeface="Noto Sans Symbols"/>
              <a:buChar char="⮚"/>
            </a:pPr>
            <a:r>
              <a:rPr lang="en-US" sz="2400">
                <a:latin typeface="Arial"/>
                <a:ea typeface="Arial"/>
                <a:cs typeface="Arial"/>
                <a:sym typeface="Arial"/>
              </a:rPr>
              <a:t>A potential school suspension would require notice and a hearing.</a:t>
            </a:r>
            <a:endParaRPr/>
          </a:p>
        </p:txBody>
      </p:sp>
      <p:sp>
        <p:nvSpPr>
          <p:cNvPr id="652" name="Google Shape;652;p7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66</a:t>
            </a:fld>
            <a:endParaRPr sz="1400">
              <a:solidFill>
                <a:schemeClr val="dk1"/>
              </a:solidFill>
              <a:latin typeface="Arial"/>
              <a:ea typeface="Arial"/>
              <a:cs typeface="Arial"/>
              <a:sym typeface="Arial"/>
            </a:endParaRPr>
          </a:p>
        </p:txBody>
      </p:sp>
      <p:sp>
        <p:nvSpPr>
          <p:cNvPr id="653" name="Google Shape;653;p78"/>
          <p:cNvSpPr txBox="1"/>
          <p:nvPr/>
        </p:nvSpPr>
        <p:spPr>
          <a:xfrm>
            <a:off x="851725" y="5922650"/>
            <a:ext cx="7483200" cy="6465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000066"/>
                </a:solidFill>
                <a:latin typeface="Arial"/>
                <a:ea typeface="Arial"/>
                <a:cs typeface="Arial"/>
                <a:sym typeface="Arial"/>
              </a:rPr>
              <a:t>6.1.5.CivicsPR.1: Compare procedures for making decisions in a variety of settings including classroom, school, government, and /or society.</a:t>
            </a:r>
            <a:r>
              <a:rPr lang="en-US" sz="1700">
                <a:solidFill>
                  <a:srgbClr val="002060"/>
                </a:solidFill>
                <a:latin typeface="Arial"/>
                <a:ea typeface="Arial"/>
                <a:cs typeface="Arial"/>
                <a:sym typeface="Arial"/>
              </a:rPr>
              <a:t> </a:t>
            </a:r>
            <a:endParaRPr sz="150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7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How do we make decisions in a democracy?</a:t>
            </a:r>
            <a:endParaRPr sz="4000"/>
          </a:p>
        </p:txBody>
      </p:sp>
      <p:sp>
        <p:nvSpPr>
          <p:cNvPr id="660" name="Google Shape;660;p79"/>
          <p:cNvSpPr txBox="1">
            <a:spLocks noGrp="1"/>
          </p:cNvSpPr>
          <p:nvPr>
            <p:ph type="body" idx="1"/>
          </p:nvPr>
        </p:nvSpPr>
        <p:spPr>
          <a:xfrm>
            <a:off x="628650" y="1696781"/>
            <a:ext cx="7886700" cy="4351338"/>
          </a:xfrm>
          <a:prstGeom prst="rect">
            <a:avLst/>
          </a:prstGeom>
          <a:noFill/>
          <a:ln>
            <a:noFill/>
          </a:ln>
        </p:spPr>
        <p:txBody>
          <a:bodyPr spcFirstLastPara="1" wrap="square" lIns="91425" tIns="45700" rIns="91425" bIns="45700" anchor="t" anchorCtr="0">
            <a:normAutofit lnSpcReduction="20000"/>
          </a:bodyPr>
          <a:lstStyle/>
          <a:p>
            <a:pPr marL="171450" lvl="0" indent="-182880" algn="l" rtl="0">
              <a:lnSpc>
                <a:spcPct val="90000"/>
              </a:lnSpc>
              <a:spcBef>
                <a:spcPts val="0"/>
              </a:spcBef>
              <a:spcAft>
                <a:spcPts val="0"/>
              </a:spcAft>
              <a:buClr>
                <a:srgbClr val="000066"/>
              </a:buClr>
              <a:buSzPts val="2400"/>
              <a:buFont typeface="Noto Sans Symbols"/>
              <a:buChar char="✔"/>
            </a:pPr>
            <a:r>
              <a:rPr lang="en-US" sz="2400">
                <a:latin typeface="Arial"/>
                <a:ea typeface="Arial"/>
                <a:cs typeface="Arial"/>
                <a:sym typeface="Arial"/>
              </a:rPr>
              <a:t>We elect representatives with the authority to make decisions for the community</a:t>
            </a:r>
            <a:endParaRPr/>
          </a:p>
          <a:p>
            <a:pPr marL="171450" lvl="0" indent="-182880" algn="l" rtl="0">
              <a:lnSpc>
                <a:spcPct val="90000"/>
              </a:lnSpc>
              <a:spcBef>
                <a:spcPts val="1350"/>
              </a:spcBef>
              <a:spcAft>
                <a:spcPts val="0"/>
              </a:spcAft>
              <a:buClr>
                <a:srgbClr val="000066"/>
              </a:buClr>
              <a:buSzPts val="2400"/>
              <a:buFont typeface="Noto Sans Symbols"/>
              <a:buChar char="✔"/>
            </a:pPr>
            <a:r>
              <a:rPr lang="en-US" sz="2400">
                <a:latin typeface="Arial"/>
                <a:ea typeface="Arial"/>
                <a:cs typeface="Arial"/>
                <a:sym typeface="Arial"/>
              </a:rPr>
              <a:t>They have a responsibility to make decisions for the common good that have a legitimate purpose, are clear, understandable and fair</a:t>
            </a:r>
            <a:endParaRPr/>
          </a:p>
          <a:p>
            <a:pPr marL="171450" lvl="0" indent="-182880" algn="l" rtl="0">
              <a:lnSpc>
                <a:spcPct val="90000"/>
              </a:lnSpc>
              <a:spcBef>
                <a:spcPts val="1350"/>
              </a:spcBef>
              <a:spcAft>
                <a:spcPts val="0"/>
              </a:spcAft>
              <a:buClr>
                <a:srgbClr val="000066"/>
              </a:buClr>
              <a:buSzPts val="2400"/>
              <a:buFont typeface="Noto Sans Symbols"/>
              <a:buChar char="✔"/>
            </a:pPr>
            <a:r>
              <a:rPr lang="en-US" sz="2400">
                <a:latin typeface="Arial"/>
                <a:ea typeface="Arial"/>
                <a:cs typeface="Arial"/>
                <a:sym typeface="Arial"/>
              </a:rPr>
              <a:t>Members of the community have the right to express their views</a:t>
            </a:r>
            <a:endParaRPr/>
          </a:p>
          <a:p>
            <a:pPr marL="171450" lvl="0" indent="-182880" algn="l" rtl="0">
              <a:lnSpc>
                <a:spcPct val="90000"/>
              </a:lnSpc>
              <a:spcBef>
                <a:spcPts val="1350"/>
              </a:spcBef>
              <a:spcAft>
                <a:spcPts val="0"/>
              </a:spcAft>
              <a:buClr>
                <a:srgbClr val="000066"/>
              </a:buClr>
              <a:buSzPts val="2400"/>
              <a:buFont typeface="Noto Sans Symbols"/>
              <a:buChar char="✔"/>
            </a:pPr>
            <a:r>
              <a:rPr lang="en-US" sz="2400">
                <a:latin typeface="Arial"/>
                <a:ea typeface="Arial"/>
                <a:cs typeface="Arial"/>
                <a:sym typeface="Arial"/>
              </a:rPr>
              <a:t>We share our views with each other and with those in authority</a:t>
            </a:r>
            <a:endParaRPr/>
          </a:p>
          <a:p>
            <a:pPr marL="171450" lvl="0" indent="-182880" algn="l" rtl="0">
              <a:lnSpc>
                <a:spcPct val="90000"/>
              </a:lnSpc>
              <a:spcBef>
                <a:spcPts val="1350"/>
              </a:spcBef>
              <a:spcAft>
                <a:spcPts val="0"/>
              </a:spcAft>
              <a:buClr>
                <a:srgbClr val="000066"/>
              </a:buClr>
              <a:buSzPts val="2400"/>
              <a:buFont typeface="Noto Sans Symbols"/>
              <a:buChar char="✔"/>
            </a:pPr>
            <a:r>
              <a:rPr lang="en-US" sz="2400">
                <a:latin typeface="Arial"/>
                <a:ea typeface="Arial"/>
                <a:cs typeface="Arial"/>
                <a:sym typeface="Arial"/>
              </a:rPr>
              <a:t>We respect, listen to and consider other views</a:t>
            </a:r>
            <a:endParaRPr/>
          </a:p>
          <a:p>
            <a:pPr marL="171450" lvl="0" indent="-182880" algn="l" rtl="0">
              <a:lnSpc>
                <a:spcPct val="90000"/>
              </a:lnSpc>
              <a:spcBef>
                <a:spcPts val="1350"/>
              </a:spcBef>
              <a:spcAft>
                <a:spcPts val="0"/>
              </a:spcAft>
              <a:buClr>
                <a:srgbClr val="000066"/>
              </a:buClr>
              <a:buSzPts val="2400"/>
              <a:buFont typeface="Noto Sans Symbols"/>
              <a:buChar char="✔"/>
            </a:pPr>
            <a:r>
              <a:rPr lang="en-US" sz="2400">
                <a:latin typeface="Arial"/>
                <a:ea typeface="Arial"/>
                <a:cs typeface="Arial"/>
                <a:sym typeface="Arial"/>
              </a:rPr>
              <a:t>We may form groups to lobby our elected representatives or assemble and protest</a:t>
            </a:r>
            <a:endParaRPr/>
          </a:p>
        </p:txBody>
      </p:sp>
      <p:sp>
        <p:nvSpPr>
          <p:cNvPr id="661" name="Google Shape;661;p7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67</a:t>
            </a:fld>
            <a:endParaRPr/>
          </a:p>
        </p:txBody>
      </p:sp>
      <p:sp>
        <p:nvSpPr>
          <p:cNvPr id="662" name="Google Shape;662;p79"/>
          <p:cNvSpPr txBox="1"/>
          <p:nvPr/>
        </p:nvSpPr>
        <p:spPr>
          <a:xfrm>
            <a:off x="628650" y="5801125"/>
            <a:ext cx="7886700" cy="9651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800000"/>
              </a:buClr>
              <a:buSzPts val="1800"/>
              <a:buFont typeface="Arial"/>
              <a:buNone/>
            </a:pPr>
            <a:r>
              <a:rPr lang="en-US" sz="2100">
                <a:solidFill>
                  <a:srgbClr val="000066"/>
                </a:solidFill>
                <a:latin typeface="Calibri"/>
                <a:ea typeface="Calibri"/>
                <a:cs typeface="Calibri"/>
                <a:sym typeface="Calibri"/>
              </a:rPr>
              <a:t>6.1.5.CivicsDP.1:  Using evidence, explain how the core civics virtues and democratic principles impact the decisions made at the local, state and national government (e.g., fairness, equality, common good)</a:t>
            </a:r>
            <a:endParaRPr sz="2400">
              <a:solidFill>
                <a:srgbClr val="000066"/>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DDEAF6"/>
        </a:solidFill>
        <a:effectLst/>
      </p:bgPr>
    </p:bg>
    <p:spTree>
      <p:nvGrpSpPr>
        <p:cNvPr id="1" name="Shape 667"/>
        <p:cNvGrpSpPr/>
        <p:nvPr/>
      </p:nvGrpSpPr>
      <p:grpSpPr>
        <a:xfrm>
          <a:off x="0" y="0"/>
          <a:ext cx="0" cy="0"/>
          <a:chOff x="0" y="0"/>
          <a:chExt cx="0" cy="0"/>
        </a:xfrm>
      </p:grpSpPr>
      <p:sp>
        <p:nvSpPr>
          <p:cNvPr id="668" name="Google Shape;668;p80"/>
          <p:cNvSpPr txBox="1">
            <a:spLocks noGrp="1"/>
          </p:cNvSpPr>
          <p:nvPr>
            <p:ph type="title"/>
          </p:nvPr>
        </p:nvSpPr>
        <p:spPr>
          <a:xfrm>
            <a:off x="628650" y="523050"/>
            <a:ext cx="7886700" cy="932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The Right to Vote</a:t>
            </a:r>
            <a:endParaRPr/>
          </a:p>
        </p:txBody>
      </p:sp>
      <p:sp>
        <p:nvSpPr>
          <p:cNvPr id="669" name="Google Shape;669;p80"/>
          <p:cNvSpPr txBox="1">
            <a:spLocks noGrp="1"/>
          </p:cNvSpPr>
          <p:nvPr>
            <p:ph type="body" idx="1"/>
          </p:nvPr>
        </p:nvSpPr>
        <p:spPr>
          <a:xfrm>
            <a:off x="457200" y="2881625"/>
            <a:ext cx="8229600" cy="1392000"/>
          </a:xfrm>
          <a:prstGeom prst="rect">
            <a:avLst/>
          </a:prstGeom>
          <a:noFill/>
          <a:ln>
            <a:noFill/>
          </a:ln>
        </p:spPr>
        <p:txBody>
          <a:bodyPr spcFirstLastPara="1" wrap="square" lIns="91425" tIns="45700" rIns="91425" bIns="45700" anchor="t" anchorCtr="0">
            <a:normAutofit/>
          </a:bodyPr>
          <a:lstStyle/>
          <a:p>
            <a:pPr marL="457200" lvl="0" indent="-393700" algn="l" rtl="0">
              <a:lnSpc>
                <a:spcPct val="90000"/>
              </a:lnSpc>
              <a:spcBef>
                <a:spcPts val="0"/>
              </a:spcBef>
              <a:spcAft>
                <a:spcPts val="0"/>
              </a:spcAft>
              <a:buClr>
                <a:srgbClr val="000066"/>
              </a:buClr>
              <a:buSzPts val="2600"/>
              <a:buFont typeface="Arial"/>
              <a:buChar char="•"/>
            </a:pPr>
            <a:r>
              <a:rPr lang="en-US" sz="2600">
                <a:latin typeface="Arial"/>
                <a:ea typeface="Arial"/>
                <a:cs typeface="Arial"/>
                <a:sym typeface="Arial"/>
              </a:rPr>
              <a:t>There is no right to vote in the U.S. Constitution</a:t>
            </a:r>
            <a:endParaRPr sz="2600">
              <a:latin typeface="Arial"/>
              <a:ea typeface="Arial"/>
              <a:cs typeface="Arial"/>
              <a:sym typeface="Arial"/>
            </a:endParaRPr>
          </a:p>
          <a:p>
            <a:pPr marL="457200" lvl="0" indent="0" algn="l" rtl="0">
              <a:lnSpc>
                <a:spcPct val="90000"/>
              </a:lnSpc>
              <a:spcBef>
                <a:spcPts val="0"/>
              </a:spcBef>
              <a:spcAft>
                <a:spcPts val="0"/>
              </a:spcAft>
              <a:buNone/>
            </a:pPr>
            <a:endParaRPr sz="600">
              <a:latin typeface="Arial"/>
              <a:ea typeface="Arial"/>
              <a:cs typeface="Arial"/>
              <a:sym typeface="Arial"/>
            </a:endParaRPr>
          </a:p>
          <a:p>
            <a:pPr marL="457200" lvl="0" indent="-393700" algn="l" rtl="0">
              <a:lnSpc>
                <a:spcPct val="90000"/>
              </a:lnSpc>
              <a:spcBef>
                <a:spcPts val="0"/>
              </a:spcBef>
              <a:spcAft>
                <a:spcPts val="0"/>
              </a:spcAft>
              <a:buClr>
                <a:srgbClr val="000066"/>
              </a:buClr>
              <a:buSzPts val="2600"/>
              <a:buFont typeface="Arial"/>
              <a:buChar char="•"/>
            </a:pPr>
            <a:r>
              <a:rPr lang="en-US" sz="2600">
                <a:latin typeface="Arial"/>
                <a:ea typeface="Arial"/>
                <a:cs typeface="Arial"/>
                <a:sym typeface="Arial"/>
              </a:rPr>
              <a:t>The Constitution left the management of state and federal elections to the states, which:</a:t>
            </a:r>
            <a:endParaRPr sz="1900">
              <a:latin typeface="Arial"/>
              <a:ea typeface="Arial"/>
              <a:cs typeface="Arial"/>
              <a:sym typeface="Arial"/>
            </a:endParaRPr>
          </a:p>
        </p:txBody>
      </p:sp>
      <p:sp>
        <p:nvSpPr>
          <p:cNvPr id="670" name="Google Shape;670;p8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68</a:t>
            </a:fld>
            <a:endParaRPr/>
          </a:p>
        </p:txBody>
      </p:sp>
      <p:sp>
        <p:nvSpPr>
          <p:cNvPr id="671" name="Google Shape;671;p80"/>
          <p:cNvSpPr txBox="1"/>
          <p:nvPr/>
        </p:nvSpPr>
        <p:spPr>
          <a:xfrm>
            <a:off x="764900" y="1580538"/>
            <a:ext cx="8038500" cy="12651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750"/>
              </a:spcBef>
              <a:spcAft>
                <a:spcPts val="0"/>
              </a:spcAft>
              <a:buNone/>
            </a:pPr>
            <a:r>
              <a:rPr lang="en-US" sz="2600" b="1" i="1">
                <a:solidFill>
                  <a:schemeClr val="dk1"/>
                </a:solidFill>
              </a:rPr>
              <a:t>“The Times, Places and Manner of holding Elections for Senators and Representatives shall be prescribed 	in each State…”</a:t>
            </a:r>
            <a:r>
              <a:rPr lang="en-US" sz="2400" b="1" i="1">
                <a:solidFill>
                  <a:schemeClr val="dk1"/>
                </a:solidFill>
              </a:rPr>
              <a:t> </a:t>
            </a:r>
            <a:r>
              <a:rPr lang="en-US" sz="2100">
                <a:solidFill>
                  <a:schemeClr val="dk1"/>
                </a:solidFill>
              </a:rPr>
              <a:t>Art. I, Sec. 4</a:t>
            </a:r>
            <a:endParaRPr sz="1800">
              <a:solidFill>
                <a:schemeClr val="dk1"/>
              </a:solidFill>
              <a:latin typeface="Calibri"/>
              <a:ea typeface="Calibri"/>
              <a:cs typeface="Calibri"/>
              <a:sym typeface="Calibri"/>
            </a:endParaRPr>
          </a:p>
        </p:txBody>
      </p:sp>
      <p:sp>
        <p:nvSpPr>
          <p:cNvPr id="672" name="Google Shape;672;p80"/>
          <p:cNvSpPr txBox="1"/>
          <p:nvPr/>
        </p:nvSpPr>
        <p:spPr>
          <a:xfrm>
            <a:off x="1257300" y="4183775"/>
            <a:ext cx="7429500" cy="2266500"/>
          </a:xfrm>
          <a:prstGeom prst="rect">
            <a:avLst/>
          </a:prstGeom>
          <a:noFill/>
          <a:ln>
            <a:noFill/>
          </a:ln>
        </p:spPr>
        <p:txBody>
          <a:bodyPr spcFirstLastPara="1" wrap="square" lIns="91425" tIns="91425" rIns="91425" bIns="91425" anchor="t" anchorCtr="0">
            <a:spAutoFit/>
          </a:bodyPr>
          <a:lstStyle/>
          <a:p>
            <a:pPr marL="800100" lvl="1" indent="-457200" algn="l" rtl="0">
              <a:lnSpc>
                <a:spcPct val="90000"/>
              </a:lnSpc>
              <a:spcBef>
                <a:spcPts val="375"/>
              </a:spcBef>
              <a:spcAft>
                <a:spcPts val="0"/>
              </a:spcAft>
              <a:buClr>
                <a:srgbClr val="000066"/>
              </a:buClr>
              <a:buSzPts val="2400"/>
              <a:buFont typeface="Calibri"/>
              <a:buAutoNum type="arabicPeriod"/>
            </a:pPr>
            <a:r>
              <a:rPr lang="en-US" sz="2400">
                <a:solidFill>
                  <a:schemeClr val="dk1"/>
                </a:solidFill>
              </a:rPr>
              <a:t>Set the hours and locations of polling places</a:t>
            </a:r>
            <a:endParaRPr sz="1800">
              <a:solidFill>
                <a:schemeClr val="dk1"/>
              </a:solidFill>
              <a:latin typeface="Calibri"/>
              <a:ea typeface="Calibri"/>
              <a:cs typeface="Calibri"/>
              <a:sym typeface="Calibri"/>
            </a:endParaRPr>
          </a:p>
          <a:p>
            <a:pPr marL="800100" lvl="1" indent="-457200" algn="l" rtl="0">
              <a:lnSpc>
                <a:spcPct val="90000"/>
              </a:lnSpc>
              <a:spcBef>
                <a:spcPts val="375"/>
              </a:spcBef>
              <a:spcAft>
                <a:spcPts val="0"/>
              </a:spcAft>
              <a:buClr>
                <a:srgbClr val="000066"/>
              </a:buClr>
              <a:buSzPts val="2400"/>
              <a:buFont typeface="Calibri"/>
              <a:buAutoNum type="arabicPeriod"/>
            </a:pPr>
            <a:r>
              <a:rPr lang="en-US" sz="2400">
                <a:solidFill>
                  <a:schemeClr val="dk1"/>
                </a:solidFill>
              </a:rPr>
              <a:t>Determine how people may vote (mail-in ballots are only permitted in some states)</a:t>
            </a:r>
            <a:endParaRPr sz="1800">
              <a:solidFill>
                <a:schemeClr val="dk1"/>
              </a:solidFill>
              <a:latin typeface="Calibri"/>
              <a:ea typeface="Calibri"/>
              <a:cs typeface="Calibri"/>
              <a:sym typeface="Calibri"/>
            </a:endParaRPr>
          </a:p>
          <a:p>
            <a:pPr marL="800100" lvl="1" indent="-457200" algn="l" rtl="0">
              <a:lnSpc>
                <a:spcPct val="90000"/>
              </a:lnSpc>
              <a:spcBef>
                <a:spcPts val="375"/>
              </a:spcBef>
              <a:spcAft>
                <a:spcPts val="0"/>
              </a:spcAft>
              <a:buClr>
                <a:srgbClr val="000066"/>
              </a:buClr>
              <a:buSzPts val="2400"/>
              <a:buFont typeface="Calibri"/>
              <a:buAutoNum type="arabicPeriod"/>
            </a:pPr>
            <a:r>
              <a:rPr lang="en-US" sz="2400">
                <a:solidFill>
                  <a:schemeClr val="dk1"/>
                </a:solidFill>
              </a:rPr>
              <a:t>Determine how people may register to vote (same day voting, ID cards, etc.)</a:t>
            </a:r>
            <a:endParaRPr sz="18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81"/>
          <p:cNvSpPr txBox="1">
            <a:spLocks noGrp="1"/>
          </p:cNvSpPr>
          <p:nvPr>
            <p:ph type="title"/>
          </p:nvPr>
        </p:nvSpPr>
        <p:spPr>
          <a:xfrm>
            <a:off x="628650" y="136524"/>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The Right to Vote</a:t>
            </a:r>
            <a:endParaRPr sz="4000"/>
          </a:p>
        </p:txBody>
      </p:sp>
      <p:sp>
        <p:nvSpPr>
          <p:cNvPr id="679" name="Google Shape;679;p81"/>
          <p:cNvSpPr txBox="1">
            <a:spLocks noGrp="1"/>
          </p:cNvSpPr>
          <p:nvPr>
            <p:ph type="body" idx="1"/>
          </p:nvPr>
        </p:nvSpPr>
        <p:spPr>
          <a:xfrm>
            <a:off x="457200" y="1295400"/>
            <a:ext cx="8382000" cy="5197474"/>
          </a:xfrm>
          <a:prstGeom prst="rect">
            <a:avLst/>
          </a:prstGeom>
          <a:noFill/>
          <a:ln>
            <a:noFill/>
          </a:ln>
        </p:spPr>
        <p:txBody>
          <a:bodyPr spcFirstLastPara="1" wrap="square" lIns="91425" tIns="45700" rIns="91425" bIns="45700" anchor="t" anchorCtr="0">
            <a:normAutofit lnSpcReduction="20000"/>
          </a:bodyPr>
          <a:lstStyle/>
          <a:p>
            <a:pPr marL="0" lvl="0" indent="0" algn="l" rtl="0">
              <a:lnSpc>
                <a:spcPct val="90000"/>
              </a:lnSpc>
              <a:spcBef>
                <a:spcPts val="0"/>
              </a:spcBef>
              <a:spcAft>
                <a:spcPts val="0"/>
              </a:spcAft>
              <a:buClr>
                <a:schemeClr val="dk1"/>
              </a:buClr>
              <a:buSzPts val="2800"/>
              <a:buNone/>
            </a:pPr>
            <a:r>
              <a:rPr lang="en-US" sz="2800">
                <a:latin typeface="Arial"/>
                <a:ea typeface="Arial"/>
                <a:cs typeface="Arial"/>
                <a:sym typeface="Arial"/>
              </a:rPr>
              <a:t>The federal government has exercised some control over voting:</a:t>
            </a:r>
            <a:endParaRPr/>
          </a:p>
          <a:p>
            <a:pPr marL="514350" lvl="1" indent="-182880" algn="l" rtl="0">
              <a:lnSpc>
                <a:spcPct val="90000"/>
              </a:lnSpc>
              <a:spcBef>
                <a:spcPts val="375"/>
              </a:spcBef>
              <a:spcAft>
                <a:spcPts val="0"/>
              </a:spcAft>
              <a:buClr>
                <a:srgbClr val="000066"/>
              </a:buClr>
              <a:buSzPts val="2400"/>
              <a:buFont typeface="Noto Sans Symbols"/>
              <a:buChar char="✔"/>
            </a:pPr>
            <a:r>
              <a:rPr lang="en-US" sz="2400">
                <a:latin typeface="Arial"/>
                <a:ea typeface="Arial"/>
                <a:cs typeface="Arial"/>
                <a:sym typeface="Arial"/>
              </a:rPr>
              <a:t>14</a:t>
            </a:r>
            <a:r>
              <a:rPr lang="en-US" sz="2400" baseline="30000">
                <a:latin typeface="Arial"/>
                <a:ea typeface="Arial"/>
                <a:cs typeface="Arial"/>
                <a:sym typeface="Arial"/>
              </a:rPr>
              <a:t>th</a:t>
            </a:r>
            <a:r>
              <a:rPr lang="en-US" sz="2400">
                <a:latin typeface="Arial"/>
                <a:ea typeface="Arial"/>
                <a:cs typeface="Arial"/>
                <a:sym typeface="Arial"/>
              </a:rPr>
              <a:t> Am. defined birthright citizenship (1868)</a:t>
            </a:r>
            <a:endParaRPr/>
          </a:p>
          <a:p>
            <a:pPr marL="514350" lvl="1" indent="-182880" algn="l" rtl="0">
              <a:lnSpc>
                <a:spcPct val="90000"/>
              </a:lnSpc>
              <a:spcBef>
                <a:spcPts val="975"/>
              </a:spcBef>
              <a:spcAft>
                <a:spcPts val="0"/>
              </a:spcAft>
              <a:buClr>
                <a:srgbClr val="000066"/>
              </a:buClr>
              <a:buSzPts val="2400"/>
              <a:buFont typeface="Noto Sans Symbols"/>
              <a:buChar char="✔"/>
            </a:pPr>
            <a:r>
              <a:rPr lang="en-US" sz="2400">
                <a:latin typeface="Arial"/>
                <a:ea typeface="Arial"/>
                <a:cs typeface="Arial"/>
                <a:sym typeface="Arial"/>
              </a:rPr>
              <a:t>15</a:t>
            </a:r>
            <a:r>
              <a:rPr lang="en-US" sz="2400" baseline="30000">
                <a:latin typeface="Arial"/>
                <a:ea typeface="Arial"/>
                <a:cs typeface="Arial"/>
                <a:sym typeface="Arial"/>
              </a:rPr>
              <a:t>th</a:t>
            </a:r>
            <a:r>
              <a:rPr lang="en-US" sz="2400">
                <a:latin typeface="Arial"/>
                <a:ea typeface="Arial"/>
                <a:cs typeface="Arial"/>
                <a:sym typeface="Arial"/>
              </a:rPr>
              <a:t> Am. prohibited denial of vote “on account of race, color or previous condition of servitude”(1870)</a:t>
            </a:r>
            <a:endParaRPr/>
          </a:p>
          <a:p>
            <a:pPr marL="514350" lvl="1" indent="-182880" algn="l" rtl="0">
              <a:lnSpc>
                <a:spcPct val="90000"/>
              </a:lnSpc>
              <a:spcBef>
                <a:spcPts val="975"/>
              </a:spcBef>
              <a:spcAft>
                <a:spcPts val="0"/>
              </a:spcAft>
              <a:buClr>
                <a:srgbClr val="000066"/>
              </a:buClr>
              <a:buSzPts val="2400"/>
              <a:buFont typeface="Noto Sans Symbols"/>
              <a:buChar char="✔"/>
            </a:pPr>
            <a:r>
              <a:rPr lang="en-US" sz="2400">
                <a:latin typeface="Arial"/>
                <a:ea typeface="Arial"/>
                <a:cs typeface="Arial"/>
                <a:sym typeface="Arial"/>
              </a:rPr>
              <a:t>19</a:t>
            </a:r>
            <a:r>
              <a:rPr lang="en-US" sz="2400" baseline="30000">
                <a:latin typeface="Arial"/>
                <a:ea typeface="Arial"/>
                <a:cs typeface="Arial"/>
                <a:sym typeface="Arial"/>
              </a:rPr>
              <a:t>th</a:t>
            </a:r>
            <a:r>
              <a:rPr lang="en-US" sz="2400">
                <a:latin typeface="Arial"/>
                <a:ea typeface="Arial"/>
                <a:cs typeface="Arial"/>
                <a:sym typeface="Arial"/>
              </a:rPr>
              <a:t> Am. prohibited denial of vote “on account of sex” (1920)</a:t>
            </a:r>
            <a:endParaRPr/>
          </a:p>
          <a:p>
            <a:pPr marL="514350" lvl="1" indent="-182880" algn="l" rtl="0">
              <a:lnSpc>
                <a:spcPct val="90000"/>
              </a:lnSpc>
              <a:spcBef>
                <a:spcPts val="975"/>
              </a:spcBef>
              <a:spcAft>
                <a:spcPts val="0"/>
              </a:spcAft>
              <a:buClr>
                <a:srgbClr val="000066"/>
              </a:buClr>
              <a:buSzPts val="2400"/>
              <a:buFont typeface="Noto Sans Symbols"/>
              <a:buChar char="✔"/>
            </a:pPr>
            <a:r>
              <a:rPr lang="en-US" sz="2400">
                <a:latin typeface="Arial"/>
                <a:ea typeface="Arial"/>
                <a:cs typeface="Arial"/>
                <a:sym typeface="Arial"/>
              </a:rPr>
              <a:t>24</a:t>
            </a:r>
            <a:r>
              <a:rPr lang="en-US" sz="2400" baseline="30000">
                <a:latin typeface="Arial"/>
                <a:ea typeface="Arial"/>
                <a:cs typeface="Arial"/>
                <a:sym typeface="Arial"/>
              </a:rPr>
              <a:t>th</a:t>
            </a:r>
            <a:r>
              <a:rPr lang="en-US" sz="2400">
                <a:latin typeface="Arial"/>
                <a:ea typeface="Arial"/>
                <a:cs typeface="Arial"/>
                <a:sym typeface="Arial"/>
              </a:rPr>
              <a:t> Am. prohibited denial of vote “for failure to pay poll tax” (1964) </a:t>
            </a:r>
            <a:endParaRPr/>
          </a:p>
          <a:p>
            <a:pPr marL="514350" lvl="1" indent="-182880" algn="l" rtl="0">
              <a:lnSpc>
                <a:spcPct val="90000"/>
              </a:lnSpc>
              <a:spcBef>
                <a:spcPts val="975"/>
              </a:spcBef>
              <a:spcAft>
                <a:spcPts val="0"/>
              </a:spcAft>
              <a:buClr>
                <a:srgbClr val="000066"/>
              </a:buClr>
              <a:buSzPts val="2400"/>
              <a:buFont typeface="Noto Sans Symbols"/>
              <a:buChar char="✔"/>
            </a:pPr>
            <a:r>
              <a:rPr lang="en-US" sz="2400">
                <a:latin typeface="Arial"/>
                <a:ea typeface="Arial"/>
                <a:cs typeface="Arial"/>
                <a:sym typeface="Arial"/>
              </a:rPr>
              <a:t>26</a:t>
            </a:r>
            <a:r>
              <a:rPr lang="en-US" sz="2400" baseline="30000">
                <a:latin typeface="Arial"/>
                <a:ea typeface="Arial"/>
                <a:cs typeface="Arial"/>
                <a:sym typeface="Arial"/>
              </a:rPr>
              <a:t>th</a:t>
            </a:r>
            <a:r>
              <a:rPr lang="en-US" sz="2400">
                <a:latin typeface="Arial"/>
                <a:ea typeface="Arial"/>
                <a:cs typeface="Arial"/>
                <a:sym typeface="Arial"/>
              </a:rPr>
              <a:t> Am. prohibited denial of vote to citizens 18 years of age or older (1971) </a:t>
            </a:r>
            <a:endParaRPr/>
          </a:p>
          <a:p>
            <a:pPr marL="514350" lvl="1" indent="-182880" algn="l" rtl="0">
              <a:lnSpc>
                <a:spcPct val="90000"/>
              </a:lnSpc>
              <a:spcBef>
                <a:spcPts val="975"/>
              </a:spcBef>
              <a:spcAft>
                <a:spcPts val="0"/>
              </a:spcAft>
              <a:buClr>
                <a:srgbClr val="000066"/>
              </a:buClr>
              <a:buSzPts val="2400"/>
              <a:buFont typeface="Noto Sans Symbols"/>
              <a:buChar char="✔"/>
            </a:pPr>
            <a:r>
              <a:rPr lang="en-US" sz="2400">
                <a:latin typeface="Arial"/>
                <a:ea typeface="Arial"/>
                <a:cs typeface="Arial"/>
                <a:sym typeface="Arial"/>
              </a:rPr>
              <a:t>Voting Rights Act of 1965 </a:t>
            </a:r>
            <a:r>
              <a:rPr lang="en-US" sz="2400" b="0" i="0">
                <a:solidFill>
                  <a:srgbClr val="1F1F1F"/>
                </a:solidFill>
                <a:latin typeface="Arial"/>
                <a:ea typeface="Arial"/>
                <a:cs typeface="Arial"/>
                <a:sym typeface="Arial"/>
              </a:rPr>
              <a:t>prohibited states from imposing qualifications or practices to deny the right to vote on account of race and permitted direct federal intervention in the electoral process and prec</a:t>
            </a:r>
            <a:r>
              <a:rPr lang="en-US" sz="2400">
                <a:solidFill>
                  <a:srgbClr val="1F1F1F"/>
                </a:solidFill>
                <a:latin typeface="Arial"/>
                <a:ea typeface="Arial"/>
                <a:cs typeface="Arial"/>
                <a:sym typeface="Arial"/>
              </a:rPr>
              <a:t>learance of new laws in state with history of restricting voting (not in Constitution, renewed by Congress)</a:t>
            </a:r>
            <a:endParaRPr/>
          </a:p>
        </p:txBody>
      </p:sp>
      <p:sp>
        <p:nvSpPr>
          <p:cNvPr id="680" name="Google Shape;680;p8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69</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9"/>
          <p:cNvSpPr txBox="1">
            <a:spLocks noGrp="1"/>
          </p:cNvSpPr>
          <p:nvPr>
            <p:ph type="title"/>
          </p:nvPr>
        </p:nvSpPr>
        <p:spPr>
          <a:xfrm>
            <a:off x="629841" y="365127"/>
            <a:ext cx="7886700" cy="82391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Dispositions and Skills Developed</a:t>
            </a:r>
            <a:endParaRPr/>
          </a:p>
        </p:txBody>
      </p:sp>
      <p:sp>
        <p:nvSpPr>
          <p:cNvPr id="140" name="Google Shape;140;p19"/>
          <p:cNvSpPr txBox="1">
            <a:spLocks noGrp="1"/>
          </p:cNvSpPr>
          <p:nvPr>
            <p:ph type="body" idx="1"/>
          </p:nvPr>
        </p:nvSpPr>
        <p:spPr>
          <a:xfrm>
            <a:off x="401243" y="1249363"/>
            <a:ext cx="2855115" cy="823912"/>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rmAutofit fontScale="92500"/>
          </a:bodyPr>
          <a:lstStyle/>
          <a:p>
            <a:pPr marL="0" lvl="0" indent="0" algn="ctr" rtl="0">
              <a:lnSpc>
                <a:spcPct val="90000"/>
              </a:lnSpc>
              <a:spcBef>
                <a:spcPts val="0"/>
              </a:spcBef>
              <a:spcAft>
                <a:spcPts val="0"/>
              </a:spcAft>
              <a:buClr>
                <a:srgbClr val="002060"/>
              </a:buClr>
              <a:buSzPct val="100000"/>
              <a:buNone/>
            </a:pPr>
            <a:r>
              <a:rPr lang="en-US" sz="2400">
                <a:solidFill>
                  <a:srgbClr val="002060"/>
                </a:solidFill>
                <a:latin typeface="Arial"/>
                <a:ea typeface="Arial"/>
                <a:cs typeface="Arial"/>
                <a:sym typeface="Arial"/>
              </a:rPr>
              <a:t>Social and Emotional Learning</a:t>
            </a:r>
            <a:endParaRPr/>
          </a:p>
        </p:txBody>
      </p:sp>
      <p:sp>
        <p:nvSpPr>
          <p:cNvPr id="141" name="Google Shape;141;p19"/>
          <p:cNvSpPr txBox="1">
            <a:spLocks noGrp="1"/>
          </p:cNvSpPr>
          <p:nvPr>
            <p:ph type="body" idx="2"/>
          </p:nvPr>
        </p:nvSpPr>
        <p:spPr>
          <a:xfrm>
            <a:off x="381000" y="2133601"/>
            <a:ext cx="2875358" cy="17526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rmAutofit fontScale="70000" lnSpcReduction="20000"/>
          </a:bodyPr>
          <a:lstStyle/>
          <a:p>
            <a:pPr marL="171450" lvl="0" indent="-144780" algn="l" rtl="0">
              <a:lnSpc>
                <a:spcPct val="90000"/>
              </a:lnSpc>
              <a:spcBef>
                <a:spcPts val="0"/>
              </a:spcBef>
              <a:spcAft>
                <a:spcPts val="0"/>
              </a:spcAft>
              <a:buClr>
                <a:schemeClr val="dk1"/>
              </a:buClr>
              <a:buSzPct val="100000"/>
              <a:buNone/>
            </a:pPr>
            <a:endParaRPr sz="600">
              <a:latin typeface="Arial"/>
              <a:ea typeface="Arial"/>
              <a:cs typeface="Arial"/>
              <a:sym typeface="Arial"/>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Active Listening</a:t>
            </a:r>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Self-awareness </a:t>
            </a:r>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Self-regulation </a:t>
            </a:r>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Social awareness </a:t>
            </a:r>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Relationship building </a:t>
            </a:r>
            <a:endParaRPr/>
          </a:p>
          <a:p>
            <a:pPr marL="171450" lvl="0" indent="-78105" algn="l" rtl="0">
              <a:lnSpc>
                <a:spcPct val="90000"/>
              </a:lnSpc>
              <a:spcBef>
                <a:spcPts val="750"/>
              </a:spcBef>
              <a:spcAft>
                <a:spcPts val="0"/>
              </a:spcAft>
              <a:buClr>
                <a:schemeClr val="dk1"/>
              </a:buClr>
              <a:buSzPct val="100000"/>
              <a:buNone/>
            </a:pPr>
            <a:endParaRPr/>
          </a:p>
          <a:p>
            <a:pPr marL="171450" lvl="0" indent="-78105" algn="l" rtl="0">
              <a:lnSpc>
                <a:spcPct val="90000"/>
              </a:lnSpc>
              <a:spcBef>
                <a:spcPts val="750"/>
              </a:spcBef>
              <a:spcAft>
                <a:spcPts val="0"/>
              </a:spcAft>
              <a:buClr>
                <a:schemeClr val="dk1"/>
              </a:buClr>
              <a:buSzPct val="100000"/>
              <a:buNone/>
            </a:pPr>
            <a:endParaRPr/>
          </a:p>
        </p:txBody>
      </p:sp>
      <p:sp>
        <p:nvSpPr>
          <p:cNvPr id="142" name="Google Shape;142;p19"/>
          <p:cNvSpPr txBox="1">
            <a:spLocks noGrp="1"/>
          </p:cNvSpPr>
          <p:nvPr>
            <p:ph type="body" idx="3"/>
          </p:nvPr>
        </p:nvSpPr>
        <p:spPr>
          <a:xfrm>
            <a:off x="3332558" y="1251628"/>
            <a:ext cx="3124200" cy="823912"/>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rmAutofit fontScale="92500"/>
          </a:bodyPr>
          <a:lstStyle/>
          <a:p>
            <a:pPr marL="0" lvl="0" indent="0" algn="ctr" rtl="0">
              <a:lnSpc>
                <a:spcPct val="90000"/>
              </a:lnSpc>
              <a:spcBef>
                <a:spcPts val="0"/>
              </a:spcBef>
              <a:spcAft>
                <a:spcPts val="0"/>
              </a:spcAft>
              <a:buClr>
                <a:srgbClr val="002060"/>
              </a:buClr>
              <a:buSzPct val="100000"/>
              <a:buNone/>
            </a:pPr>
            <a:r>
              <a:rPr lang="en-US" sz="2400">
                <a:solidFill>
                  <a:srgbClr val="002060"/>
                </a:solidFill>
                <a:latin typeface="Arial"/>
                <a:ea typeface="Arial"/>
                <a:cs typeface="Arial"/>
                <a:sym typeface="Arial"/>
              </a:rPr>
              <a:t>Civic Dispositions and Skills</a:t>
            </a:r>
            <a:endParaRPr/>
          </a:p>
        </p:txBody>
      </p:sp>
      <p:sp>
        <p:nvSpPr>
          <p:cNvPr id="143" name="Google Shape;143;p19"/>
          <p:cNvSpPr txBox="1">
            <a:spLocks noGrp="1"/>
          </p:cNvSpPr>
          <p:nvPr>
            <p:ph type="body" idx="4"/>
          </p:nvPr>
        </p:nvSpPr>
        <p:spPr>
          <a:xfrm>
            <a:off x="3332558" y="2133599"/>
            <a:ext cx="3124200" cy="4114801"/>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rmAutofit fontScale="70000" lnSpcReduction="20000"/>
          </a:bodyPr>
          <a:lstStyle/>
          <a:p>
            <a:pPr marL="171450" lvl="0" indent="-153670" algn="l" rtl="0">
              <a:lnSpc>
                <a:spcPct val="90000"/>
              </a:lnSpc>
              <a:spcBef>
                <a:spcPts val="0"/>
              </a:spcBef>
              <a:spcAft>
                <a:spcPts val="0"/>
              </a:spcAft>
              <a:buClr>
                <a:schemeClr val="dk1"/>
              </a:buClr>
              <a:buSzPct val="100000"/>
              <a:buNone/>
            </a:pPr>
            <a:endParaRPr sz="400">
              <a:latin typeface="Arial"/>
              <a:ea typeface="Arial"/>
              <a:cs typeface="Arial"/>
              <a:sym typeface="Arial"/>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Civil discourse </a:t>
            </a:r>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Close reading </a:t>
            </a:r>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Concerns for rights of others </a:t>
            </a:r>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Corroboration </a:t>
            </a:r>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Critical thinking </a:t>
            </a:r>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Incorporating evidence</a:t>
            </a:r>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Individual responsibility </a:t>
            </a:r>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Open-mindedness </a:t>
            </a:r>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Patience </a:t>
            </a:r>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Persistence </a:t>
            </a:r>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Problem-solving</a:t>
            </a:r>
            <a:endParaRPr/>
          </a:p>
          <a:p>
            <a:pPr marL="171450" lvl="0" indent="-171450" algn="l" rtl="0">
              <a:lnSpc>
                <a:spcPct val="90000"/>
              </a:lnSpc>
              <a:spcBef>
                <a:spcPts val="750"/>
              </a:spcBef>
              <a:spcAft>
                <a:spcPts val="0"/>
              </a:spcAft>
              <a:buClr>
                <a:schemeClr val="dk1"/>
              </a:buClr>
              <a:buSzPct val="100000"/>
              <a:buChar char="•"/>
            </a:pPr>
            <a:r>
              <a:rPr lang="en-US" sz="2700">
                <a:latin typeface="Arial"/>
                <a:ea typeface="Arial"/>
                <a:cs typeface="Arial"/>
                <a:sym typeface="Arial"/>
              </a:rPr>
              <a:t>Respect </a:t>
            </a:r>
            <a:endParaRPr/>
          </a:p>
          <a:p>
            <a:pPr marL="171450" lvl="0" indent="-78105" algn="l" rtl="0">
              <a:lnSpc>
                <a:spcPct val="90000"/>
              </a:lnSpc>
              <a:spcBef>
                <a:spcPts val="750"/>
              </a:spcBef>
              <a:spcAft>
                <a:spcPts val="0"/>
              </a:spcAft>
              <a:buClr>
                <a:schemeClr val="dk1"/>
              </a:buClr>
              <a:buSzPct val="100000"/>
              <a:buNone/>
            </a:pPr>
            <a:endParaRPr/>
          </a:p>
        </p:txBody>
      </p:sp>
      <p:sp>
        <p:nvSpPr>
          <p:cNvPr id="144" name="Google Shape;144;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145" name="Google Shape;145;p19"/>
          <p:cNvSpPr txBox="1"/>
          <p:nvPr/>
        </p:nvSpPr>
        <p:spPr>
          <a:xfrm>
            <a:off x="6532958" y="1245820"/>
            <a:ext cx="2335195" cy="830997"/>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400" b="1" i="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2200" b="1" i="0" u="none" strike="noStrike" cap="none">
                <a:solidFill>
                  <a:srgbClr val="002060"/>
                </a:solidFill>
                <a:latin typeface="Arial"/>
                <a:ea typeface="Arial"/>
                <a:cs typeface="Arial"/>
                <a:sym typeface="Arial"/>
              </a:rPr>
              <a:t>English Language Arts</a:t>
            </a:r>
            <a:endParaRPr/>
          </a:p>
        </p:txBody>
      </p:sp>
      <p:sp>
        <p:nvSpPr>
          <p:cNvPr id="146" name="Google Shape;146;p19"/>
          <p:cNvSpPr txBox="1"/>
          <p:nvPr/>
        </p:nvSpPr>
        <p:spPr>
          <a:xfrm>
            <a:off x="6532959" y="2133600"/>
            <a:ext cx="2368218" cy="138499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285750" marR="0" lvl="0" indent="-260350" algn="l" rtl="0">
              <a:spcBef>
                <a:spcPts val="0"/>
              </a:spcBef>
              <a:spcAft>
                <a:spcPts val="0"/>
              </a:spcAft>
              <a:buClr>
                <a:schemeClr val="dk1"/>
              </a:buClr>
              <a:buSzPts val="400"/>
              <a:buFont typeface="Arial"/>
              <a:buNone/>
            </a:pPr>
            <a:endParaRPr sz="400" b="0" i="0" u="none" strike="noStrike" cap="none">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900"/>
              <a:buFont typeface="Arial"/>
              <a:buChar char="•"/>
            </a:pPr>
            <a:r>
              <a:rPr lang="en-US" sz="1900" b="0" i="0" u="none" strike="noStrike" cap="none">
                <a:solidFill>
                  <a:schemeClr val="dk1"/>
                </a:solidFill>
                <a:latin typeface="Arial"/>
                <a:ea typeface="Arial"/>
                <a:cs typeface="Arial"/>
                <a:sym typeface="Arial"/>
              </a:rPr>
              <a:t>Critical Thinking</a:t>
            </a:r>
            <a:endParaRPr/>
          </a:p>
          <a:p>
            <a:pPr marL="285750" marR="0" lvl="0" indent="-285750" algn="l" rtl="0">
              <a:spcBef>
                <a:spcPts val="0"/>
              </a:spcBef>
              <a:spcAft>
                <a:spcPts val="0"/>
              </a:spcAft>
              <a:buClr>
                <a:schemeClr val="dk1"/>
              </a:buClr>
              <a:buSzPts val="1900"/>
              <a:buFont typeface="Arial"/>
              <a:buChar char="•"/>
            </a:pPr>
            <a:r>
              <a:rPr lang="en-US" sz="1900" b="0" i="0" u="none" strike="noStrike" cap="none">
                <a:solidFill>
                  <a:schemeClr val="dk1"/>
                </a:solidFill>
                <a:latin typeface="Arial"/>
                <a:ea typeface="Arial"/>
                <a:cs typeface="Arial"/>
                <a:sym typeface="Arial"/>
              </a:rPr>
              <a:t>Public Speaking</a:t>
            </a:r>
            <a:endParaRPr/>
          </a:p>
          <a:p>
            <a:pPr marL="285750" marR="0" lvl="0" indent="-285750" algn="l" rtl="0">
              <a:spcBef>
                <a:spcPts val="0"/>
              </a:spcBef>
              <a:spcAft>
                <a:spcPts val="0"/>
              </a:spcAft>
              <a:buClr>
                <a:schemeClr val="dk1"/>
              </a:buClr>
              <a:buSzPts val="1900"/>
              <a:buFont typeface="Arial"/>
              <a:buChar char="•"/>
            </a:pPr>
            <a:r>
              <a:rPr lang="en-US" sz="1900" b="0" i="0" u="none" strike="noStrike" cap="none">
                <a:solidFill>
                  <a:schemeClr val="dk1"/>
                </a:solidFill>
                <a:latin typeface="Arial"/>
                <a:ea typeface="Arial"/>
                <a:cs typeface="Arial"/>
                <a:sym typeface="Arial"/>
              </a:rPr>
              <a:t>Reading</a:t>
            </a:r>
            <a:endParaRPr/>
          </a:p>
          <a:p>
            <a:pPr marL="285750" marR="0" lvl="0" indent="-285750" algn="l" rtl="0">
              <a:spcBef>
                <a:spcPts val="0"/>
              </a:spcBef>
              <a:spcAft>
                <a:spcPts val="0"/>
              </a:spcAft>
              <a:buClr>
                <a:schemeClr val="dk1"/>
              </a:buClr>
              <a:buSzPts val="1900"/>
              <a:buFont typeface="Arial"/>
              <a:buChar char="•"/>
            </a:pPr>
            <a:r>
              <a:rPr lang="en-US" sz="1900" b="0" i="0" u="none" strike="noStrike" cap="none">
                <a:solidFill>
                  <a:schemeClr val="dk1"/>
                </a:solidFill>
                <a:latin typeface="Arial"/>
                <a:ea typeface="Arial"/>
                <a:cs typeface="Arial"/>
                <a:sym typeface="Arial"/>
              </a:rPr>
              <a:t>Writing</a:t>
            </a:r>
            <a:endParaRPr/>
          </a:p>
          <a:p>
            <a:pPr marL="285750" marR="0" lvl="0" indent="-260350" algn="l" rtl="0">
              <a:spcBef>
                <a:spcPts val="0"/>
              </a:spcBef>
              <a:spcAft>
                <a:spcPts val="0"/>
              </a:spcAft>
              <a:buClr>
                <a:schemeClr val="dk1"/>
              </a:buClr>
              <a:buSzPts val="400"/>
              <a:buFont typeface="Arial"/>
              <a:buNone/>
            </a:pPr>
            <a:endParaRPr sz="400" b="0" i="0" u="none" strike="noStrike" cap="none">
              <a:solidFill>
                <a:schemeClr val="dk1"/>
              </a:solidFill>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6" name="Google Shape;686;p82"/>
          <p:cNvSpPr txBox="1">
            <a:spLocks noGrp="1"/>
          </p:cNvSpPr>
          <p:nvPr>
            <p:ph type="title"/>
          </p:nvPr>
        </p:nvSpPr>
        <p:spPr>
          <a:xfrm>
            <a:off x="628650" y="365127"/>
            <a:ext cx="7886700" cy="100647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The Right to Vote</a:t>
            </a:r>
            <a:endParaRPr sz="4000"/>
          </a:p>
        </p:txBody>
      </p:sp>
      <p:sp>
        <p:nvSpPr>
          <p:cNvPr id="687" name="Google Shape;687;p82"/>
          <p:cNvSpPr txBox="1">
            <a:spLocks noGrp="1"/>
          </p:cNvSpPr>
          <p:nvPr>
            <p:ph type="body" idx="1"/>
          </p:nvPr>
        </p:nvSpPr>
        <p:spPr>
          <a:xfrm>
            <a:off x="758975" y="1648525"/>
            <a:ext cx="7886700" cy="4805400"/>
          </a:xfrm>
          <a:prstGeom prst="rect">
            <a:avLst/>
          </a:prstGeom>
          <a:noFill/>
          <a:ln>
            <a:noFill/>
          </a:ln>
        </p:spPr>
        <p:txBody>
          <a:bodyPr spcFirstLastPara="1" wrap="square" lIns="91425" tIns="45700" rIns="91425" bIns="45700" anchor="t" anchorCtr="0">
            <a:normAutofit/>
          </a:bodyPr>
          <a:lstStyle/>
          <a:p>
            <a:pPr marL="171450" lvl="0" indent="-196850" algn="l" rtl="0">
              <a:lnSpc>
                <a:spcPct val="90000"/>
              </a:lnSpc>
              <a:spcBef>
                <a:spcPts val="0"/>
              </a:spcBef>
              <a:spcAft>
                <a:spcPts val="0"/>
              </a:spcAft>
              <a:buClr>
                <a:srgbClr val="000066"/>
              </a:buClr>
              <a:buSzPts val="2800"/>
              <a:buChar char="•"/>
            </a:pPr>
            <a:r>
              <a:rPr lang="en-US" sz="2400">
                <a:latin typeface="Arial"/>
                <a:ea typeface="Arial"/>
                <a:cs typeface="Arial"/>
                <a:sym typeface="Arial"/>
              </a:rPr>
              <a:t>The 2013 U.S. Supreme Court decision in </a:t>
            </a:r>
            <a:r>
              <a:rPr lang="en-US" sz="2400" i="1">
                <a:latin typeface="Arial"/>
                <a:ea typeface="Arial"/>
                <a:cs typeface="Arial"/>
                <a:sym typeface="Arial"/>
              </a:rPr>
              <a:t>Shelby County v. Holder</a:t>
            </a:r>
            <a:r>
              <a:rPr lang="en-US" sz="2400">
                <a:latin typeface="Arial"/>
                <a:ea typeface="Arial"/>
                <a:cs typeface="Arial"/>
                <a:sym typeface="Arial"/>
              </a:rPr>
              <a:t> (570 U.S. 529) eliminated the need for states with a history of discriminating in the past to obtain preclearance from the federal government before making changes in their voting procedures, such as places and times of voting, which might adversely affect minority groups. </a:t>
            </a:r>
            <a:endParaRPr/>
          </a:p>
          <a:p>
            <a:pPr marL="171450" lvl="0" indent="-120650" algn="l" rtl="0">
              <a:lnSpc>
                <a:spcPct val="90000"/>
              </a:lnSpc>
              <a:spcBef>
                <a:spcPts val="750"/>
              </a:spcBef>
              <a:spcAft>
                <a:spcPts val="0"/>
              </a:spcAft>
              <a:buClr>
                <a:schemeClr val="dk1"/>
              </a:buClr>
              <a:buSzPts val="800"/>
              <a:buNone/>
            </a:pPr>
            <a:endParaRPr sz="800">
              <a:latin typeface="Arial"/>
              <a:ea typeface="Arial"/>
              <a:cs typeface="Arial"/>
              <a:sym typeface="Arial"/>
            </a:endParaRPr>
          </a:p>
          <a:p>
            <a:pPr marL="171450" lvl="0" indent="-196850" algn="l" rtl="0">
              <a:lnSpc>
                <a:spcPct val="90000"/>
              </a:lnSpc>
              <a:spcBef>
                <a:spcPts val="750"/>
              </a:spcBef>
              <a:spcAft>
                <a:spcPts val="0"/>
              </a:spcAft>
              <a:buClr>
                <a:srgbClr val="000066"/>
              </a:buClr>
              <a:buSzPts val="2800"/>
              <a:buChar char="•"/>
            </a:pPr>
            <a:r>
              <a:rPr lang="en-US" sz="2400">
                <a:latin typeface="Arial"/>
                <a:ea typeface="Arial"/>
                <a:cs typeface="Arial"/>
                <a:sym typeface="Arial"/>
              </a:rPr>
              <a:t>Gerrymandering--manipulating the boundaries of an electoral district (esp. State Legislative and Congressional Districts) to favor one party or class—</a:t>
            </a:r>
            <a:r>
              <a:rPr lang="en-US" sz="2400" b="0" i="0">
                <a:latin typeface="Arial"/>
                <a:ea typeface="Arial"/>
                <a:cs typeface="Arial"/>
                <a:sym typeface="Arial"/>
              </a:rPr>
              <a:t>making elec­tions less compet­it­ive, in turn making voters feel like their votes don’t matter</a:t>
            </a:r>
            <a:endParaRPr sz="2400">
              <a:latin typeface="Arial"/>
              <a:ea typeface="Arial"/>
              <a:cs typeface="Arial"/>
              <a:sym typeface="Arial"/>
            </a:endParaRPr>
          </a:p>
          <a:p>
            <a:pPr marL="171450" lvl="0" indent="-120650" algn="l" rtl="0">
              <a:lnSpc>
                <a:spcPct val="90000"/>
              </a:lnSpc>
              <a:spcBef>
                <a:spcPts val="750"/>
              </a:spcBef>
              <a:spcAft>
                <a:spcPts val="0"/>
              </a:spcAft>
              <a:buClr>
                <a:schemeClr val="dk1"/>
              </a:buClr>
              <a:buSzPts val="800"/>
              <a:buNone/>
            </a:pPr>
            <a:endParaRPr sz="800">
              <a:latin typeface="Arial"/>
              <a:ea typeface="Arial"/>
              <a:cs typeface="Arial"/>
              <a:sym typeface="Arial"/>
            </a:endParaRPr>
          </a:p>
        </p:txBody>
      </p:sp>
      <p:sp>
        <p:nvSpPr>
          <p:cNvPr id="688" name="Google Shape;688;p8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70</a:t>
            </a:fld>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83"/>
          <p:cNvSpPr txBox="1">
            <a:spLocks noGrp="1"/>
          </p:cNvSpPr>
          <p:nvPr>
            <p:ph type="body" idx="1"/>
          </p:nvPr>
        </p:nvSpPr>
        <p:spPr>
          <a:xfrm>
            <a:off x="685800" y="1845150"/>
            <a:ext cx="8148600" cy="4963500"/>
          </a:xfrm>
          <a:prstGeom prst="rect">
            <a:avLst/>
          </a:prstGeom>
          <a:noFill/>
          <a:ln>
            <a:noFill/>
          </a:ln>
        </p:spPr>
        <p:txBody>
          <a:bodyPr spcFirstLastPara="1" wrap="square" lIns="91425" tIns="45700" rIns="91425" bIns="45700" anchor="t" anchorCtr="0">
            <a:normAutofit/>
          </a:bodyPr>
          <a:lstStyle/>
          <a:p>
            <a:pPr marL="171450" lvl="0" indent="-184150" algn="l" rtl="0">
              <a:lnSpc>
                <a:spcPct val="90000"/>
              </a:lnSpc>
              <a:spcBef>
                <a:spcPts val="0"/>
              </a:spcBef>
              <a:spcAft>
                <a:spcPts val="0"/>
              </a:spcAft>
              <a:buClr>
                <a:srgbClr val="000066"/>
              </a:buClr>
              <a:buSzPts val="2600"/>
              <a:buChar char="•"/>
            </a:pPr>
            <a:r>
              <a:rPr lang="en-US" sz="2400">
                <a:latin typeface="Arial"/>
                <a:ea typeface="Arial"/>
                <a:cs typeface="Arial"/>
                <a:sym typeface="Arial"/>
              </a:rPr>
              <a:t>NJ Center for Civic Education, NJSSSA and NJCSS sponsor a NJ Student Mock Election each fall to help students get in the habit of being informed voters</a:t>
            </a:r>
            <a:endParaRPr sz="2400">
              <a:solidFill>
                <a:srgbClr val="000000"/>
              </a:solidFill>
              <a:latin typeface="Arial"/>
              <a:ea typeface="Arial"/>
              <a:cs typeface="Arial"/>
              <a:sym typeface="Arial"/>
            </a:endParaRPr>
          </a:p>
          <a:p>
            <a:pPr marL="171450" lvl="0" indent="-184150" algn="l" rtl="0">
              <a:lnSpc>
                <a:spcPct val="90000"/>
              </a:lnSpc>
              <a:spcBef>
                <a:spcPts val="750"/>
              </a:spcBef>
              <a:spcAft>
                <a:spcPts val="0"/>
              </a:spcAft>
              <a:buClr>
                <a:srgbClr val="000066"/>
              </a:buClr>
              <a:buSzPts val="2600"/>
              <a:buChar char="•"/>
            </a:pPr>
            <a:r>
              <a:rPr lang="en-US" sz="2400">
                <a:latin typeface="Arial"/>
                <a:ea typeface="Arial"/>
                <a:cs typeface="Arial"/>
                <a:sym typeface="Arial"/>
              </a:rPr>
              <a:t>Includes teacher resources and links to sources of information about candidates</a:t>
            </a:r>
            <a:endParaRPr/>
          </a:p>
          <a:p>
            <a:pPr marL="171450" lvl="0" indent="-184150" algn="l" rtl="0">
              <a:lnSpc>
                <a:spcPct val="90000"/>
              </a:lnSpc>
              <a:spcBef>
                <a:spcPts val="750"/>
              </a:spcBef>
              <a:spcAft>
                <a:spcPts val="0"/>
              </a:spcAft>
              <a:buClr>
                <a:srgbClr val="000066"/>
              </a:buClr>
              <a:buSzPts val="2600"/>
              <a:buChar char="•"/>
            </a:pPr>
            <a:r>
              <a:rPr lang="en-US" sz="2400">
                <a:latin typeface="Arial"/>
                <a:ea typeface="Arial"/>
                <a:cs typeface="Arial"/>
                <a:sym typeface="Arial"/>
              </a:rPr>
              <a:t>Students can vote online or with paper ballot</a:t>
            </a:r>
            <a:r>
              <a:rPr lang="en-US"/>
              <a:t>. </a:t>
            </a:r>
            <a:r>
              <a:rPr lang="en-US" sz="2400">
                <a:latin typeface="Arial"/>
                <a:ea typeface="Arial"/>
                <a:cs typeface="Arial"/>
                <a:sym typeface="Arial"/>
              </a:rPr>
              <a:t>Student privacy is protected. No personal information is collected.</a:t>
            </a:r>
            <a:endParaRPr sz="2400">
              <a:latin typeface="Arial"/>
              <a:ea typeface="Arial"/>
              <a:cs typeface="Arial"/>
              <a:sym typeface="Arial"/>
            </a:endParaRPr>
          </a:p>
          <a:p>
            <a:pPr marL="171450" lvl="0" indent="-184150" algn="l" rtl="0">
              <a:lnSpc>
                <a:spcPct val="90000"/>
              </a:lnSpc>
              <a:spcBef>
                <a:spcPts val="750"/>
              </a:spcBef>
              <a:spcAft>
                <a:spcPts val="0"/>
              </a:spcAft>
              <a:buClr>
                <a:srgbClr val="000066"/>
              </a:buClr>
              <a:buSzPts val="2600"/>
              <a:buChar char="•"/>
            </a:pPr>
            <a:r>
              <a:rPr lang="en-US"/>
              <a:t> </a:t>
            </a:r>
            <a:r>
              <a:rPr lang="en-US" sz="2400">
                <a:latin typeface="Arial"/>
                <a:ea typeface="Arial"/>
                <a:cs typeface="Arial"/>
                <a:sym typeface="Arial"/>
              </a:rPr>
              <a:t>Held the last two weeks of October each year</a:t>
            </a:r>
            <a:endParaRPr sz="2400">
              <a:latin typeface="Arial"/>
              <a:ea typeface="Arial"/>
              <a:cs typeface="Arial"/>
              <a:sym typeface="Arial"/>
            </a:endParaRPr>
          </a:p>
          <a:p>
            <a:pPr marL="171450" lvl="0" indent="0" algn="l" rtl="0">
              <a:lnSpc>
                <a:spcPct val="90000"/>
              </a:lnSpc>
              <a:spcBef>
                <a:spcPts val="750"/>
              </a:spcBef>
              <a:spcAft>
                <a:spcPts val="0"/>
              </a:spcAft>
              <a:buNone/>
            </a:pPr>
            <a:r>
              <a:rPr lang="en-US" sz="2400" u="sng">
                <a:solidFill>
                  <a:schemeClr val="hlink"/>
                </a:solidFill>
                <a:latin typeface="Arial"/>
                <a:ea typeface="Arial"/>
                <a:cs typeface="Arial"/>
                <a:sym typeface="Arial"/>
                <a:hlinkClick r:id="rId3"/>
              </a:rPr>
              <a:t>https://civiced.rutgers.edu/nj-student-mock-election/home</a:t>
            </a:r>
            <a:endParaRPr sz="2400">
              <a:latin typeface="Arial"/>
              <a:ea typeface="Arial"/>
              <a:cs typeface="Arial"/>
              <a:sym typeface="Arial"/>
            </a:endParaRPr>
          </a:p>
          <a:p>
            <a:pPr marL="171450" lvl="0" indent="0" algn="l" rtl="0">
              <a:lnSpc>
                <a:spcPct val="90000"/>
              </a:lnSpc>
              <a:spcBef>
                <a:spcPts val="750"/>
              </a:spcBef>
              <a:spcAft>
                <a:spcPts val="0"/>
              </a:spcAft>
              <a:buNone/>
            </a:pPr>
            <a:endParaRPr sz="2400">
              <a:latin typeface="Arial"/>
              <a:ea typeface="Arial"/>
              <a:cs typeface="Arial"/>
              <a:sym typeface="Arial"/>
            </a:endParaRPr>
          </a:p>
          <a:p>
            <a:pPr marL="171450" lvl="0" indent="-38100" algn="l" rtl="0">
              <a:lnSpc>
                <a:spcPct val="90000"/>
              </a:lnSpc>
              <a:spcBef>
                <a:spcPts val="750"/>
              </a:spcBef>
              <a:spcAft>
                <a:spcPts val="0"/>
              </a:spcAft>
              <a:buClr>
                <a:schemeClr val="dk1"/>
              </a:buClr>
              <a:buSzPts val="2100"/>
              <a:buNone/>
            </a:pPr>
            <a:endParaRPr/>
          </a:p>
        </p:txBody>
      </p:sp>
      <p:pic>
        <p:nvPicPr>
          <p:cNvPr id="695" name="Google Shape;695;p83"/>
          <p:cNvPicPr preferRelativeResize="0"/>
          <p:nvPr/>
        </p:nvPicPr>
        <p:blipFill rotWithShape="1">
          <a:blip r:embed="rId4">
            <a:alphaModFix/>
          </a:blip>
          <a:srcRect/>
          <a:stretch/>
        </p:blipFill>
        <p:spPr>
          <a:xfrm>
            <a:off x="2605350" y="5416625"/>
            <a:ext cx="4309500" cy="1240225"/>
          </a:xfrm>
          <a:prstGeom prst="rect">
            <a:avLst/>
          </a:prstGeom>
          <a:noFill/>
          <a:ln>
            <a:noFill/>
          </a:ln>
        </p:spPr>
      </p:pic>
      <p:sp>
        <p:nvSpPr>
          <p:cNvPr id="696" name="Google Shape;696;p83"/>
          <p:cNvSpPr txBox="1"/>
          <p:nvPr/>
        </p:nvSpPr>
        <p:spPr>
          <a:xfrm>
            <a:off x="893900" y="382350"/>
            <a:ext cx="82818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4200" b="1">
              <a:solidFill>
                <a:srgbClr val="002060"/>
              </a:solidFill>
              <a:latin typeface="Cambria"/>
              <a:ea typeface="Cambria"/>
              <a:cs typeface="Cambria"/>
              <a:sym typeface="Cambria"/>
            </a:endParaRPr>
          </a:p>
        </p:txBody>
      </p:sp>
      <p:pic>
        <p:nvPicPr>
          <p:cNvPr id="697" name="Google Shape;697;p83"/>
          <p:cNvPicPr preferRelativeResize="0"/>
          <p:nvPr/>
        </p:nvPicPr>
        <p:blipFill rotWithShape="1">
          <a:blip r:embed="rId5">
            <a:alphaModFix/>
          </a:blip>
          <a:srcRect l="22033" b="57891"/>
          <a:stretch/>
        </p:blipFill>
        <p:spPr>
          <a:xfrm>
            <a:off x="1330350" y="328075"/>
            <a:ext cx="7129248" cy="1346100"/>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DDEAF6"/>
        </a:solidFill>
        <a:effectLst/>
      </p:bgPr>
    </p:bg>
    <p:spTree>
      <p:nvGrpSpPr>
        <p:cNvPr id="1" name="Shape 702"/>
        <p:cNvGrpSpPr/>
        <p:nvPr/>
      </p:nvGrpSpPr>
      <p:grpSpPr>
        <a:xfrm>
          <a:off x="0" y="0"/>
          <a:ext cx="0" cy="0"/>
          <a:chOff x="0" y="0"/>
          <a:chExt cx="0" cy="0"/>
        </a:xfrm>
      </p:grpSpPr>
      <p:sp>
        <p:nvSpPr>
          <p:cNvPr id="703" name="Google Shape;703;p84"/>
          <p:cNvSpPr txBox="1">
            <a:spLocks noGrp="1"/>
          </p:cNvSpPr>
          <p:nvPr>
            <p:ph type="title"/>
          </p:nvPr>
        </p:nvSpPr>
        <p:spPr>
          <a:xfrm>
            <a:off x="628650" y="236541"/>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What is responsibility?</a:t>
            </a:r>
            <a:endParaRPr sz="4000">
              <a:solidFill>
                <a:srgbClr val="002060"/>
              </a:solidFill>
            </a:endParaRPr>
          </a:p>
        </p:txBody>
      </p:sp>
      <p:graphicFrame>
        <p:nvGraphicFramePr>
          <p:cNvPr id="704" name="Google Shape;704;p84"/>
          <p:cNvGraphicFramePr/>
          <p:nvPr/>
        </p:nvGraphicFramePr>
        <p:xfrm>
          <a:off x="365125" y="1354024"/>
          <a:ext cx="3000000" cy="3000000"/>
        </p:xfrm>
        <a:graphic>
          <a:graphicData uri="http://schemas.openxmlformats.org/drawingml/2006/table">
            <a:tbl>
              <a:tblPr>
                <a:noFill/>
                <a:tableStyleId>{CA3656A7-86DB-4FF4-A1F1-66975908B196}</a:tableStyleId>
              </a:tblPr>
              <a:tblGrid>
                <a:gridCol w="4282000">
                  <a:extLst>
                    <a:ext uri="{9D8B030D-6E8A-4147-A177-3AD203B41FA5}">
                      <a16:colId xmlns:a16="http://schemas.microsoft.com/office/drawing/2014/main" val="20000"/>
                    </a:ext>
                  </a:extLst>
                </a:gridCol>
                <a:gridCol w="4131750">
                  <a:extLst>
                    <a:ext uri="{9D8B030D-6E8A-4147-A177-3AD203B41FA5}">
                      <a16:colId xmlns:a16="http://schemas.microsoft.com/office/drawing/2014/main" val="20001"/>
                    </a:ext>
                  </a:extLst>
                </a:gridCol>
              </a:tblGrid>
              <a:tr h="1463225">
                <a:tc>
                  <a:txBody>
                    <a:bodyPr/>
                    <a:lstStyle/>
                    <a:p>
                      <a:pPr marL="0" marR="0" lvl="0" indent="0" algn="l" rtl="0">
                        <a:spcBef>
                          <a:spcPts val="0"/>
                        </a:spcBef>
                        <a:spcAft>
                          <a:spcPts val="0"/>
                        </a:spcAft>
                        <a:buNone/>
                      </a:pPr>
                      <a:r>
                        <a:rPr lang="en-US" sz="1800" b="1" i="0" u="sng" strike="noStrike" cap="none">
                          <a:solidFill>
                            <a:srgbClr val="000000"/>
                          </a:solidFill>
                          <a:latin typeface="Arial"/>
                          <a:ea typeface="Arial"/>
                          <a:cs typeface="Arial"/>
                          <a:sym typeface="Arial"/>
                        </a:rPr>
                        <a:t>Definition</a:t>
                      </a:r>
                      <a:endParaRPr sz="1800" u="none" strike="noStrike" cap="none">
                        <a:latin typeface="Arial"/>
                        <a:ea typeface="Arial"/>
                        <a:cs typeface="Arial"/>
                        <a:sym typeface="Arial"/>
                      </a:endParaRPr>
                    </a:p>
                    <a:p>
                      <a:pPr marL="0" marR="0" lvl="0" indent="0" algn="l" rtl="0">
                        <a:spcBef>
                          <a:spcPts val="0"/>
                        </a:spcBef>
                        <a:spcAft>
                          <a:spcPts val="0"/>
                        </a:spcAft>
                        <a:buNone/>
                      </a:pPr>
                      <a:br>
                        <a:rPr lang="en-US" sz="1800" u="none" strike="noStrike" cap="none">
                          <a:latin typeface="Arial"/>
                          <a:ea typeface="Arial"/>
                          <a:cs typeface="Arial"/>
                          <a:sym typeface="Arial"/>
                        </a:rPr>
                      </a:br>
                      <a:r>
                        <a:rPr lang="en-US" sz="2000" b="0" i="0" u="none" strike="noStrike" cap="none">
                          <a:solidFill>
                            <a:srgbClr val="000000"/>
                          </a:solidFill>
                          <a:latin typeface="Arial"/>
                          <a:ea typeface="Arial"/>
                          <a:cs typeface="Arial"/>
                          <a:sym typeface="Arial"/>
                        </a:rPr>
                        <a:t>Something that you should do or a way you should behave or something that you should not do or a way you should not behave</a:t>
                      </a:r>
                      <a:br>
                        <a:rPr lang="en-US" sz="1300" u="none" strike="noStrike" cap="none"/>
                      </a:br>
                      <a:br>
                        <a:rPr lang="en-US" sz="1300" u="none" strike="noStrike" cap="none"/>
                      </a:br>
                      <a:br>
                        <a:rPr lang="en-US" sz="1300" u="none" strike="noStrike" cap="none"/>
                      </a:br>
                      <a:br>
                        <a:rPr lang="en-US" sz="1300" u="none" strike="noStrike" cap="none"/>
                      </a:br>
                      <a:br>
                        <a:rPr lang="en-US" sz="1300" u="none" strike="noStrike" cap="none"/>
                      </a:br>
                      <a:endParaRPr sz="1300" u="none" strike="noStrike" cap="none"/>
                    </a:p>
                  </a:txBody>
                  <a:tcPr marL="66825" marR="66825" marT="66825" marB="668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r" rtl="0">
                        <a:spcBef>
                          <a:spcPts val="0"/>
                        </a:spcBef>
                        <a:spcAft>
                          <a:spcPts val="0"/>
                        </a:spcAft>
                        <a:buNone/>
                      </a:pPr>
                      <a:r>
                        <a:rPr lang="en-US" sz="1800" b="1" i="0" u="sng" strike="noStrike" cap="none">
                          <a:solidFill>
                            <a:srgbClr val="000000"/>
                          </a:solidFill>
                          <a:latin typeface="Arial"/>
                          <a:ea typeface="Arial"/>
                          <a:cs typeface="Arial"/>
                          <a:sym typeface="Arial"/>
                        </a:rPr>
                        <a:t>Characteristics</a:t>
                      </a:r>
                      <a:endParaRPr sz="1800" u="none" strike="noStrike" cap="none"/>
                    </a:p>
                  </a:txBody>
                  <a:tcPr marL="66825" marR="66825" marT="66825" marB="668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338900">
                <a:tc>
                  <a:txBody>
                    <a:bodyPr/>
                    <a:lstStyle/>
                    <a:p>
                      <a:pPr marL="0" marR="0" lvl="0" indent="0" algn="l" rtl="0">
                        <a:spcBef>
                          <a:spcPts val="0"/>
                        </a:spcBef>
                        <a:spcAft>
                          <a:spcPts val="0"/>
                        </a:spcAft>
                        <a:buNone/>
                      </a:pPr>
                      <a:r>
                        <a:rPr lang="en-US" sz="1800" b="1" i="0" u="sng" strike="noStrike" cap="none">
                          <a:solidFill>
                            <a:srgbClr val="000000"/>
                          </a:solidFill>
                          <a:latin typeface="Arial"/>
                          <a:ea typeface="Arial"/>
                          <a:cs typeface="Arial"/>
                          <a:sym typeface="Arial"/>
                        </a:rPr>
                        <a:t>Examples</a:t>
                      </a:r>
                      <a:endParaRPr sz="1800" u="none" strike="noStrike" cap="none">
                        <a:latin typeface="Arial"/>
                        <a:ea typeface="Arial"/>
                        <a:cs typeface="Arial"/>
                        <a:sym typeface="Arial"/>
                      </a:endParaRPr>
                    </a:p>
                    <a:p>
                      <a:pPr marL="0" marR="0" lvl="0" indent="0" algn="l" rtl="0">
                        <a:spcBef>
                          <a:spcPts val="0"/>
                        </a:spcBef>
                        <a:spcAft>
                          <a:spcPts val="0"/>
                        </a:spcAft>
                        <a:buNone/>
                      </a:pPr>
                      <a:br>
                        <a:rPr lang="en-US" sz="1300" u="none" strike="noStrike" cap="none"/>
                      </a:br>
                      <a:br>
                        <a:rPr lang="en-US" sz="1300" u="none" strike="noStrike" cap="none"/>
                      </a:br>
                      <a:br>
                        <a:rPr lang="en-US" sz="1300" u="none" strike="noStrike" cap="none"/>
                      </a:br>
                      <a:br>
                        <a:rPr lang="en-US" sz="1300" u="none" strike="noStrike" cap="none"/>
                      </a:br>
                      <a:br>
                        <a:rPr lang="en-US" sz="1300" u="none" strike="noStrike" cap="none"/>
                      </a:br>
                      <a:br>
                        <a:rPr lang="en-US" sz="1300" u="none" strike="noStrike" cap="none"/>
                      </a:br>
                      <a:br>
                        <a:rPr lang="en-US" sz="1300" u="none" strike="noStrike" cap="none"/>
                      </a:br>
                      <a:br>
                        <a:rPr lang="en-US" sz="1300" u="none" strike="noStrike" cap="none"/>
                      </a:br>
                      <a:br>
                        <a:rPr lang="en-US" sz="1300" u="none" strike="noStrike" cap="none"/>
                      </a:br>
                      <a:endParaRPr sz="1300" u="none" strike="noStrike" cap="none"/>
                    </a:p>
                  </a:txBody>
                  <a:tcPr marL="66825" marR="66825" marT="66825" marB="668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r" rtl="0">
                        <a:spcBef>
                          <a:spcPts val="0"/>
                        </a:spcBef>
                        <a:spcAft>
                          <a:spcPts val="0"/>
                        </a:spcAft>
                        <a:buNone/>
                      </a:pPr>
                      <a:r>
                        <a:rPr lang="en-US" sz="1800" b="1" i="0" u="sng" strike="noStrike" cap="none">
                          <a:solidFill>
                            <a:srgbClr val="000000"/>
                          </a:solidFill>
                          <a:latin typeface="Arial"/>
                          <a:ea typeface="Arial"/>
                          <a:cs typeface="Arial"/>
                          <a:sym typeface="Arial"/>
                        </a:rPr>
                        <a:t>Non-examples</a:t>
                      </a:r>
                      <a:endParaRPr sz="1800" u="none" strike="noStrike" cap="none"/>
                    </a:p>
                  </a:txBody>
                  <a:tcPr marL="66825" marR="66825" marT="66825" marB="668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705" name="Google Shape;705;p8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72</a:t>
            </a:fld>
            <a:endParaRPr/>
          </a:p>
        </p:txBody>
      </p:sp>
      <p:sp>
        <p:nvSpPr>
          <p:cNvPr id="706" name="Google Shape;706;p84"/>
          <p:cNvSpPr/>
          <p:nvPr/>
        </p:nvSpPr>
        <p:spPr>
          <a:xfrm>
            <a:off x="-1759739" y="0"/>
            <a:ext cx="12847707" cy="48431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7" name="Google Shape;707;p84"/>
          <p:cNvSpPr txBox="1"/>
          <p:nvPr/>
        </p:nvSpPr>
        <p:spPr>
          <a:xfrm>
            <a:off x="3787825" y="3891301"/>
            <a:ext cx="1752600" cy="7080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Arial"/>
                <a:ea typeface="Arial"/>
                <a:cs typeface="Arial"/>
                <a:sym typeface="Arial"/>
              </a:rPr>
              <a:t>Draw or find </a:t>
            </a:r>
            <a:endParaRPr/>
          </a:p>
          <a:p>
            <a:pPr marL="0" marR="0" lvl="0" indent="0" algn="l" rtl="0">
              <a:spcBef>
                <a:spcPts val="0"/>
              </a:spcBef>
              <a:spcAft>
                <a:spcPts val="0"/>
              </a:spcAft>
              <a:buNone/>
            </a:pPr>
            <a:r>
              <a:rPr lang="en-US" sz="2000">
                <a:solidFill>
                  <a:schemeClr val="dk1"/>
                </a:solidFill>
                <a:latin typeface="Arial"/>
                <a:ea typeface="Arial"/>
                <a:cs typeface="Arial"/>
                <a:sym typeface="Arial"/>
              </a:rPr>
              <a:t>an illustration</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85"/>
          <p:cNvSpPr txBox="1">
            <a:spLocks noGrp="1"/>
          </p:cNvSpPr>
          <p:nvPr>
            <p:ph type="title"/>
          </p:nvPr>
        </p:nvSpPr>
        <p:spPr>
          <a:xfrm>
            <a:off x="457200" y="274638"/>
            <a:ext cx="8229600" cy="124936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How do we get responsibilities?</a:t>
            </a:r>
            <a:endParaRPr/>
          </a:p>
        </p:txBody>
      </p:sp>
      <p:sp>
        <p:nvSpPr>
          <p:cNvPr id="714" name="Google Shape;714;p85"/>
          <p:cNvSpPr txBox="1">
            <a:spLocks noGrp="1"/>
          </p:cNvSpPr>
          <p:nvPr>
            <p:ph type="body" idx="1"/>
          </p:nvPr>
        </p:nvSpPr>
        <p:spPr>
          <a:xfrm>
            <a:off x="921175" y="1524000"/>
            <a:ext cx="7613100" cy="4754700"/>
          </a:xfrm>
          <a:prstGeom prst="rect">
            <a:avLst/>
          </a:prstGeom>
          <a:noFill/>
          <a:ln>
            <a:noFill/>
          </a:ln>
        </p:spPr>
        <p:txBody>
          <a:bodyPr spcFirstLastPara="1" wrap="square" lIns="91425" tIns="45700" rIns="91425" bIns="45700" anchor="t" anchorCtr="0">
            <a:normAutofit/>
          </a:bodyPr>
          <a:lstStyle/>
          <a:p>
            <a:pPr marL="171450" lvl="0" indent="-203200" algn="l" rtl="0">
              <a:lnSpc>
                <a:spcPct val="90000"/>
              </a:lnSpc>
              <a:spcBef>
                <a:spcPts val="0"/>
              </a:spcBef>
              <a:spcAft>
                <a:spcPts val="0"/>
              </a:spcAft>
              <a:buClr>
                <a:srgbClr val="000066"/>
              </a:buClr>
              <a:buSzPts val="3200"/>
              <a:buFont typeface="Noto Sans Symbols"/>
              <a:buChar char="✔"/>
            </a:pPr>
            <a:r>
              <a:rPr lang="en-US" sz="3200">
                <a:latin typeface="Arial"/>
                <a:ea typeface="Arial"/>
                <a:cs typeface="Arial"/>
                <a:sym typeface="Arial"/>
              </a:rPr>
              <a:t>Promises</a:t>
            </a:r>
            <a:endParaRPr/>
          </a:p>
          <a:p>
            <a:pPr marL="171450" lvl="0" indent="-203200" algn="l" rtl="0">
              <a:lnSpc>
                <a:spcPct val="90000"/>
              </a:lnSpc>
              <a:spcBef>
                <a:spcPts val="1350"/>
              </a:spcBef>
              <a:spcAft>
                <a:spcPts val="0"/>
              </a:spcAft>
              <a:buClr>
                <a:srgbClr val="000066"/>
              </a:buClr>
              <a:buSzPts val="3200"/>
              <a:buFont typeface="Noto Sans Symbols"/>
              <a:buChar char="✔"/>
            </a:pPr>
            <a:r>
              <a:rPr lang="en-US" sz="3200">
                <a:latin typeface="Arial"/>
                <a:ea typeface="Arial"/>
                <a:cs typeface="Arial"/>
                <a:sym typeface="Arial"/>
              </a:rPr>
              <a:t>Our job or position gives us things we  ought to do (police, teachers, parents)</a:t>
            </a:r>
            <a:endParaRPr/>
          </a:p>
          <a:p>
            <a:pPr marL="171450" lvl="0" indent="-203200" algn="l" rtl="0">
              <a:lnSpc>
                <a:spcPct val="90000"/>
              </a:lnSpc>
              <a:spcBef>
                <a:spcPts val="1350"/>
              </a:spcBef>
              <a:spcAft>
                <a:spcPts val="0"/>
              </a:spcAft>
              <a:buClr>
                <a:srgbClr val="000066"/>
              </a:buClr>
              <a:buSzPts val="3200"/>
              <a:buFont typeface="Noto Sans Symbols"/>
              <a:buChar char="✔"/>
            </a:pPr>
            <a:r>
              <a:rPr lang="en-US" sz="3200">
                <a:latin typeface="Arial"/>
                <a:ea typeface="Arial"/>
                <a:cs typeface="Arial"/>
                <a:sym typeface="Arial"/>
              </a:rPr>
              <a:t>People with authority tell us things we ought to do or something we should not do</a:t>
            </a:r>
            <a:endParaRPr/>
          </a:p>
          <a:p>
            <a:pPr marL="171450" lvl="0" indent="-203200" algn="l" rtl="0">
              <a:lnSpc>
                <a:spcPct val="90000"/>
              </a:lnSpc>
              <a:spcBef>
                <a:spcPts val="1350"/>
              </a:spcBef>
              <a:spcAft>
                <a:spcPts val="0"/>
              </a:spcAft>
              <a:buClr>
                <a:srgbClr val="000066"/>
              </a:buClr>
              <a:buSzPts val="3200"/>
              <a:buFont typeface="Noto Sans Symbols"/>
              <a:buChar char="✔"/>
            </a:pPr>
            <a:r>
              <a:rPr lang="en-US" sz="3200">
                <a:latin typeface="Arial"/>
                <a:ea typeface="Arial"/>
                <a:cs typeface="Arial"/>
                <a:sym typeface="Arial"/>
              </a:rPr>
              <a:t>We have rules that we ought to follow</a:t>
            </a:r>
            <a:endParaRPr/>
          </a:p>
          <a:p>
            <a:pPr marL="171450" lvl="0" indent="-203200" algn="l" rtl="0">
              <a:lnSpc>
                <a:spcPct val="90000"/>
              </a:lnSpc>
              <a:spcBef>
                <a:spcPts val="1350"/>
              </a:spcBef>
              <a:spcAft>
                <a:spcPts val="0"/>
              </a:spcAft>
              <a:buClr>
                <a:srgbClr val="000066"/>
              </a:buClr>
              <a:buSzPts val="3200"/>
              <a:buFont typeface="Noto Sans Symbols"/>
              <a:buChar char="✔"/>
            </a:pPr>
            <a:r>
              <a:rPr lang="en-US" sz="3200">
                <a:latin typeface="Arial"/>
                <a:ea typeface="Arial"/>
                <a:cs typeface="Arial"/>
                <a:sym typeface="Arial"/>
              </a:rPr>
              <a:t>We have beliefs about right and wrong ways to act</a:t>
            </a:r>
            <a:endParaRPr>
              <a:solidFill>
                <a:srgbClr val="000066"/>
              </a:solidFill>
              <a:latin typeface="Comic Sans MS"/>
              <a:ea typeface="Comic Sans MS"/>
              <a:cs typeface="Comic Sans MS"/>
              <a:sym typeface="Comic Sans MS"/>
            </a:endParaRPr>
          </a:p>
        </p:txBody>
      </p:sp>
      <p:sp>
        <p:nvSpPr>
          <p:cNvPr id="715" name="Google Shape;715;p8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73</a:t>
            </a:fld>
            <a:endParaRPr sz="1400">
              <a:solidFill>
                <a:schemeClr val="dk1"/>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86"/>
          <p:cNvSpPr txBox="1">
            <a:spLocks noGrp="1"/>
          </p:cNvSpPr>
          <p:nvPr>
            <p:ph type="title"/>
          </p:nvPr>
        </p:nvSpPr>
        <p:spPr>
          <a:xfrm>
            <a:off x="457200" y="533400"/>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What are some benefits and costs of a responsibility?</a:t>
            </a:r>
            <a:endParaRPr/>
          </a:p>
        </p:txBody>
      </p:sp>
      <p:sp>
        <p:nvSpPr>
          <p:cNvPr id="722" name="Google Shape;722;p86"/>
          <p:cNvSpPr txBox="1">
            <a:spLocks noGrp="1"/>
          </p:cNvSpPr>
          <p:nvPr>
            <p:ph type="body" idx="1"/>
          </p:nvPr>
        </p:nvSpPr>
        <p:spPr>
          <a:xfrm>
            <a:off x="609600" y="2133600"/>
            <a:ext cx="8077200" cy="4297363"/>
          </a:xfrm>
          <a:prstGeom prst="rect">
            <a:avLst/>
          </a:prstGeom>
          <a:noFill/>
          <a:ln>
            <a:noFill/>
          </a:ln>
        </p:spPr>
        <p:txBody>
          <a:bodyPr spcFirstLastPara="1" wrap="square" lIns="91425" tIns="45700" rIns="91425" bIns="45700" anchor="t" anchorCtr="0">
            <a:normAutofit lnSpcReduction="10000"/>
          </a:bodyPr>
          <a:lstStyle/>
          <a:p>
            <a:pPr marL="171450" lvl="0" indent="-190500" algn="l" rtl="0">
              <a:lnSpc>
                <a:spcPct val="90000"/>
              </a:lnSpc>
              <a:spcBef>
                <a:spcPts val="0"/>
              </a:spcBef>
              <a:spcAft>
                <a:spcPts val="0"/>
              </a:spcAft>
              <a:buClr>
                <a:srgbClr val="000066"/>
              </a:buClr>
              <a:buSzPts val="3000"/>
              <a:buFont typeface="Noto Sans Symbols"/>
              <a:buChar char="⮚"/>
            </a:pPr>
            <a:r>
              <a:rPr lang="en-US" sz="3200">
                <a:latin typeface="Arial"/>
                <a:ea typeface="Arial"/>
                <a:cs typeface="Arial"/>
                <a:sym typeface="Arial"/>
              </a:rPr>
              <a:t>When you carry out your responsibilities, good things happen. For example, when you do your homework, you learn and you feel proud of your work. </a:t>
            </a:r>
            <a:endParaRPr/>
          </a:p>
          <a:p>
            <a:pPr marL="171450" lvl="0" indent="-95250" algn="l" rtl="0">
              <a:lnSpc>
                <a:spcPct val="90000"/>
              </a:lnSpc>
              <a:spcBef>
                <a:spcPts val="750"/>
              </a:spcBef>
              <a:spcAft>
                <a:spcPts val="0"/>
              </a:spcAft>
              <a:buClr>
                <a:srgbClr val="800000"/>
              </a:buClr>
              <a:buSzPts val="1200"/>
              <a:buFont typeface="Noto Sans Symbols"/>
              <a:buNone/>
            </a:pPr>
            <a:endParaRPr sz="1200">
              <a:latin typeface="Arial"/>
              <a:ea typeface="Arial"/>
              <a:cs typeface="Arial"/>
              <a:sym typeface="Arial"/>
            </a:endParaRPr>
          </a:p>
          <a:p>
            <a:pPr marL="171450" lvl="0" indent="-190500" algn="l" rtl="0">
              <a:lnSpc>
                <a:spcPct val="90000"/>
              </a:lnSpc>
              <a:spcBef>
                <a:spcPts val="750"/>
              </a:spcBef>
              <a:spcAft>
                <a:spcPts val="0"/>
              </a:spcAft>
              <a:buClr>
                <a:srgbClr val="000066"/>
              </a:buClr>
              <a:buSzPts val="3000"/>
              <a:buFont typeface="Noto Sans Symbols"/>
              <a:buChar char="⮚"/>
            </a:pPr>
            <a:r>
              <a:rPr lang="en-US" sz="3200">
                <a:latin typeface="Arial"/>
                <a:ea typeface="Arial"/>
                <a:cs typeface="Arial"/>
                <a:sym typeface="Arial"/>
              </a:rPr>
              <a:t>When you don’t carry out your responsibilities, other things happen. For example, if you don’t do your homework, you don’t learn. You don’t feel proud about yourself.</a:t>
            </a:r>
            <a:endParaRPr/>
          </a:p>
          <a:p>
            <a:pPr marL="171450" lvl="0" indent="-38100" algn="l" rtl="0">
              <a:lnSpc>
                <a:spcPct val="90000"/>
              </a:lnSpc>
              <a:spcBef>
                <a:spcPts val="750"/>
              </a:spcBef>
              <a:spcAft>
                <a:spcPts val="0"/>
              </a:spcAft>
              <a:buClr>
                <a:schemeClr val="dk1"/>
              </a:buClr>
              <a:buSzPts val="2100"/>
              <a:buNone/>
            </a:pPr>
            <a:endParaRPr/>
          </a:p>
        </p:txBody>
      </p:sp>
      <p:sp>
        <p:nvSpPr>
          <p:cNvPr id="723" name="Google Shape;723;p8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74</a:t>
            </a:fld>
            <a:endParaRPr sz="1400">
              <a:solidFill>
                <a:schemeClr val="dk1"/>
              </a:solidFill>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87"/>
          <p:cNvSpPr txBox="1">
            <a:spLocks noGrp="1"/>
          </p:cNvSpPr>
          <p:nvPr>
            <p:ph type="title"/>
          </p:nvPr>
        </p:nvSpPr>
        <p:spPr>
          <a:xfrm>
            <a:off x="628650" y="134752"/>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Harriet Tubman’s Responsibilities</a:t>
            </a:r>
            <a:endParaRPr/>
          </a:p>
        </p:txBody>
      </p:sp>
      <p:sp>
        <p:nvSpPr>
          <p:cNvPr id="730" name="Google Shape;730;p87"/>
          <p:cNvSpPr txBox="1">
            <a:spLocks noGrp="1"/>
          </p:cNvSpPr>
          <p:nvPr>
            <p:ph type="body" idx="1"/>
          </p:nvPr>
        </p:nvSpPr>
        <p:spPr>
          <a:xfrm>
            <a:off x="304800" y="1337784"/>
            <a:ext cx="8534400" cy="5291616"/>
          </a:xfrm>
          <a:prstGeom prst="rect">
            <a:avLst/>
          </a:prstGeom>
          <a:noFill/>
          <a:ln>
            <a:noFill/>
          </a:ln>
        </p:spPr>
        <p:txBody>
          <a:bodyPr spcFirstLastPara="1" wrap="square" lIns="91425" tIns="45700" rIns="91425" bIns="45700" anchor="t" anchorCtr="0">
            <a:normAutofit fontScale="25000" lnSpcReduction="20000"/>
          </a:bodyPr>
          <a:lstStyle/>
          <a:p>
            <a:pPr marL="171450" lvl="0" indent="-184150" algn="l" rtl="0">
              <a:lnSpc>
                <a:spcPct val="90000"/>
              </a:lnSpc>
              <a:spcBef>
                <a:spcPts val="0"/>
              </a:spcBef>
              <a:spcAft>
                <a:spcPts val="0"/>
              </a:spcAft>
              <a:buClr>
                <a:srgbClr val="000066"/>
              </a:buClr>
              <a:buSzPct val="109091"/>
              <a:buChar char="•"/>
            </a:pPr>
            <a:r>
              <a:rPr lang="en-US" sz="8800">
                <a:latin typeface="Arial"/>
                <a:ea typeface="Arial"/>
                <a:cs typeface="Arial"/>
                <a:sym typeface="Arial"/>
              </a:rPr>
              <a:t>Harriet Tubman was born into slavery in Maryland before the Civil War but escaped. She believed that slavery was wrong.</a:t>
            </a:r>
            <a:endParaRPr/>
          </a:p>
          <a:p>
            <a:pPr marL="171450" lvl="0" indent="-133350" algn="l" rtl="0">
              <a:lnSpc>
                <a:spcPct val="90000"/>
              </a:lnSpc>
              <a:spcBef>
                <a:spcPts val="750"/>
              </a:spcBef>
              <a:spcAft>
                <a:spcPts val="0"/>
              </a:spcAft>
              <a:buClr>
                <a:srgbClr val="800000"/>
              </a:buClr>
              <a:buSzPct val="100000"/>
              <a:buNone/>
            </a:pPr>
            <a:endParaRPr sz="2400">
              <a:latin typeface="Arial"/>
              <a:ea typeface="Arial"/>
              <a:cs typeface="Arial"/>
              <a:sym typeface="Arial"/>
            </a:endParaRPr>
          </a:p>
          <a:p>
            <a:pPr marL="171450" lvl="0" indent="-184150" algn="l" rtl="0">
              <a:lnSpc>
                <a:spcPct val="90000"/>
              </a:lnSpc>
              <a:spcBef>
                <a:spcPts val="750"/>
              </a:spcBef>
              <a:spcAft>
                <a:spcPts val="0"/>
              </a:spcAft>
              <a:buClr>
                <a:srgbClr val="000066"/>
              </a:buClr>
              <a:buSzPct val="109091"/>
              <a:buChar char="•"/>
            </a:pPr>
            <a:r>
              <a:rPr lang="en-US" sz="8800">
                <a:latin typeface="Arial"/>
                <a:ea typeface="Arial"/>
                <a:cs typeface="Arial"/>
                <a:sym typeface="Arial"/>
              </a:rPr>
              <a:t>She became a “conductor” on the Underground Railroad, making more than 13 trips into the Deep South to bring more than 70 (some say 300) slaves to freedom in the North.</a:t>
            </a:r>
            <a:endParaRPr/>
          </a:p>
          <a:p>
            <a:pPr marL="171450" lvl="0" indent="-120650" algn="l" rtl="0">
              <a:lnSpc>
                <a:spcPct val="90000"/>
              </a:lnSpc>
              <a:spcBef>
                <a:spcPts val="750"/>
              </a:spcBef>
              <a:spcAft>
                <a:spcPts val="0"/>
              </a:spcAft>
              <a:buClr>
                <a:srgbClr val="800000"/>
              </a:buClr>
              <a:buSzPct val="100000"/>
              <a:buNone/>
            </a:pPr>
            <a:endParaRPr sz="3200">
              <a:latin typeface="Arial"/>
              <a:ea typeface="Arial"/>
              <a:cs typeface="Arial"/>
              <a:sym typeface="Arial"/>
            </a:endParaRPr>
          </a:p>
          <a:p>
            <a:pPr marL="171450" lvl="0" indent="-184150" algn="l" rtl="0">
              <a:lnSpc>
                <a:spcPct val="90000"/>
              </a:lnSpc>
              <a:spcBef>
                <a:spcPts val="750"/>
              </a:spcBef>
              <a:spcAft>
                <a:spcPts val="0"/>
              </a:spcAft>
              <a:buClr>
                <a:srgbClr val="000066"/>
              </a:buClr>
              <a:buSzPct val="109091"/>
              <a:buChar char="•"/>
            </a:pPr>
            <a:r>
              <a:rPr lang="en-US" sz="8800">
                <a:latin typeface="Arial"/>
                <a:ea typeface="Arial"/>
                <a:cs typeface="Arial"/>
                <a:sym typeface="Arial"/>
              </a:rPr>
              <a:t>Some believed that she was an outlaw and there was a reward for her capture and arrest.</a:t>
            </a:r>
            <a:endParaRPr/>
          </a:p>
          <a:p>
            <a:pPr marL="171450" lvl="0" indent="-120650" algn="l" rtl="0">
              <a:lnSpc>
                <a:spcPct val="90000"/>
              </a:lnSpc>
              <a:spcBef>
                <a:spcPts val="750"/>
              </a:spcBef>
              <a:spcAft>
                <a:spcPts val="0"/>
              </a:spcAft>
              <a:buClr>
                <a:srgbClr val="800000"/>
              </a:buClr>
              <a:buSzPct val="100000"/>
              <a:buNone/>
            </a:pPr>
            <a:endParaRPr sz="3200">
              <a:latin typeface="Arial"/>
              <a:ea typeface="Arial"/>
              <a:cs typeface="Arial"/>
              <a:sym typeface="Arial"/>
            </a:endParaRPr>
          </a:p>
          <a:p>
            <a:pPr marL="171450" lvl="0" indent="-184150" algn="l" rtl="0">
              <a:lnSpc>
                <a:spcPct val="90000"/>
              </a:lnSpc>
              <a:spcBef>
                <a:spcPts val="750"/>
              </a:spcBef>
              <a:spcAft>
                <a:spcPts val="0"/>
              </a:spcAft>
              <a:buClr>
                <a:srgbClr val="000066"/>
              </a:buClr>
              <a:buSzPct val="109091"/>
              <a:buChar char="•"/>
            </a:pPr>
            <a:r>
              <a:rPr lang="en-US" sz="8800">
                <a:latin typeface="Arial"/>
                <a:ea typeface="Arial"/>
                <a:cs typeface="Arial"/>
                <a:sym typeface="Arial"/>
              </a:rPr>
              <a:t>What were Harriet Tubman’s responsibilities and where did they come from?</a:t>
            </a:r>
            <a:endParaRPr/>
          </a:p>
          <a:p>
            <a:pPr marL="171450" lvl="0" indent="-120650" algn="l" rtl="0">
              <a:lnSpc>
                <a:spcPct val="90000"/>
              </a:lnSpc>
              <a:spcBef>
                <a:spcPts val="750"/>
              </a:spcBef>
              <a:spcAft>
                <a:spcPts val="0"/>
              </a:spcAft>
              <a:buClr>
                <a:srgbClr val="800000"/>
              </a:buClr>
              <a:buSzPct val="100000"/>
              <a:buNone/>
            </a:pPr>
            <a:endParaRPr sz="3200">
              <a:latin typeface="Arial"/>
              <a:ea typeface="Arial"/>
              <a:cs typeface="Arial"/>
              <a:sym typeface="Arial"/>
            </a:endParaRPr>
          </a:p>
          <a:p>
            <a:pPr marL="171450" lvl="0" indent="-184150" algn="l" rtl="0">
              <a:lnSpc>
                <a:spcPct val="90000"/>
              </a:lnSpc>
              <a:spcBef>
                <a:spcPts val="750"/>
              </a:spcBef>
              <a:spcAft>
                <a:spcPts val="0"/>
              </a:spcAft>
              <a:buClr>
                <a:srgbClr val="000066"/>
              </a:buClr>
              <a:buSzPct val="109091"/>
              <a:buChar char="•"/>
            </a:pPr>
            <a:r>
              <a:rPr lang="en-US" sz="8800">
                <a:latin typeface="Arial"/>
                <a:ea typeface="Arial"/>
                <a:cs typeface="Arial"/>
                <a:sym typeface="Arial"/>
              </a:rPr>
              <a:t>What were the costs and benefits for herself and others of carrying out these responsibilities?</a:t>
            </a:r>
            <a:endParaRPr/>
          </a:p>
          <a:p>
            <a:pPr marL="171450" lvl="0" indent="-120650" algn="l" rtl="0">
              <a:lnSpc>
                <a:spcPct val="90000"/>
              </a:lnSpc>
              <a:spcBef>
                <a:spcPts val="750"/>
              </a:spcBef>
              <a:spcAft>
                <a:spcPts val="0"/>
              </a:spcAft>
              <a:buClr>
                <a:srgbClr val="800000"/>
              </a:buClr>
              <a:buSzPct val="100000"/>
              <a:buNone/>
            </a:pPr>
            <a:endParaRPr sz="3200">
              <a:latin typeface="Arial"/>
              <a:ea typeface="Arial"/>
              <a:cs typeface="Arial"/>
              <a:sym typeface="Arial"/>
            </a:endParaRPr>
          </a:p>
          <a:p>
            <a:pPr marL="171450" lvl="0" indent="-184150" algn="l" rtl="0">
              <a:lnSpc>
                <a:spcPct val="90000"/>
              </a:lnSpc>
              <a:spcBef>
                <a:spcPts val="750"/>
              </a:spcBef>
              <a:spcAft>
                <a:spcPts val="0"/>
              </a:spcAft>
              <a:buClr>
                <a:srgbClr val="000066"/>
              </a:buClr>
              <a:buSzPct val="109091"/>
              <a:buChar char="•"/>
            </a:pPr>
            <a:r>
              <a:rPr lang="en-US" sz="8800">
                <a:latin typeface="Arial"/>
                <a:ea typeface="Arial"/>
                <a:cs typeface="Arial"/>
                <a:sym typeface="Arial"/>
              </a:rPr>
              <a:t>Which costs and benefits do you think were most important and why?</a:t>
            </a:r>
            <a:endParaRPr/>
          </a:p>
          <a:p>
            <a:pPr marL="171450" lvl="0" indent="-120650" algn="l" rtl="0">
              <a:lnSpc>
                <a:spcPct val="90000"/>
              </a:lnSpc>
              <a:spcBef>
                <a:spcPts val="750"/>
              </a:spcBef>
              <a:spcAft>
                <a:spcPts val="0"/>
              </a:spcAft>
              <a:buClr>
                <a:srgbClr val="800000"/>
              </a:buClr>
              <a:buSzPct val="100000"/>
              <a:buNone/>
            </a:pPr>
            <a:endParaRPr sz="3200">
              <a:latin typeface="Arial"/>
              <a:ea typeface="Arial"/>
              <a:cs typeface="Arial"/>
              <a:sym typeface="Arial"/>
            </a:endParaRPr>
          </a:p>
          <a:p>
            <a:pPr marL="171450" lvl="0" indent="-184150" algn="l" rtl="0">
              <a:lnSpc>
                <a:spcPct val="90000"/>
              </a:lnSpc>
              <a:spcBef>
                <a:spcPts val="750"/>
              </a:spcBef>
              <a:spcAft>
                <a:spcPts val="0"/>
              </a:spcAft>
              <a:buClr>
                <a:srgbClr val="000066"/>
              </a:buClr>
              <a:buSzPct val="109091"/>
              <a:buChar char="•"/>
            </a:pPr>
            <a:r>
              <a:rPr lang="en-US" sz="8800">
                <a:latin typeface="Arial"/>
                <a:ea typeface="Arial"/>
                <a:cs typeface="Arial"/>
                <a:sym typeface="Arial"/>
              </a:rPr>
              <a:t>Would you have done what Harriet Tubman did? Why or why not?</a:t>
            </a:r>
            <a:endParaRPr/>
          </a:p>
          <a:p>
            <a:pPr marL="171450" lvl="0" indent="-138113" algn="l" rtl="0">
              <a:lnSpc>
                <a:spcPct val="90000"/>
              </a:lnSpc>
              <a:spcBef>
                <a:spcPts val="750"/>
              </a:spcBef>
              <a:spcAft>
                <a:spcPts val="0"/>
              </a:spcAft>
              <a:buClr>
                <a:schemeClr val="dk1"/>
              </a:buClr>
              <a:buSzPct val="100000"/>
              <a:buNone/>
            </a:pPr>
            <a:endParaRPr i="1"/>
          </a:p>
        </p:txBody>
      </p:sp>
      <p:sp>
        <p:nvSpPr>
          <p:cNvPr id="731" name="Google Shape;731;p8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900">
                <a:solidFill>
                  <a:schemeClr val="dk2"/>
                </a:solidFill>
                <a:latin typeface="Arial"/>
                <a:ea typeface="Arial"/>
                <a:cs typeface="Arial"/>
                <a:sym typeface="Arial"/>
              </a:rPr>
              <a:t>75</a:t>
            </a:fld>
            <a:endParaRPr sz="900">
              <a:solidFill>
                <a:schemeClr val="dk2"/>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88"/>
          <p:cNvSpPr txBox="1">
            <a:spLocks noGrp="1"/>
          </p:cNvSpPr>
          <p:nvPr>
            <p:ph type="title"/>
          </p:nvPr>
        </p:nvSpPr>
        <p:spPr>
          <a:xfrm>
            <a:off x="628650" y="287301"/>
            <a:ext cx="7886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66"/>
              </a:buClr>
              <a:buSzPts val="3600"/>
              <a:buFont typeface="Cambria"/>
              <a:buNone/>
            </a:pPr>
            <a:r>
              <a:rPr lang="en-US" sz="3600" b="1" i="1">
                <a:solidFill>
                  <a:srgbClr val="000066"/>
                </a:solidFill>
                <a:latin typeface="Cambria"/>
                <a:ea typeface="Cambria"/>
                <a:cs typeface="Cambria"/>
                <a:sym typeface="Cambria"/>
              </a:rPr>
              <a:t>Responsibilities of a public position and Civic Virtue</a:t>
            </a:r>
            <a:endParaRPr/>
          </a:p>
        </p:txBody>
      </p:sp>
      <p:sp>
        <p:nvSpPr>
          <p:cNvPr id="738" name="Google Shape;738;p88"/>
          <p:cNvSpPr txBox="1">
            <a:spLocks noGrp="1"/>
          </p:cNvSpPr>
          <p:nvPr>
            <p:ph type="body" idx="1"/>
          </p:nvPr>
        </p:nvSpPr>
        <p:spPr>
          <a:xfrm>
            <a:off x="628650" y="1612875"/>
            <a:ext cx="8134500" cy="5108700"/>
          </a:xfrm>
          <a:prstGeom prst="rect">
            <a:avLst/>
          </a:prstGeom>
          <a:noFill/>
          <a:ln>
            <a:noFill/>
          </a:ln>
        </p:spPr>
        <p:txBody>
          <a:bodyPr spcFirstLastPara="1" wrap="square" lIns="91425" tIns="45700" rIns="91425" bIns="45700" anchor="t" anchorCtr="0">
            <a:normAutofit/>
          </a:bodyPr>
          <a:lstStyle/>
          <a:p>
            <a:pPr marL="171450" lvl="0" indent="-179900" algn="l" rtl="0">
              <a:lnSpc>
                <a:spcPct val="80000"/>
              </a:lnSpc>
              <a:spcBef>
                <a:spcPts val="0"/>
              </a:spcBef>
              <a:spcAft>
                <a:spcPts val="0"/>
              </a:spcAft>
              <a:buClr>
                <a:srgbClr val="000066"/>
              </a:buClr>
              <a:buSzPts val="2353"/>
              <a:buFont typeface="Noto Sans Symbols"/>
              <a:buChar char="▪"/>
            </a:pPr>
            <a:r>
              <a:rPr lang="en-US" sz="2353">
                <a:latin typeface="Arial"/>
                <a:ea typeface="Arial"/>
                <a:cs typeface="Arial"/>
                <a:sym typeface="Arial"/>
              </a:rPr>
              <a:t>Responsibilities of executives (president, governor, mayor), legislative bodies (Congress, NJ State Legislature, town councils, school boards) and courts are established by law</a:t>
            </a:r>
            <a:endParaRPr sz="2121"/>
          </a:p>
          <a:p>
            <a:pPr marL="171450" lvl="0" indent="-118618" algn="l" rtl="0">
              <a:lnSpc>
                <a:spcPct val="80000"/>
              </a:lnSpc>
              <a:spcBef>
                <a:spcPts val="0"/>
              </a:spcBef>
              <a:spcAft>
                <a:spcPts val="0"/>
              </a:spcAft>
              <a:buClr>
                <a:srgbClr val="800000"/>
              </a:buClr>
              <a:buSzPts val="698"/>
              <a:buFont typeface="Noto Sans Symbols"/>
              <a:buNone/>
            </a:pPr>
            <a:endParaRPr sz="1191">
              <a:latin typeface="Arial"/>
              <a:ea typeface="Arial"/>
              <a:cs typeface="Arial"/>
              <a:sym typeface="Arial"/>
            </a:endParaRPr>
          </a:p>
          <a:p>
            <a:pPr marL="171450" lvl="0" indent="-179900" algn="l" rtl="0">
              <a:lnSpc>
                <a:spcPct val="80000"/>
              </a:lnSpc>
              <a:spcBef>
                <a:spcPts val="0"/>
              </a:spcBef>
              <a:spcAft>
                <a:spcPts val="0"/>
              </a:spcAft>
              <a:buClr>
                <a:srgbClr val="000066"/>
              </a:buClr>
              <a:buSzPts val="2353"/>
              <a:buFont typeface="Noto Sans Symbols"/>
              <a:buChar char="▪"/>
            </a:pPr>
            <a:r>
              <a:rPr lang="en-US" sz="2353">
                <a:latin typeface="Arial"/>
                <a:ea typeface="Arial"/>
                <a:cs typeface="Arial"/>
                <a:sym typeface="Arial"/>
              </a:rPr>
              <a:t>Leaders have an obligation to make fair decisions following due process (fair procedures)</a:t>
            </a:r>
            <a:endParaRPr sz="2121"/>
          </a:p>
          <a:p>
            <a:pPr marL="171450" lvl="0" indent="-118618" algn="l" rtl="0">
              <a:lnSpc>
                <a:spcPct val="80000"/>
              </a:lnSpc>
              <a:spcBef>
                <a:spcPts val="0"/>
              </a:spcBef>
              <a:spcAft>
                <a:spcPts val="0"/>
              </a:spcAft>
              <a:buClr>
                <a:srgbClr val="800000"/>
              </a:buClr>
              <a:buSzPts val="698"/>
              <a:buFont typeface="Noto Sans Symbols"/>
              <a:buNone/>
            </a:pPr>
            <a:endParaRPr sz="1191">
              <a:latin typeface="Arial"/>
              <a:ea typeface="Arial"/>
              <a:cs typeface="Arial"/>
              <a:sym typeface="Arial"/>
            </a:endParaRPr>
          </a:p>
          <a:p>
            <a:pPr marL="171450" lvl="0" indent="-179900" algn="l" rtl="0">
              <a:lnSpc>
                <a:spcPct val="80000"/>
              </a:lnSpc>
              <a:spcBef>
                <a:spcPts val="0"/>
              </a:spcBef>
              <a:spcAft>
                <a:spcPts val="0"/>
              </a:spcAft>
              <a:buClr>
                <a:srgbClr val="000066"/>
              </a:buClr>
              <a:buSzPts val="2353"/>
              <a:buFont typeface="Noto Sans Symbols"/>
              <a:buChar char="▪"/>
            </a:pPr>
            <a:r>
              <a:rPr lang="en-US" sz="2353" b="1">
                <a:solidFill>
                  <a:srgbClr val="002060"/>
                </a:solidFill>
                <a:latin typeface="Arial"/>
                <a:ea typeface="Arial"/>
                <a:cs typeface="Arial"/>
                <a:sym typeface="Arial"/>
              </a:rPr>
              <a:t>Civic virtue</a:t>
            </a:r>
            <a:r>
              <a:rPr lang="en-US" sz="2353">
                <a:latin typeface="Arial"/>
                <a:ea typeface="Arial"/>
                <a:cs typeface="Arial"/>
                <a:sym typeface="Arial"/>
              </a:rPr>
              <a:t>: putting the good of the community (the common good) ahead of your own personal or political interests</a:t>
            </a:r>
            <a:endParaRPr sz="2121"/>
          </a:p>
          <a:p>
            <a:pPr marL="171450" lvl="0" indent="-118618" algn="l" rtl="0">
              <a:lnSpc>
                <a:spcPct val="80000"/>
              </a:lnSpc>
              <a:spcBef>
                <a:spcPts val="0"/>
              </a:spcBef>
              <a:spcAft>
                <a:spcPts val="0"/>
              </a:spcAft>
              <a:buClr>
                <a:srgbClr val="800000"/>
              </a:buClr>
              <a:buSzPts val="698"/>
              <a:buFont typeface="Noto Sans Symbols"/>
              <a:buNone/>
            </a:pPr>
            <a:endParaRPr sz="1191">
              <a:latin typeface="Arial"/>
              <a:ea typeface="Arial"/>
              <a:cs typeface="Arial"/>
              <a:sym typeface="Arial"/>
            </a:endParaRPr>
          </a:p>
          <a:p>
            <a:pPr marL="171450" lvl="0" indent="-179900" algn="l" rtl="0">
              <a:lnSpc>
                <a:spcPct val="80000"/>
              </a:lnSpc>
              <a:spcBef>
                <a:spcPts val="0"/>
              </a:spcBef>
              <a:spcAft>
                <a:spcPts val="0"/>
              </a:spcAft>
              <a:buClr>
                <a:srgbClr val="000066"/>
              </a:buClr>
              <a:buSzPts val="2353"/>
              <a:buFont typeface="Noto Sans Symbols"/>
              <a:buChar char="▪"/>
            </a:pPr>
            <a:r>
              <a:rPr lang="en-US" sz="2353">
                <a:latin typeface="Arial"/>
                <a:ea typeface="Arial"/>
                <a:cs typeface="Arial"/>
                <a:sym typeface="Arial"/>
              </a:rPr>
              <a:t>What would be an example of civic virtue:  George Washington. Why? Other examples?</a:t>
            </a:r>
            <a:endParaRPr sz="2198">
              <a:latin typeface="Arial"/>
              <a:ea typeface="Arial"/>
              <a:cs typeface="Arial"/>
              <a:sym typeface="Arial"/>
            </a:endParaRPr>
          </a:p>
          <a:p>
            <a:pPr marL="0" lvl="0" indent="0" algn="l" rtl="0">
              <a:lnSpc>
                <a:spcPct val="80000"/>
              </a:lnSpc>
              <a:spcBef>
                <a:spcPts val="0"/>
              </a:spcBef>
              <a:spcAft>
                <a:spcPts val="0"/>
              </a:spcAft>
              <a:buClr>
                <a:srgbClr val="800000"/>
              </a:buClr>
              <a:buSzPts val="930"/>
              <a:buFont typeface="Noto Sans Symbols"/>
              <a:buNone/>
            </a:pPr>
            <a:endParaRPr sz="1423">
              <a:latin typeface="Arial"/>
              <a:ea typeface="Arial"/>
              <a:cs typeface="Arial"/>
              <a:sym typeface="Arial"/>
            </a:endParaRPr>
          </a:p>
          <a:p>
            <a:pPr marL="171450" lvl="0" indent="-179900" algn="l" rtl="0">
              <a:lnSpc>
                <a:spcPct val="80000"/>
              </a:lnSpc>
              <a:spcBef>
                <a:spcPts val="0"/>
              </a:spcBef>
              <a:spcAft>
                <a:spcPts val="0"/>
              </a:spcAft>
              <a:buClr>
                <a:srgbClr val="000066"/>
              </a:buClr>
              <a:buSzPts val="2353"/>
              <a:buFont typeface="Noto Sans Symbols"/>
              <a:buChar char="▪"/>
            </a:pPr>
            <a:r>
              <a:rPr lang="en-US" sz="2353">
                <a:latin typeface="Arial"/>
                <a:ea typeface="Arial"/>
                <a:cs typeface="Arial"/>
                <a:sym typeface="Arial"/>
              </a:rPr>
              <a:t>Why is civic virtue important in a democracy?</a:t>
            </a:r>
            <a:endParaRPr sz="2121"/>
          </a:p>
          <a:p>
            <a:pPr marL="171450" lvl="0" indent="-30480" algn="l" rtl="0">
              <a:lnSpc>
                <a:spcPct val="70000"/>
              </a:lnSpc>
              <a:spcBef>
                <a:spcPts val="750"/>
              </a:spcBef>
              <a:spcAft>
                <a:spcPts val="0"/>
              </a:spcAft>
              <a:buClr>
                <a:schemeClr val="dk1"/>
              </a:buClr>
              <a:buSzPts val="1860"/>
              <a:buNone/>
            </a:pPr>
            <a:endParaRPr sz="1860">
              <a:latin typeface="Arial"/>
              <a:ea typeface="Arial"/>
              <a:cs typeface="Arial"/>
              <a:sym typeface="Arial"/>
            </a:endParaRPr>
          </a:p>
          <a:p>
            <a:pPr marL="171450" lvl="0" indent="-30480" algn="l" rtl="0">
              <a:lnSpc>
                <a:spcPct val="70000"/>
              </a:lnSpc>
              <a:spcBef>
                <a:spcPts val="750"/>
              </a:spcBef>
              <a:spcAft>
                <a:spcPts val="0"/>
              </a:spcAft>
              <a:buClr>
                <a:schemeClr val="dk1"/>
              </a:buClr>
              <a:buSzPts val="1860"/>
              <a:buNone/>
            </a:pPr>
            <a:endParaRPr sz="1860">
              <a:latin typeface="Arial"/>
              <a:ea typeface="Arial"/>
              <a:cs typeface="Arial"/>
              <a:sym typeface="Arial"/>
            </a:endParaRPr>
          </a:p>
        </p:txBody>
      </p:sp>
      <p:sp>
        <p:nvSpPr>
          <p:cNvPr id="739" name="Google Shape;739;p8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76</a:t>
            </a:fld>
            <a:endParaRPr/>
          </a:p>
        </p:txBody>
      </p:sp>
      <p:sp>
        <p:nvSpPr>
          <p:cNvPr id="740" name="Google Shape;740;p88"/>
          <p:cNvSpPr txBox="1"/>
          <p:nvPr/>
        </p:nvSpPr>
        <p:spPr>
          <a:xfrm>
            <a:off x="200300" y="5738200"/>
            <a:ext cx="8943600" cy="9852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600"/>
              <a:buFont typeface="Calibri"/>
              <a:buNone/>
            </a:pPr>
            <a:r>
              <a:rPr lang="en-US" sz="1300">
                <a:solidFill>
                  <a:srgbClr val="000066"/>
                </a:solidFill>
                <a:latin typeface="Calibri"/>
                <a:ea typeface="Calibri"/>
                <a:cs typeface="Calibri"/>
                <a:sym typeface="Calibri"/>
              </a:rPr>
              <a:t>6.1.2.CivicsCM.1: Describe why it is important that individuals assume personal and civic responsibilities in a democratic society. </a:t>
            </a:r>
            <a:endParaRPr sz="1300">
              <a:solidFill>
                <a:srgbClr val="000066"/>
              </a:solidFill>
              <a:latin typeface="Calibri"/>
              <a:ea typeface="Calibri"/>
              <a:cs typeface="Calibri"/>
              <a:sym typeface="Calibri"/>
            </a:endParaRPr>
          </a:p>
          <a:p>
            <a:pPr marL="0" lvl="0" indent="0" algn="l" rtl="0">
              <a:spcBef>
                <a:spcPts val="0"/>
              </a:spcBef>
              <a:spcAft>
                <a:spcPts val="0"/>
              </a:spcAft>
              <a:buClr>
                <a:schemeClr val="dk1"/>
              </a:buClr>
              <a:buSzPts val="1600"/>
              <a:buFont typeface="Calibri"/>
              <a:buNone/>
            </a:pPr>
            <a:r>
              <a:rPr lang="en-US" sz="1300">
                <a:solidFill>
                  <a:srgbClr val="000066"/>
                </a:solidFill>
                <a:latin typeface="Calibri"/>
                <a:ea typeface="Calibri"/>
                <a:cs typeface="Calibri"/>
                <a:sym typeface="Calibri"/>
              </a:rPr>
              <a:t>6.1.2.CivicsCM.2: Use examples from a variety of sources to describe how certain characteristics can help individuals collaborate and solve problems (e.g., open-mindedness, compassion, civility, persistence). </a:t>
            </a:r>
            <a:endParaRPr sz="1300">
              <a:solidFill>
                <a:srgbClr val="000066"/>
              </a:solidFill>
              <a:latin typeface="Calibri"/>
              <a:ea typeface="Calibri"/>
              <a:cs typeface="Calibri"/>
              <a:sym typeface="Calibri"/>
            </a:endParaRPr>
          </a:p>
          <a:p>
            <a:pPr marL="0" lvl="0" indent="0" algn="l" rtl="0">
              <a:spcBef>
                <a:spcPts val="0"/>
              </a:spcBef>
              <a:spcAft>
                <a:spcPts val="0"/>
              </a:spcAft>
              <a:buClr>
                <a:schemeClr val="dk1"/>
              </a:buClr>
              <a:buSzPts val="1600"/>
              <a:buFont typeface="Calibri"/>
              <a:buNone/>
            </a:pPr>
            <a:r>
              <a:rPr lang="en-US" sz="1300">
                <a:solidFill>
                  <a:srgbClr val="000066"/>
                </a:solidFill>
                <a:latin typeface="Calibri"/>
                <a:ea typeface="Calibri"/>
                <a:cs typeface="Calibri"/>
                <a:sym typeface="Calibri"/>
              </a:rPr>
              <a:t>6.1.2.CivicsPR.3: Analyze classroom rules and routines and describe how they are designed to benefit the common good. </a:t>
            </a:r>
            <a:endParaRPr sz="1300">
              <a:solidFill>
                <a:srgbClr val="000066"/>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89"/>
          <p:cNvSpPr txBox="1">
            <a:spLocks noGrp="1"/>
          </p:cNvSpPr>
          <p:nvPr>
            <p:ph type="title"/>
          </p:nvPr>
        </p:nvSpPr>
        <p:spPr>
          <a:xfrm>
            <a:off x="628650" y="147874"/>
            <a:ext cx="7886700" cy="1215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66"/>
              </a:buClr>
              <a:buSzPts val="3600"/>
              <a:buFont typeface="Cambria"/>
              <a:buNone/>
            </a:pPr>
            <a:r>
              <a:rPr lang="en-US" sz="3600" b="1" i="1">
                <a:solidFill>
                  <a:srgbClr val="000066"/>
                </a:solidFill>
                <a:latin typeface="Cambria"/>
                <a:ea typeface="Cambria"/>
                <a:cs typeface="Cambria"/>
                <a:sym typeface="Cambria"/>
              </a:rPr>
              <a:t>iCivics Lessons about </a:t>
            </a:r>
            <a:endParaRPr sz="3600" b="1" i="1">
              <a:solidFill>
                <a:srgbClr val="000066"/>
              </a:solidFill>
              <a:latin typeface="Cambria"/>
              <a:ea typeface="Cambria"/>
              <a:cs typeface="Cambria"/>
              <a:sym typeface="Cambria"/>
            </a:endParaRPr>
          </a:p>
          <a:p>
            <a:pPr marL="0" lvl="0" indent="0" algn="ctr" rtl="0">
              <a:lnSpc>
                <a:spcPct val="90000"/>
              </a:lnSpc>
              <a:spcBef>
                <a:spcPts val="0"/>
              </a:spcBef>
              <a:spcAft>
                <a:spcPts val="0"/>
              </a:spcAft>
              <a:buClr>
                <a:srgbClr val="000066"/>
              </a:buClr>
              <a:buSzPts val="3600"/>
              <a:buFont typeface="Cambria"/>
              <a:buNone/>
            </a:pPr>
            <a:r>
              <a:rPr lang="en-US" sz="3600" b="1" i="1">
                <a:solidFill>
                  <a:srgbClr val="000066"/>
                </a:solidFill>
                <a:latin typeface="Cambria"/>
                <a:ea typeface="Cambria"/>
                <a:cs typeface="Cambria"/>
                <a:sym typeface="Cambria"/>
              </a:rPr>
              <a:t>Civic Virtue - K-2</a:t>
            </a:r>
            <a:endParaRPr i="1">
              <a:solidFill>
                <a:srgbClr val="000066"/>
              </a:solidFill>
            </a:endParaRPr>
          </a:p>
        </p:txBody>
      </p:sp>
      <p:sp>
        <p:nvSpPr>
          <p:cNvPr id="747" name="Google Shape;747;p89"/>
          <p:cNvSpPr txBox="1">
            <a:spLocks noGrp="1"/>
          </p:cNvSpPr>
          <p:nvPr>
            <p:ph type="body" idx="1"/>
          </p:nvPr>
        </p:nvSpPr>
        <p:spPr>
          <a:xfrm>
            <a:off x="381000" y="4716634"/>
            <a:ext cx="8610600" cy="4713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375"/>
              </a:spcBef>
              <a:spcAft>
                <a:spcPts val="0"/>
              </a:spcAft>
              <a:buNone/>
            </a:pPr>
            <a:endParaRPr sz="2100">
              <a:latin typeface="Arial"/>
              <a:ea typeface="Arial"/>
              <a:cs typeface="Arial"/>
              <a:sym typeface="Arial"/>
            </a:endParaRPr>
          </a:p>
          <a:p>
            <a:pPr marL="0" lvl="0" indent="0" algn="l" rtl="0">
              <a:lnSpc>
                <a:spcPct val="90000"/>
              </a:lnSpc>
              <a:spcBef>
                <a:spcPts val="375"/>
              </a:spcBef>
              <a:spcAft>
                <a:spcPts val="0"/>
              </a:spcAft>
              <a:buNone/>
            </a:pPr>
            <a:endParaRPr sz="2100">
              <a:latin typeface="Arial"/>
              <a:ea typeface="Arial"/>
              <a:cs typeface="Arial"/>
              <a:sym typeface="Arial"/>
            </a:endParaRPr>
          </a:p>
          <a:p>
            <a:pPr marL="171450" lvl="0" indent="-112395" algn="l" rtl="0">
              <a:lnSpc>
                <a:spcPct val="100000"/>
              </a:lnSpc>
              <a:spcBef>
                <a:spcPts val="0"/>
              </a:spcBef>
              <a:spcAft>
                <a:spcPts val="0"/>
              </a:spcAft>
              <a:buClr>
                <a:srgbClr val="800000"/>
              </a:buClr>
              <a:buSzPct val="100000"/>
              <a:buFont typeface="Noto Sans Symbols"/>
              <a:buNone/>
            </a:pPr>
            <a:endParaRPr sz="1200">
              <a:latin typeface="Arial"/>
              <a:ea typeface="Arial"/>
              <a:cs typeface="Arial"/>
              <a:sym typeface="Arial"/>
            </a:endParaRPr>
          </a:p>
          <a:p>
            <a:pPr marL="171450" lvl="0" indent="0" algn="l" rtl="0">
              <a:lnSpc>
                <a:spcPct val="100000"/>
              </a:lnSpc>
              <a:spcBef>
                <a:spcPts val="0"/>
              </a:spcBef>
              <a:spcAft>
                <a:spcPts val="0"/>
              </a:spcAft>
              <a:buNone/>
            </a:pPr>
            <a:endParaRPr/>
          </a:p>
          <a:p>
            <a:pPr marL="171450" lvl="0" indent="-53340" algn="l" rtl="0">
              <a:lnSpc>
                <a:spcPct val="90000"/>
              </a:lnSpc>
              <a:spcBef>
                <a:spcPts val="750"/>
              </a:spcBef>
              <a:spcAft>
                <a:spcPts val="0"/>
              </a:spcAft>
              <a:buClr>
                <a:schemeClr val="dk1"/>
              </a:buClr>
              <a:buSzPct val="100000"/>
              <a:buNone/>
            </a:pPr>
            <a:endParaRPr sz="2400">
              <a:latin typeface="Arial"/>
              <a:ea typeface="Arial"/>
              <a:cs typeface="Arial"/>
              <a:sym typeface="Arial"/>
            </a:endParaRPr>
          </a:p>
          <a:p>
            <a:pPr marL="0" lvl="0" indent="0" algn="l" rtl="0">
              <a:lnSpc>
                <a:spcPct val="90000"/>
              </a:lnSpc>
              <a:spcBef>
                <a:spcPts val="750"/>
              </a:spcBef>
              <a:spcAft>
                <a:spcPts val="0"/>
              </a:spcAft>
              <a:buClr>
                <a:schemeClr val="dk1"/>
              </a:buClr>
              <a:buSzPct val="100000"/>
              <a:buNone/>
            </a:pPr>
            <a:endParaRPr>
              <a:latin typeface="Arial"/>
              <a:ea typeface="Arial"/>
              <a:cs typeface="Arial"/>
              <a:sym typeface="Arial"/>
            </a:endParaRPr>
          </a:p>
          <a:p>
            <a:pPr marL="0" lvl="0" indent="0" algn="l" rtl="0">
              <a:lnSpc>
                <a:spcPct val="90000"/>
              </a:lnSpc>
              <a:spcBef>
                <a:spcPts val="750"/>
              </a:spcBef>
              <a:spcAft>
                <a:spcPts val="0"/>
              </a:spcAft>
              <a:buClr>
                <a:schemeClr val="dk1"/>
              </a:buClr>
              <a:buSzPct val="100000"/>
              <a:buNone/>
            </a:pPr>
            <a:endParaRPr>
              <a:latin typeface="Arial"/>
              <a:ea typeface="Arial"/>
              <a:cs typeface="Arial"/>
              <a:sym typeface="Arial"/>
            </a:endParaRPr>
          </a:p>
          <a:p>
            <a:pPr marL="0" lvl="0" indent="0" algn="l" rtl="0">
              <a:lnSpc>
                <a:spcPct val="90000"/>
              </a:lnSpc>
              <a:spcBef>
                <a:spcPts val="750"/>
              </a:spcBef>
              <a:spcAft>
                <a:spcPts val="0"/>
              </a:spcAft>
              <a:buClr>
                <a:schemeClr val="dk1"/>
              </a:buClr>
              <a:buSzPct val="100000"/>
              <a:buNone/>
            </a:pPr>
            <a:endParaRPr>
              <a:latin typeface="Arial"/>
              <a:ea typeface="Arial"/>
              <a:cs typeface="Arial"/>
              <a:sym typeface="Arial"/>
            </a:endParaRPr>
          </a:p>
        </p:txBody>
      </p:sp>
      <p:sp>
        <p:nvSpPr>
          <p:cNvPr id="748" name="Google Shape;748;p8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77</a:t>
            </a:fld>
            <a:endParaRPr/>
          </a:p>
        </p:txBody>
      </p:sp>
      <p:sp>
        <p:nvSpPr>
          <p:cNvPr id="749" name="Google Shape;749;p89"/>
          <p:cNvSpPr txBox="1"/>
          <p:nvPr/>
        </p:nvSpPr>
        <p:spPr>
          <a:xfrm>
            <a:off x="381000" y="4204350"/>
            <a:ext cx="8610600" cy="23550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600"/>
              <a:buFont typeface="Calibri"/>
              <a:buNone/>
            </a:pPr>
            <a:r>
              <a:rPr lang="en-US" sz="2200" b="1">
                <a:solidFill>
                  <a:srgbClr val="000066"/>
                </a:solidFill>
                <a:latin typeface="Calibri"/>
                <a:ea typeface="Calibri"/>
                <a:cs typeface="Calibri"/>
                <a:sym typeface="Calibri"/>
              </a:rPr>
              <a:t>Each lesson:</a:t>
            </a:r>
            <a:endParaRPr sz="2200" b="1">
              <a:solidFill>
                <a:srgbClr val="000066"/>
              </a:solidFill>
              <a:latin typeface="Calibri"/>
              <a:ea typeface="Calibri"/>
              <a:cs typeface="Calibri"/>
              <a:sym typeface="Calibri"/>
            </a:endParaRPr>
          </a:p>
          <a:p>
            <a:pPr marL="0" marR="0" lvl="0" indent="0" algn="ctr" rtl="0">
              <a:spcBef>
                <a:spcPts val="0"/>
              </a:spcBef>
              <a:spcAft>
                <a:spcPts val="0"/>
              </a:spcAft>
              <a:buClr>
                <a:schemeClr val="dk1"/>
              </a:buClr>
              <a:buSzPts val="1600"/>
              <a:buFont typeface="Calibri"/>
              <a:buNone/>
            </a:pPr>
            <a:r>
              <a:rPr lang="en-US" sz="2100" b="1">
                <a:solidFill>
                  <a:srgbClr val="000066"/>
                </a:solidFill>
                <a:latin typeface="Calibri"/>
                <a:ea typeface="Calibri"/>
                <a:cs typeface="Calibri"/>
                <a:sym typeface="Calibri"/>
              </a:rPr>
              <a:t>Merges</a:t>
            </a:r>
            <a:r>
              <a:rPr lang="en-US" sz="2100">
                <a:solidFill>
                  <a:schemeClr val="dk1"/>
                </a:solidFill>
                <a:latin typeface="Calibri"/>
                <a:ea typeface="Calibri"/>
                <a:cs typeface="Calibri"/>
                <a:sym typeface="Calibri"/>
              </a:rPr>
              <a:t> definitions of “virtue” and “civic” to understand civic virtue;</a:t>
            </a:r>
            <a:endParaRPr sz="21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600"/>
              <a:buFont typeface="Calibri"/>
              <a:buNone/>
            </a:pPr>
            <a:r>
              <a:rPr lang="en-US" sz="2100" b="1">
                <a:solidFill>
                  <a:srgbClr val="000066"/>
                </a:solidFill>
                <a:latin typeface="Calibri"/>
                <a:ea typeface="Calibri"/>
                <a:cs typeface="Calibri"/>
                <a:sym typeface="Calibri"/>
              </a:rPr>
              <a:t>Asserts</a:t>
            </a:r>
            <a:r>
              <a:rPr lang="en-US" sz="2100">
                <a:solidFill>
                  <a:schemeClr val="dk1"/>
                </a:solidFill>
                <a:latin typeface="Calibri"/>
                <a:ea typeface="Calibri"/>
                <a:cs typeface="Calibri"/>
                <a:sym typeface="Calibri"/>
              </a:rPr>
              <a:t> that civic virtue requires action and practice;</a:t>
            </a:r>
            <a:endParaRPr sz="21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600"/>
              <a:buFont typeface="Calibri"/>
              <a:buNone/>
            </a:pPr>
            <a:r>
              <a:rPr lang="en-US" sz="2100" b="1">
                <a:solidFill>
                  <a:srgbClr val="000066"/>
                </a:solidFill>
                <a:latin typeface="Calibri"/>
                <a:ea typeface="Calibri"/>
                <a:cs typeface="Calibri"/>
                <a:sym typeface="Calibri"/>
              </a:rPr>
              <a:t>Explains</a:t>
            </a:r>
            <a:r>
              <a:rPr lang="en-US" sz="2100" b="1">
                <a:solidFill>
                  <a:schemeClr val="dk1"/>
                </a:solidFill>
                <a:latin typeface="Calibri"/>
                <a:ea typeface="Calibri"/>
                <a:cs typeface="Calibri"/>
                <a:sym typeface="Calibri"/>
              </a:rPr>
              <a:t> </a:t>
            </a:r>
            <a:r>
              <a:rPr lang="en-US" sz="2100">
                <a:solidFill>
                  <a:schemeClr val="dk1"/>
                </a:solidFill>
                <a:latin typeface="Calibri"/>
                <a:ea typeface="Calibri"/>
                <a:cs typeface="Calibri"/>
                <a:sym typeface="Calibri"/>
              </a:rPr>
              <a:t>that the Founding Generation practiced the virtues of -</a:t>
            </a:r>
            <a:endParaRPr sz="2100">
              <a:solidFill>
                <a:schemeClr val="dk1"/>
              </a:solidFill>
              <a:latin typeface="Calibri"/>
              <a:ea typeface="Calibri"/>
              <a:cs typeface="Calibri"/>
              <a:sym typeface="Calibri"/>
            </a:endParaRPr>
          </a:p>
          <a:p>
            <a:pPr marL="457200" marR="0" lvl="0" indent="0" algn="l" rtl="0">
              <a:spcBef>
                <a:spcPts val="0"/>
              </a:spcBef>
              <a:spcAft>
                <a:spcPts val="0"/>
              </a:spcAft>
              <a:buNone/>
            </a:pPr>
            <a:r>
              <a:rPr lang="en-US" sz="2100">
                <a:solidFill>
                  <a:schemeClr val="dk1"/>
                </a:solidFill>
                <a:latin typeface="Calibri"/>
                <a:ea typeface="Calibri"/>
                <a:cs typeface="Calibri"/>
                <a:sym typeface="Calibri"/>
              </a:rPr>
              <a:t>1) Perseverance, 2) Moderation, 3) Prudence, 4) Generosity, 5) Courage;</a:t>
            </a:r>
            <a:endParaRPr sz="2100">
              <a:solidFill>
                <a:schemeClr val="dk1"/>
              </a:solidFill>
              <a:latin typeface="Calibri"/>
              <a:ea typeface="Calibri"/>
              <a:cs typeface="Calibri"/>
              <a:sym typeface="Calibri"/>
            </a:endParaRPr>
          </a:p>
          <a:p>
            <a:pPr marL="457200" marR="0" lvl="0" indent="0" algn="l" rtl="0">
              <a:spcBef>
                <a:spcPts val="0"/>
              </a:spcBef>
              <a:spcAft>
                <a:spcPts val="0"/>
              </a:spcAft>
              <a:buNone/>
            </a:pPr>
            <a:r>
              <a:rPr lang="en-US" sz="2100">
                <a:solidFill>
                  <a:schemeClr val="dk1"/>
                </a:solidFill>
                <a:latin typeface="Calibri"/>
                <a:ea typeface="Calibri"/>
                <a:cs typeface="Calibri"/>
                <a:sym typeface="Calibri"/>
              </a:rPr>
              <a:t>   </a:t>
            </a:r>
            <a:r>
              <a:rPr lang="en-US" sz="2100">
                <a:solidFill>
                  <a:srgbClr val="000066"/>
                </a:solidFill>
                <a:latin typeface="Calibri"/>
                <a:ea typeface="Calibri"/>
                <a:cs typeface="Calibri"/>
                <a:sym typeface="Calibri"/>
              </a:rPr>
              <a:t> </a:t>
            </a:r>
            <a:r>
              <a:rPr lang="en-US" sz="2100" b="1">
                <a:solidFill>
                  <a:srgbClr val="000066"/>
                </a:solidFill>
                <a:latin typeface="Calibri"/>
                <a:ea typeface="Calibri"/>
                <a:cs typeface="Calibri"/>
                <a:sym typeface="Calibri"/>
              </a:rPr>
              <a:t>Relates</a:t>
            </a:r>
            <a:r>
              <a:rPr lang="en-US" sz="2100">
                <a:solidFill>
                  <a:schemeClr val="dk1"/>
                </a:solidFill>
                <a:latin typeface="Calibri"/>
                <a:ea typeface="Calibri"/>
                <a:cs typeface="Calibri"/>
                <a:sym typeface="Calibri"/>
              </a:rPr>
              <a:t> those Founding Virtues to Student Virtue and Classroom Rules.</a:t>
            </a:r>
            <a:r>
              <a:rPr lang="en-US" sz="2000">
                <a:solidFill>
                  <a:schemeClr val="dk1"/>
                </a:solidFill>
                <a:latin typeface="Calibri"/>
                <a:ea typeface="Calibri"/>
                <a:cs typeface="Calibri"/>
                <a:sym typeface="Calibri"/>
              </a:rPr>
              <a:t>  </a:t>
            </a:r>
            <a:r>
              <a:rPr lang="en-US" sz="2000">
                <a:solidFill>
                  <a:srgbClr val="A61C00"/>
                </a:solidFill>
                <a:latin typeface="Calibri"/>
                <a:ea typeface="Calibri"/>
                <a:cs typeface="Calibri"/>
                <a:sym typeface="Calibri"/>
              </a:rPr>
              <a:t> </a:t>
            </a:r>
            <a:endParaRPr sz="2000">
              <a:solidFill>
                <a:srgbClr val="85200C"/>
              </a:solidFill>
              <a:latin typeface="Calibri"/>
              <a:ea typeface="Calibri"/>
              <a:cs typeface="Calibri"/>
              <a:sym typeface="Calibri"/>
            </a:endParaRPr>
          </a:p>
          <a:p>
            <a:pPr marL="457200" marR="0" lvl="0" indent="0" algn="ctr" rtl="0">
              <a:spcBef>
                <a:spcPts val="0"/>
              </a:spcBef>
              <a:spcAft>
                <a:spcPts val="0"/>
              </a:spcAft>
              <a:buNone/>
            </a:pPr>
            <a:r>
              <a:rPr lang="en-US" sz="2000">
                <a:solidFill>
                  <a:schemeClr val="dk1"/>
                </a:solidFill>
                <a:latin typeface="Calibri"/>
                <a:ea typeface="Calibri"/>
                <a:cs typeface="Calibri"/>
                <a:sym typeface="Calibri"/>
              </a:rPr>
              <a:t> </a:t>
            </a:r>
            <a:endParaRPr sz="2000" b="1">
              <a:solidFill>
                <a:schemeClr val="dk1"/>
              </a:solidFill>
              <a:latin typeface="Calibri"/>
              <a:ea typeface="Calibri"/>
              <a:cs typeface="Calibri"/>
              <a:sym typeface="Calibri"/>
            </a:endParaRPr>
          </a:p>
        </p:txBody>
      </p:sp>
      <p:pic>
        <p:nvPicPr>
          <p:cNvPr id="750" name="Google Shape;750;p89"/>
          <p:cNvPicPr preferRelativeResize="0"/>
          <p:nvPr/>
        </p:nvPicPr>
        <p:blipFill rotWithShape="1">
          <a:blip r:embed="rId3">
            <a:alphaModFix/>
          </a:blip>
          <a:srcRect l="3007" t="2153"/>
          <a:stretch/>
        </p:blipFill>
        <p:spPr>
          <a:xfrm>
            <a:off x="4759150" y="2070675"/>
            <a:ext cx="3871999" cy="1993475"/>
          </a:xfrm>
          <a:prstGeom prst="rect">
            <a:avLst/>
          </a:prstGeom>
          <a:noFill/>
          <a:ln>
            <a:noFill/>
          </a:ln>
        </p:spPr>
      </p:pic>
      <p:pic>
        <p:nvPicPr>
          <p:cNvPr id="751" name="Google Shape;751;p89"/>
          <p:cNvPicPr preferRelativeResize="0"/>
          <p:nvPr/>
        </p:nvPicPr>
        <p:blipFill>
          <a:blip r:embed="rId4">
            <a:alphaModFix/>
          </a:blip>
          <a:stretch>
            <a:fillRect/>
          </a:stretch>
        </p:blipFill>
        <p:spPr>
          <a:xfrm>
            <a:off x="497400" y="2047000"/>
            <a:ext cx="3955501" cy="1993474"/>
          </a:xfrm>
          <a:prstGeom prst="rect">
            <a:avLst/>
          </a:prstGeom>
          <a:noFill/>
          <a:ln>
            <a:noFill/>
          </a:ln>
        </p:spPr>
      </p:pic>
      <p:sp>
        <p:nvSpPr>
          <p:cNvPr id="752" name="Google Shape;752;p89"/>
          <p:cNvSpPr txBox="1"/>
          <p:nvPr/>
        </p:nvSpPr>
        <p:spPr>
          <a:xfrm>
            <a:off x="381000" y="1363675"/>
            <a:ext cx="4287600" cy="6834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375"/>
              </a:spcBef>
              <a:spcAft>
                <a:spcPts val="0"/>
              </a:spcAft>
              <a:buNone/>
            </a:pPr>
            <a:r>
              <a:rPr lang="en-US" sz="1800" u="sng">
                <a:solidFill>
                  <a:schemeClr val="hlink"/>
                </a:solidFill>
                <a:hlinkClick r:id="rId5"/>
              </a:rPr>
              <a:t>How Did the Founders Learn About Civic Virtue? | iCivics</a:t>
            </a:r>
            <a:endParaRPr sz="1800">
              <a:solidFill>
                <a:schemeClr val="dk1"/>
              </a:solidFill>
              <a:latin typeface="Calibri"/>
              <a:ea typeface="Calibri"/>
              <a:cs typeface="Calibri"/>
              <a:sym typeface="Calibri"/>
            </a:endParaRPr>
          </a:p>
        </p:txBody>
      </p:sp>
      <p:sp>
        <p:nvSpPr>
          <p:cNvPr id="753" name="Google Shape;753;p89"/>
          <p:cNvSpPr txBox="1"/>
          <p:nvPr/>
        </p:nvSpPr>
        <p:spPr>
          <a:xfrm>
            <a:off x="4617025" y="1363675"/>
            <a:ext cx="4287600" cy="6834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375"/>
              </a:spcBef>
              <a:spcAft>
                <a:spcPts val="0"/>
              </a:spcAft>
              <a:buNone/>
            </a:pPr>
            <a:r>
              <a:rPr lang="en-US" sz="1800" u="sng">
                <a:solidFill>
                  <a:schemeClr val="hlink"/>
                </a:solidFill>
                <a:hlinkClick r:id="rId6"/>
              </a:rPr>
              <a:t>How Did Benjamin Franklin Practice Civic Virtue? | iCivics</a:t>
            </a:r>
            <a:endParaRPr sz="1800">
              <a:solidFill>
                <a:schemeClr val="dk1"/>
              </a:solidFill>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9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How do we decide who is responsible?</a:t>
            </a:r>
            <a:endParaRPr/>
          </a:p>
        </p:txBody>
      </p:sp>
      <p:sp>
        <p:nvSpPr>
          <p:cNvPr id="760" name="Google Shape;760;p90"/>
          <p:cNvSpPr txBox="1">
            <a:spLocks noGrp="1"/>
          </p:cNvSpPr>
          <p:nvPr>
            <p:ph type="body" idx="1"/>
          </p:nvPr>
        </p:nvSpPr>
        <p:spPr>
          <a:xfrm>
            <a:off x="628650" y="2042134"/>
            <a:ext cx="8229600" cy="4525962"/>
          </a:xfrm>
          <a:prstGeom prst="rect">
            <a:avLst/>
          </a:prstGeom>
          <a:noFill/>
          <a:ln>
            <a:noFill/>
          </a:ln>
        </p:spPr>
        <p:txBody>
          <a:bodyPr spcFirstLastPara="1" wrap="square" lIns="91425" tIns="45700" rIns="91425" bIns="45700" anchor="t" anchorCtr="0">
            <a:normAutofit lnSpcReduction="20000"/>
          </a:bodyPr>
          <a:lstStyle/>
          <a:p>
            <a:pPr marL="171450" lvl="0" indent="-177800" algn="l" rtl="0">
              <a:lnSpc>
                <a:spcPct val="90000"/>
              </a:lnSpc>
              <a:spcBef>
                <a:spcPts val="0"/>
              </a:spcBef>
              <a:spcAft>
                <a:spcPts val="0"/>
              </a:spcAft>
              <a:buClr>
                <a:srgbClr val="000066"/>
              </a:buClr>
              <a:buSzPts val="2800"/>
              <a:buFont typeface="Noto Sans Symbols"/>
              <a:buChar char="✔"/>
            </a:pPr>
            <a:r>
              <a:rPr lang="en-US" sz="2800">
                <a:latin typeface="Arial"/>
                <a:ea typeface="Arial"/>
                <a:cs typeface="Arial"/>
                <a:sym typeface="Arial"/>
              </a:rPr>
              <a:t>Why do we want to know who was responsible for something that happened?</a:t>
            </a:r>
            <a:endParaRPr/>
          </a:p>
          <a:p>
            <a:pPr marL="171450" lvl="0" indent="-95250" algn="l" rtl="0">
              <a:lnSpc>
                <a:spcPct val="90000"/>
              </a:lnSpc>
              <a:spcBef>
                <a:spcPts val="750"/>
              </a:spcBef>
              <a:spcAft>
                <a:spcPts val="0"/>
              </a:spcAft>
              <a:buClr>
                <a:srgbClr val="800000"/>
              </a:buClr>
              <a:buSzPts val="1200"/>
              <a:buFont typeface="Noto Sans Symbols"/>
              <a:buNone/>
            </a:pPr>
            <a:endParaRPr sz="1200">
              <a:latin typeface="Arial"/>
              <a:ea typeface="Arial"/>
              <a:cs typeface="Arial"/>
              <a:sym typeface="Arial"/>
            </a:endParaRPr>
          </a:p>
          <a:p>
            <a:pPr marL="171450" lvl="0" indent="-177800" algn="l" rtl="0">
              <a:lnSpc>
                <a:spcPct val="90000"/>
              </a:lnSpc>
              <a:spcBef>
                <a:spcPts val="750"/>
              </a:spcBef>
              <a:spcAft>
                <a:spcPts val="0"/>
              </a:spcAft>
              <a:buClr>
                <a:srgbClr val="000066"/>
              </a:buClr>
              <a:buSzPts val="2800"/>
              <a:buFont typeface="Noto Sans Symbols"/>
              <a:buChar char="✔"/>
            </a:pPr>
            <a:r>
              <a:rPr lang="en-US" sz="2800">
                <a:latin typeface="Arial"/>
                <a:ea typeface="Arial"/>
                <a:cs typeface="Arial"/>
                <a:sym typeface="Arial"/>
              </a:rPr>
              <a:t>We want people to act responsibly.</a:t>
            </a:r>
            <a:endParaRPr/>
          </a:p>
          <a:p>
            <a:pPr marL="171450" lvl="0" indent="-120650" algn="l" rtl="0">
              <a:lnSpc>
                <a:spcPct val="90000"/>
              </a:lnSpc>
              <a:spcBef>
                <a:spcPts val="750"/>
              </a:spcBef>
              <a:spcAft>
                <a:spcPts val="0"/>
              </a:spcAft>
              <a:buClr>
                <a:srgbClr val="800000"/>
              </a:buClr>
              <a:buSzPts val="800"/>
              <a:buFont typeface="Noto Sans Symbols"/>
              <a:buNone/>
            </a:pPr>
            <a:endParaRPr sz="800">
              <a:latin typeface="Arial"/>
              <a:ea typeface="Arial"/>
              <a:cs typeface="Arial"/>
              <a:sym typeface="Arial"/>
            </a:endParaRPr>
          </a:p>
          <a:p>
            <a:pPr marL="171450" lvl="0" indent="-177800" algn="l" rtl="0">
              <a:lnSpc>
                <a:spcPct val="90000"/>
              </a:lnSpc>
              <a:spcBef>
                <a:spcPts val="750"/>
              </a:spcBef>
              <a:spcAft>
                <a:spcPts val="0"/>
              </a:spcAft>
              <a:buClr>
                <a:srgbClr val="000066"/>
              </a:buClr>
              <a:buSzPts val="2800"/>
              <a:buFont typeface="Noto Sans Symbols"/>
              <a:buChar char="✔"/>
            </a:pPr>
            <a:r>
              <a:rPr lang="en-US" sz="2800">
                <a:latin typeface="Arial"/>
                <a:ea typeface="Arial"/>
                <a:cs typeface="Arial"/>
                <a:sym typeface="Arial"/>
              </a:rPr>
              <a:t>We reward people for doing good things (reduction in your insurance) and penalize than for acting irresponsibly (e.g., an oil spill, a train accident, etc.)</a:t>
            </a:r>
            <a:endParaRPr/>
          </a:p>
          <a:p>
            <a:pPr marL="171450" lvl="0" indent="-120650" algn="l" rtl="0">
              <a:lnSpc>
                <a:spcPct val="90000"/>
              </a:lnSpc>
              <a:spcBef>
                <a:spcPts val="750"/>
              </a:spcBef>
              <a:spcAft>
                <a:spcPts val="0"/>
              </a:spcAft>
              <a:buClr>
                <a:srgbClr val="800000"/>
              </a:buClr>
              <a:buSzPts val="800"/>
              <a:buFont typeface="Noto Sans Symbols"/>
              <a:buNone/>
            </a:pPr>
            <a:endParaRPr sz="800">
              <a:latin typeface="Arial"/>
              <a:ea typeface="Arial"/>
              <a:cs typeface="Arial"/>
              <a:sym typeface="Arial"/>
            </a:endParaRPr>
          </a:p>
          <a:p>
            <a:pPr marL="171450" lvl="0" indent="-177800" algn="l" rtl="0">
              <a:lnSpc>
                <a:spcPct val="90000"/>
              </a:lnSpc>
              <a:spcBef>
                <a:spcPts val="750"/>
              </a:spcBef>
              <a:spcAft>
                <a:spcPts val="0"/>
              </a:spcAft>
              <a:buClr>
                <a:srgbClr val="000066"/>
              </a:buClr>
              <a:buSzPts val="2800"/>
              <a:buFont typeface="Noto Sans Symbols"/>
              <a:buChar char="✔"/>
            </a:pPr>
            <a:r>
              <a:rPr lang="en-US" sz="2800">
                <a:latin typeface="Arial"/>
                <a:ea typeface="Arial"/>
                <a:cs typeface="Arial"/>
                <a:sym typeface="Arial"/>
              </a:rPr>
              <a:t>What ideas might be useful in deciding who is responsible?</a:t>
            </a:r>
            <a:endParaRPr/>
          </a:p>
          <a:p>
            <a:pPr marL="0" lvl="0" indent="0" algn="l" rtl="0">
              <a:lnSpc>
                <a:spcPct val="90000"/>
              </a:lnSpc>
              <a:spcBef>
                <a:spcPts val="750"/>
              </a:spcBef>
              <a:spcAft>
                <a:spcPts val="0"/>
              </a:spcAft>
              <a:buClr>
                <a:schemeClr val="dk1"/>
              </a:buClr>
              <a:buSzPts val="2800"/>
              <a:buFont typeface="Arial"/>
              <a:buNone/>
            </a:pPr>
            <a:endParaRPr sz="2800">
              <a:solidFill>
                <a:srgbClr val="833C0B"/>
              </a:solidFill>
            </a:endParaRPr>
          </a:p>
          <a:p>
            <a:pPr marL="171450" lvl="0" indent="-38100" algn="l" rtl="0">
              <a:lnSpc>
                <a:spcPct val="90000"/>
              </a:lnSpc>
              <a:spcBef>
                <a:spcPts val="750"/>
              </a:spcBef>
              <a:spcAft>
                <a:spcPts val="0"/>
              </a:spcAft>
              <a:buClr>
                <a:schemeClr val="dk1"/>
              </a:buClr>
              <a:buSzPts val="2100"/>
              <a:buNone/>
            </a:pPr>
            <a:endParaRPr>
              <a:solidFill>
                <a:srgbClr val="000066"/>
              </a:solidFill>
              <a:latin typeface="Comic Sans MS"/>
              <a:ea typeface="Comic Sans MS"/>
              <a:cs typeface="Comic Sans MS"/>
              <a:sym typeface="Comic Sans MS"/>
            </a:endParaRPr>
          </a:p>
        </p:txBody>
      </p:sp>
      <p:sp>
        <p:nvSpPr>
          <p:cNvPr id="761" name="Google Shape;761;p9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78</a:t>
            </a:fld>
            <a:endParaRPr sz="1400">
              <a:solidFill>
                <a:schemeClr val="dk1"/>
              </a:solidFill>
              <a:latin typeface="Arial"/>
              <a:ea typeface="Arial"/>
              <a:cs typeface="Arial"/>
              <a:sym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91"/>
          <p:cNvSpPr txBox="1">
            <a:spLocks noGrp="1"/>
          </p:cNvSpPr>
          <p:nvPr>
            <p:ph type="title"/>
          </p:nvPr>
        </p:nvSpPr>
        <p:spPr>
          <a:xfrm>
            <a:off x="457200" y="304800"/>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Intellectual Tool Chart: Responsibility</a:t>
            </a:r>
            <a:endParaRPr sz="3600" i="1">
              <a:solidFill>
                <a:srgbClr val="002060"/>
              </a:solidFill>
              <a:latin typeface="Cambria"/>
              <a:ea typeface="Cambria"/>
              <a:cs typeface="Cambria"/>
              <a:sym typeface="Cambria"/>
            </a:endParaRPr>
          </a:p>
        </p:txBody>
      </p:sp>
      <p:sp>
        <p:nvSpPr>
          <p:cNvPr id="768" name="Google Shape;768;p91"/>
          <p:cNvSpPr txBox="1">
            <a:spLocks noGrp="1"/>
          </p:cNvSpPr>
          <p:nvPr>
            <p:ph type="body" idx="1"/>
          </p:nvPr>
        </p:nvSpPr>
        <p:spPr>
          <a:xfrm>
            <a:off x="678100" y="1600200"/>
            <a:ext cx="8085000" cy="5105400"/>
          </a:xfrm>
          <a:prstGeom prst="rect">
            <a:avLst/>
          </a:prstGeom>
          <a:noFill/>
          <a:ln>
            <a:noFill/>
          </a:ln>
        </p:spPr>
        <p:txBody>
          <a:bodyPr spcFirstLastPara="1" wrap="square" lIns="91425" tIns="45700" rIns="91425" bIns="45700" anchor="t" anchorCtr="0">
            <a:normAutofit/>
          </a:bodyPr>
          <a:lstStyle/>
          <a:p>
            <a:pPr marL="609600" lvl="0" indent="-609600" algn="l" rtl="0">
              <a:lnSpc>
                <a:spcPct val="90000"/>
              </a:lnSpc>
              <a:spcBef>
                <a:spcPts val="0"/>
              </a:spcBef>
              <a:spcAft>
                <a:spcPts val="0"/>
              </a:spcAft>
              <a:buClr>
                <a:srgbClr val="000066"/>
              </a:buClr>
              <a:buSzPts val="2200"/>
              <a:buFont typeface="Arial"/>
              <a:buAutoNum type="arabicPeriod"/>
            </a:pPr>
            <a:r>
              <a:rPr lang="en-US" sz="2200">
                <a:latin typeface="Arial"/>
                <a:ea typeface="Arial"/>
                <a:cs typeface="Arial"/>
                <a:sym typeface="Arial"/>
              </a:rPr>
              <a:t>What is the event or situation?</a:t>
            </a:r>
            <a:endParaRPr/>
          </a:p>
          <a:p>
            <a:pPr marL="609600" lvl="0" indent="-609600" algn="l" rtl="0">
              <a:lnSpc>
                <a:spcPct val="90000"/>
              </a:lnSpc>
              <a:spcBef>
                <a:spcPts val="750"/>
              </a:spcBef>
              <a:spcAft>
                <a:spcPts val="0"/>
              </a:spcAft>
              <a:buClr>
                <a:srgbClr val="000066"/>
              </a:buClr>
              <a:buSzPts val="2200"/>
              <a:buFont typeface="Arial"/>
              <a:buAutoNum type="arabicPeriod"/>
            </a:pPr>
            <a:r>
              <a:rPr lang="en-US" sz="2200">
                <a:latin typeface="Arial"/>
                <a:ea typeface="Arial"/>
                <a:cs typeface="Arial"/>
                <a:sym typeface="Arial"/>
              </a:rPr>
              <a:t>Who are the persons who might be considered responsible?</a:t>
            </a:r>
            <a:endParaRPr/>
          </a:p>
          <a:p>
            <a:pPr marL="609600" lvl="0" indent="-609600" algn="l" rtl="0">
              <a:lnSpc>
                <a:spcPct val="90000"/>
              </a:lnSpc>
              <a:spcBef>
                <a:spcPts val="750"/>
              </a:spcBef>
              <a:spcAft>
                <a:spcPts val="0"/>
              </a:spcAft>
              <a:buClr>
                <a:srgbClr val="000066"/>
              </a:buClr>
              <a:buSzPts val="2200"/>
              <a:buFont typeface="Arial"/>
              <a:buAutoNum type="arabicPeriod"/>
            </a:pPr>
            <a:r>
              <a:rPr lang="en-US" sz="2200">
                <a:latin typeface="Arial"/>
                <a:ea typeface="Arial"/>
                <a:cs typeface="Arial"/>
                <a:sym typeface="Arial"/>
              </a:rPr>
              <a:t>How might each person be considered to have caused the situation?</a:t>
            </a:r>
            <a:endParaRPr/>
          </a:p>
          <a:p>
            <a:pPr marL="609600" lvl="0" indent="-609600" algn="l" rtl="0">
              <a:lnSpc>
                <a:spcPct val="90000"/>
              </a:lnSpc>
              <a:spcBef>
                <a:spcPts val="750"/>
              </a:spcBef>
              <a:spcAft>
                <a:spcPts val="0"/>
              </a:spcAft>
              <a:buClr>
                <a:srgbClr val="000066"/>
              </a:buClr>
              <a:buSzPts val="2200"/>
              <a:buAutoNum type="arabicPeriod"/>
            </a:pPr>
            <a:r>
              <a:rPr lang="en-US" sz="2200">
                <a:latin typeface="Arial"/>
                <a:ea typeface="Arial"/>
                <a:cs typeface="Arial"/>
                <a:sym typeface="Arial"/>
              </a:rPr>
              <a:t>What was the person’s state of mind? Intent? Carelessness? Knowledge or what might happen?</a:t>
            </a:r>
            <a:endParaRPr/>
          </a:p>
          <a:p>
            <a:pPr marL="609600" lvl="0" indent="-609600" algn="l" rtl="0">
              <a:lnSpc>
                <a:spcPct val="90000"/>
              </a:lnSpc>
              <a:spcBef>
                <a:spcPts val="750"/>
              </a:spcBef>
              <a:spcAft>
                <a:spcPts val="0"/>
              </a:spcAft>
              <a:buClr>
                <a:srgbClr val="000066"/>
              </a:buClr>
              <a:buSzPts val="2200"/>
              <a:buAutoNum type="arabicPeriod"/>
            </a:pPr>
            <a:r>
              <a:rPr lang="en-US" sz="2200">
                <a:latin typeface="Arial"/>
                <a:ea typeface="Arial"/>
                <a:cs typeface="Arial"/>
                <a:sym typeface="Arial"/>
              </a:rPr>
              <a:t>Did the person lack control?</a:t>
            </a:r>
            <a:endParaRPr/>
          </a:p>
          <a:p>
            <a:pPr marL="609600" lvl="0" indent="-609600" algn="l" rtl="0">
              <a:lnSpc>
                <a:spcPct val="90000"/>
              </a:lnSpc>
              <a:spcBef>
                <a:spcPts val="750"/>
              </a:spcBef>
              <a:spcAft>
                <a:spcPts val="0"/>
              </a:spcAft>
              <a:buClr>
                <a:srgbClr val="000066"/>
              </a:buClr>
              <a:buSzPts val="2200"/>
              <a:buAutoNum type="arabicPeriod"/>
            </a:pPr>
            <a:r>
              <a:rPr lang="en-US" sz="2200">
                <a:latin typeface="Arial"/>
                <a:ea typeface="Arial"/>
                <a:cs typeface="Arial"/>
                <a:sym typeface="Arial"/>
              </a:rPr>
              <a:t>Did the person have a duty to act differently?</a:t>
            </a:r>
            <a:endParaRPr/>
          </a:p>
          <a:p>
            <a:pPr marL="609600" lvl="0" indent="-609600" algn="l" rtl="0">
              <a:lnSpc>
                <a:spcPct val="90000"/>
              </a:lnSpc>
              <a:spcBef>
                <a:spcPts val="750"/>
              </a:spcBef>
              <a:spcAft>
                <a:spcPts val="0"/>
              </a:spcAft>
              <a:buClr>
                <a:srgbClr val="000066"/>
              </a:buClr>
              <a:buSzPts val="2200"/>
              <a:buFont typeface="Arial"/>
              <a:buAutoNum type="arabicPeriod"/>
            </a:pPr>
            <a:r>
              <a:rPr lang="en-US" sz="2200">
                <a:latin typeface="Arial"/>
                <a:ea typeface="Arial"/>
                <a:cs typeface="Arial"/>
                <a:sym typeface="Arial"/>
              </a:rPr>
              <a:t>What important values or interests, if any, help explain the persons’ behavior?</a:t>
            </a:r>
            <a:endParaRPr/>
          </a:p>
          <a:p>
            <a:pPr marL="609600" lvl="0" indent="-609600" algn="l" rtl="0">
              <a:lnSpc>
                <a:spcPct val="90000"/>
              </a:lnSpc>
              <a:spcBef>
                <a:spcPts val="750"/>
              </a:spcBef>
              <a:spcAft>
                <a:spcPts val="0"/>
              </a:spcAft>
              <a:buClr>
                <a:srgbClr val="000066"/>
              </a:buClr>
              <a:buSzPts val="2200"/>
              <a:buFont typeface="Arial"/>
              <a:buAutoNum type="arabicPeriod"/>
            </a:pPr>
            <a:r>
              <a:rPr lang="en-US" sz="2200">
                <a:latin typeface="Arial"/>
                <a:ea typeface="Arial"/>
                <a:cs typeface="Arial"/>
                <a:sym typeface="Arial"/>
              </a:rPr>
              <a:t>Who do you think is responsible for this event or situation? Why?</a:t>
            </a:r>
            <a:endParaRPr/>
          </a:p>
          <a:p>
            <a:pPr marL="171450" lvl="0" indent="-38100" algn="l" rtl="0">
              <a:lnSpc>
                <a:spcPct val="90000"/>
              </a:lnSpc>
              <a:spcBef>
                <a:spcPts val="750"/>
              </a:spcBef>
              <a:spcAft>
                <a:spcPts val="0"/>
              </a:spcAft>
              <a:buClr>
                <a:schemeClr val="dk1"/>
              </a:buClr>
              <a:buSzPts val="2100"/>
              <a:buNone/>
            </a:pPr>
            <a:endParaRPr/>
          </a:p>
        </p:txBody>
      </p:sp>
      <p:sp>
        <p:nvSpPr>
          <p:cNvPr id="769" name="Google Shape;769;p9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79</a:t>
            </a:fld>
            <a:endParaRPr sz="1400">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0"/>
          <p:cNvSpPr txBox="1">
            <a:spLocks noGrp="1"/>
          </p:cNvSpPr>
          <p:nvPr>
            <p:ph type="title"/>
          </p:nvPr>
        </p:nvSpPr>
        <p:spPr>
          <a:xfrm>
            <a:off x="457200" y="491921"/>
            <a:ext cx="8229600" cy="190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Core Civics Concepts</a:t>
            </a:r>
            <a:br>
              <a:rPr lang="en-US" sz="4000" b="1" i="1">
                <a:solidFill>
                  <a:srgbClr val="002060"/>
                </a:solidFill>
                <a:latin typeface="Cambria"/>
                <a:ea typeface="Cambria"/>
                <a:cs typeface="Cambria"/>
                <a:sym typeface="Cambria"/>
              </a:rPr>
            </a:br>
            <a:br>
              <a:rPr lang="en-US" sz="400" b="1" i="1">
                <a:solidFill>
                  <a:srgbClr val="002060"/>
                </a:solidFill>
                <a:latin typeface="Cambria"/>
                <a:ea typeface="Cambria"/>
                <a:cs typeface="Cambria"/>
                <a:sym typeface="Cambria"/>
              </a:rPr>
            </a:br>
            <a:br>
              <a:rPr lang="en-US" sz="1200" b="1" i="1">
                <a:solidFill>
                  <a:srgbClr val="002060"/>
                </a:solidFill>
                <a:latin typeface="Cambria"/>
                <a:ea typeface="Cambria"/>
                <a:cs typeface="Cambria"/>
                <a:sym typeface="Cambria"/>
              </a:rPr>
            </a:br>
            <a:r>
              <a:rPr lang="en-US" sz="2400">
                <a:solidFill>
                  <a:srgbClr val="000000"/>
                </a:solidFill>
                <a:latin typeface="Arial"/>
                <a:ea typeface="Arial"/>
                <a:cs typeface="Arial"/>
                <a:sym typeface="Arial"/>
              </a:rPr>
              <a:t>How do citizens, civic ideals, and government institutions interact to balance the needs of individuals and the common good?</a:t>
            </a:r>
            <a:endParaRPr sz="2400" b="1" i="1">
              <a:solidFill>
                <a:srgbClr val="002060"/>
              </a:solidFill>
              <a:latin typeface="Cambria"/>
              <a:ea typeface="Cambria"/>
              <a:cs typeface="Cambria"/>
              <a:sym typeface="Cambria"/>
            </a:endParaRPr>
          </a:p>
        </p:txBody>
      </p:sp>
      <p:sp>
        <p:nvSpPr>
          <p:cNvPr id="153" name="Google Shape;153;p20"/>
          <p:cNvSpPr txBox="1">
            <a:spLocks noGrp="1"/>
          </p:cNvSpPr>
          <p:nvPr>
            <p:ph type="body" idx="1"/>
          </p:nvPr>
        </p:nvSpPr>
        <p:spPr>
          <a:xfrm>
            <a:off x="3334500" y="2509475"/>
            <a:ext cx="3981000" cy="4029300"/>
          </a:xfrm>
          <a:prstGeom prst="rect">
            <a:avLst/>
          </a:prstGeom>
          <a:noFill/>
          <a:ln>
            <a:noFill/>
          </a:ln>
        </p:spPr>
        <p:txBody>
          <a:bodyPr spcFirstLastPara="1" wrap="square" lIns="91425" tIns="45700" rIns="91425" bIns="45700" anchor="t" anchorCtr="0">
            <a:normAutofit/>
          </a:bodyPr>
          <a:lstStyle/>
          <a:p>
            <a:pPr marL="171450" lvl="0" indent="-171450" algn="l" rtl="0">
              <a:lnSpc>
                <a:spcPct val="90000"/>
              </a:lnSpc>
              <a:spcBef>
                <a:spcPts val="0"/>
              </a:spcBef>
              <a:spcAft>
                <a:spcPts val="0"/>
              </a:spcAft>
              <a:buClr>
                <a:srgbClr val="000066"/>
              </a:buClr>
              <a:buSzPts val="2200"/>
              <a:buChar char="•"/>
            </a:pPr>
            <a:r>
              <a:rPr lang="en-US" sz="2200">
                <a:latin typeface="Arial"/>
                <a:ea typeface="Arial"/>
                <a:cs typeface="Arial"/>
                <a:sym typeface="Arial"/>
              </a:rPr>
              <a:t>Community</a:t>
            </a:r>
            <a:endParaRPr/>
          </a:p>
          <a:p>
            <a:pPr marL="171450" lvl="0" indent="-171450" algn="l" rtl="0">
              <a:lnSpc>
                <a:spcPct val="90000"/>
              </a:lnSpc>
              <a:spcBef>
                <a:spcPts val="750"/>
              </a:spcBef>
              <a:spcAft>
                <a:spcPts val="0"/>
              </a:spcAft>
              <a:buClr>
                <a:srgbClr val="000066"/>
              </a:buClr>
              <a:buSzPts val="2200"/>
              <a:buChar char="•"/>
            </a:pPr>
            <a:r>
              <a:rPr lang="en-US" sz="2200">
                <a:latin typeface="Arial"/>
                <a:ea typeface="Arial"/>
                <a:cs typeface="Arial"/>
                <a:sym typeface="Arial"/>
              </a:rPr>
              <a:t>Common Good</a:t>
            </a:r>
            <a:endParaRPr/>
          </a:p>
          <a:p>
            <a:pPr marL="171450" lvl="0" indent="-171450" algn="l" rtl="0">
              <a:lnSpc>
                <a:spcPct val="90000"/>
              </a:lnSpc>
              <a:spcBef>
                <a:spcPts val="750"/>
              </a:spcBef>
              <a:spcAft>
                <a:spcPts val="0"/>
              </a:spcAft>
              <a:buClr>
                <a:srgbClr val="000066"/>
              </a:buClr>
              <a:buSzPts val="2200"/>
              <a:buChar char="•"/>
            </a:pPr>
            <a:r>
              <a:rPr lang="en-US" sz="2200">
                <a:latin typeface="Arial"/>
                <a:ea typeface="Arial"/>
                <a:cs typeface="Arial"/>
                <a:sym typeface="Arial"/>
              </a:rPr>
              <a:t>Rules and Laws</a:t>
            </a:r>
            <a:endParaRPr/>
          </a:p>
          <a:p>
            <a:pPr marL="171450" lvl="0" indent="-171450" algn="l" rtl="0">
              <a:lnSpc>
                <a:spcPct val="90000"/>
              </a:lnSpc>
              <a:spcBef>
                <a:spcPts val="750"/>
              </a:spcBef>
              <a:spcAft>
                <a:spcPts val="0"/>
              </a:spcAft>
              <a:buClr>
                <a:srgbClr val="000066"/>
              </a:buClr>
              <a:buSzPts val="2200"/>
              <a:buChar char="•"/>
            </a:pPr>
            <a:r>
              <a:rPr lang="en-US" sz="2200">
                <a:latin typeface="Arial"/>
                <a:ea typeface="Arial"/>
                <a:cs typeface="Arial"/>
                <a:sym typeface="Arial"/>
              </a:rPr>
              <a:t>Authority/Government</a:t>
            </a:r>
            <a:endParaRPr/>
          </a:p>
          <a:p>
            <a:pPr marL="171450" lvl="0" indent="-171450" algn="l" rtl="0">
              <a:lnSpc>
                <a:spcPct val="90000"/>
              </a:lnSpc>
              <a:spcBef>
                <a:spcPts val="750"/>
              </a:spcBef>
              <a:spcAft>
                <a:spcPts val="0"/>
              </a:spcAft>
              <a:buClr>
                <a:srgbClr val="000066"/>
              </a:buClr>
              <a:buSzPts val="2200"/>
              <a:buChar char="•"/>
            </a:pPr>
            <a:r>
              <a:rPr lang="en-US" sz="2200">
                <a:latin typeface="Arial"/>
                <a:ea typeface="Arial"/>
                <a:cs typeface="Arial"/>
                <a:sym typeface="Arial"/>
              </a:rPr>
              <a:t>Responsibility</a:t>
            </a:r>
            <a:endParaRPr/>
          </a:p>
          <a:p>
            <a:pPr marL="171450" lvl="0" indent="-171450" algn="l" rtl="0">
              <a:lnSpc>
                <a:spcPct val="90000"/>
              </a:lnSpc>
              <a:spcBef>
                <a:spcPts val="750"/>
              </a:spcBef>
              <a:spcAft>
                <a:spcPts val="0"/>
              </a:spcAft>
              <a:buClr>
                <a:srgbClr val="000066"/>
              </a:buClr>
              <a:buSzPts val="2200"/>
              <a:buChar char="•"/>
            </a:pPr>
            <a:r>
              <a:rPr lang="en-US" sz="2200">
                <a:latin typeface="Arial"/>
                <a:ea typeface="Arial"/>
                <a:cs typeface="Arial"/>
                <a:sym typeface="Arial"/>
              </a:rPr>
              <a:t>Rights/Fairness</a:t>
            </a:r>
            <a:endParaRPr/>
          </a:p>
          <a:p>
            <a:pPr marL="171450" lvl="0" indent="-171450" algn="l" rtl="0">
              <a:lnSpc>
                <a:spcPct val="90000"/>
              </a:lnSpc>
              <a:spcBef>
                <a:spcPts val="750"/>
              </a:spcBef>
              <a:spcAft>
                <a:spcPts val="0"/>
              </a:spcAft>
              <a:buClr>
                <a:srgbClr val="000066"/>
              </a:buClr>
              <a:buSzPts val="2200"/>
              <a:buChar char="•"/>
            </a:pPr>
            <a:r>
              <a:rPr lang="en-US" sz="2200">
                <a:latin typeface="Arial"/>
                <a:ea typeface="Arial"/>
                <a:cs typeface="Arial"/>
                <a:sym typeface="Arial"/>
              </a:rPr>
              <a:t>Decision-making</a:t>
            </a:r>
            <a:endParaRPr/>
          </a:p>
          <a:p>
            <a:pPr marL="171450" lvl="0" indent="-171450" algn="l" rtl="0">
              <a:lnSpc>
                <a:spcPct val="90000"/>
              </a:lnSpc>
              <a:spcBef>
                <a:spcPts val="750"/>
              </a:spcBef>
              <a:spcAft>
                <a:spcPts val="0"/>
              </a:spcAft>
              <a:buClr>
                <a:srgbClr val="000066"/>
              </a:buClr>
              <a:buSzPts val="2200"/>
              <a:buChar char="•"/>
            </a:pPr>
            <a:r>
              <a:rPr lang="en-US" sz="2200">
                <a:latin typeface="Arial"/>
                <a:ea typeface="Arial"/>
                <a:cs typeface="Arial"/>
                <a:sym typeface="Arial"/>
              </a:rPr>
              <a:t>The Role of the Citizen</a:t>
            </a:r>
            <a:endParaRPr/>
          </a:p>
          <a:p>
            <a:pPr marL="171450" lvl="0" indent="-171450" algn="l" rtl="0">
              <a:lnSpc>
                <a:spcPct val="90000"/>
              </a:lnSpc>
              <a:spcBef>
                <a:spcPts val="750"/>
              </a:spcBef>
              <a:spcAft>
                <a:spcPts val="0"/>
              </a:spcAft>
              <a:buClr>
                <a:srgbClr val="000066"/>
              </a:buClr>
              <a:buSzPts val="2200"/>
              <a:buChar char="•"/>
            </a:pPr>
            <a:r>
              <a:rPr lang="en-US" sz="2200">
                <a:latin typeface="Arial"/>
                <a:ea typeface="Arial"/>
                <a:cs typeface="Arial"/>
                <a:sym typeface="Arial"/>
              </a:rPr>
              <a:t>American Values</a:t>
            </a:r>
            <a:endParaRPr/>
          </a:p>
        </p:txBody>
      </p:sp>
      <p:sp>
        <p:nvSpPr>
          <p:cNvPr id="154" name="Google Shape;154;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b="0" i="0" u="none" strike="noStrike" cap="none">
                <a:solidFill>
                  <a:schemeClr val="dk1"/>
                </a:solidFill>
                <a:latin typeface="Arial"/>
                <a:ea typeface="Arial"/>
                <a:cs typeface="Arial"/>
                <a:sym typeface="Arial"/>
              </a:rPr>
              <a:t>8</a:t>
            </a:fld>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p9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900">
                <a:solidFill>
                  <a:schemeClr val="dk2"/>
                </a:solidFill>
                <a:latin typeface="Arial"/>
                <a:ea typeface="Arial"/>
                <a:cs typeface="Arial"/>
                <a:sym typeface="Arial"/>
              </a:rPr>
              <a:t>80</a:t>
            </a:fld>
            <a:endParaRPr sz="900">
              <a:solidFill>
                <a:schemeClr val="dk2"/>
              </a:solidFill>
              <a:latin typeface="Arial"/>
              <a:ea typeface="Arial"/>
              <a:cs typeface="Arial"/>
              <a:sym typeface="Arial"/>
            </a:endParaRPr>
          </a:p>
        </p:txBody>
      </p:sp>
      <p:pic>
        <p:nvPicPr>
          <p:cNvPr id="776" name="Google Shape;776;p92" descr="cfys lorax"/>
          <p:cNvPicPr preferRelativeResize="0"/>
          <p:nvPr/>
        </p:nvPicPr>
        <p:blipFill rotWithShape="1">
          <a:blip r:embed="rId3">
            <a:alphaModFix/>
          </a:blip>
          <a:srcRect/>
          <a:stretch/>
        </p:blipFill>
        <p:spPr>
          <a:xfrm>
            <a:off x="76200" y="66675"/>
            <a:ext cx="5334000" cy="6667500"/>
          </a:xfrm>
          <a:prstGeom prst="rect">
            <a:avLst/>
          </a:prstGeom>
          <a:noFill/>
          <a:ln>
            <a:noFill/>
          </a:ln>
        </p:spPr>
      </p:pic>
      <p:sp>
        <p:nvSpPr>
          <p:cNvPr id="777" name="Google Shape;777;p92"/>
          <p:cNvSpPr txBox="1"/>
          <p:nvPr/>
        </p:nvSpPr>
        <p:spPr>
          <a:xfrm>
            <a:off x="5638800" y="889843"/>
            <a:ext cx="3200400" cy="507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000066"/>
                </a:solidFill>
                <a:latin typeface="Cambria"/>
                <a:ea typeface="Cambria"/>
                <a:cs typeface="Cambria"/>
                <a:sym typeface="Cambria"/>
              </a:rPr>
              <a:t>Who is responsible for the environment?</a:t>
            </a:r>
            <a:endParaRPr/>
          </a:p>
          <a:p>
            <a:pPr marL="0" marR="0" lvl="0" indent="0" algn="l" rtl="0">
              <a:spcBef>
                <a:spcPts val="0"/>
              </a:spcBef>
              <a:spcAft>
                <a:spcPts val="0"/>
              </a:spcAft>
              <a:buNone/>
            </a:pPr>
            <a:endParaRPr sz="3600" b="1">
              <a:solidFill>
                <a:srgbClr val="000066"/>
              </a:solidFill>
              <a:latin typeface="Cambria"/>
              <a:ea typeface="Cambria"/>
              <a:cs typeface="Cambria"/>
              <a:sym typeface="Cambria"/>
            </a:endParaRPr>
          </a:p>
          <a:p>
            <a:pPr marL="0" marR="0" lvl="0" indent="0" algn="l" rtl="0">
              <a:spcBef>
                <a:spcPts val="0"/>
              </a:spcBef>
              <a:spcAft>
                <a:spcPts val="0"/>
              </a:spcAft>
              <a:buNone/>
            </a:pPr>
            <a:r>
              <a:rPr lang="en-US" sz="3600" b="1">
                <a:solidFill>
                  <a:srgbClr val="000066"/>
                </a:solidFill>
                <a:latin typeface="Cambria"/>
                <a:ea typeface="Cambria"/>
                <a:cs typeface="Cambria"/>
                <a:sym typeface="Cambria"/>
              </a:rPr>
              <a:t>We are all responsible for the environment!</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93"/>
          <p:cNvSpPr txBox="1">
            <a:spLocks noGrp="1"/>
          </p:cNvSpPr>
          <p:nvPr>
            <p:ph type="title"/>
          </p:nvPr>
        </p:nvSpPr>
        <p:spPr>
          <a:xfrm>
            <a:off x="457200" y="381000"/>
            <a:ext cx="8229600" cy="111283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Directions for a Hearing with the Lorax</a:t>
            </a:r>
            <a:endParaRPr/>
          </a:p>
        </p:txBody>
      </p:sp>
      <p:sp>
        <p:nvSpPr>
          <p:cNvPr id="784" name="Google Shape;784;p93"/>
          <p:cNvSpPr txBox="1">
            <a:spLocks noGrp="1"/>
          </p:cNvSpPr>
          <p:nvPr>
            <p:ph type="body" idx="1"/>
          </p:nvPr>
        </p:nvSpPr>
        <p:spPr>
          <a:xfrm>
            <a:off x="304800" y="1752600"/>
            <a:ext cx="8534400" cy="5029200"/>
          </a:xfrm>
          <a:prstGeom prst="rect">
            <a:avLst/>
          </a:prstGeom>
          <a:noFill/>
          <a:ln>
            <a:noFill/>
          </a:ln>
        </p:spPr>
        <p:txBody>
          <a:bodyPr spcFirstLastPara="1" wrap="square" lIns="91425" tIns="45700" rIns="91425" bIns="45700" anchor="t" anchorCtr="0">
            <a:normAutofit fontScale="70000" lnSpcReduction="20000"/>
          </a:bodyPr>
          <a:lstStyle/>
          <a:p>
            <a:pPr marL="171450" lvl="0" indent="-171450" algn="l" rtl="0">
              <a:lnSpc>
                <a:spcPct val="80000"/>
              </a:lnSpc>
              <a:spcBef>
                <a:spcPts val="0"/>
              </a:spcBef>
              <a:spcAft>
                <a:spcPts val="0"/>
              </a:spcAft>
              <a:buClr>
                <a:schemeClr val="dk1"/>
              </a:buClr>
              <a:buSzPct val="100000"/>
              <a:buFont typeface="Arial"/>
              <a:buNone/>
            </a:pPr>
            <a:r>
              <a:rPr lang="en-US" sz="3400">
                <a:latin typeface="Arial"/>
                <a:ea typeface="Arial"/>
                <a:cs typeface="Arial"/>
                <a:sym typeface="Arial"/>
              </a:rPr>
              <a:t>Count off by sixes and assign the following roles:</a:t>
            </a:r>
            <a:endParaRPr/>
          </a:p>
          <a:p>
            <a:pPr marL="640080" lvl="1" indent="-171450" algn="l" rtl="0">
              <a:lnSpc>
                <a:spcPct val="80000"/>
              </a:lnSpc>
              <a:spcBef>
                <a:spcPts val="375"/>
              </a:spcBef>
              <a:spcAft>
                <a:spcPts val="0"/>
              </a:spcAft>
              <a:buClr>
                <a:schemeClr val="dk1"/>
              </a:buClr>
              <a:buSzPct val="100000"/>
              <a:buFont typeface="Arial"/>
              <a:buNone/>
            </a:pPr>
            <a:r>
              <a:rPr lang="en-US" sz="3400">
                <a:latin typeface="Arial"/>
                <a:ea typeface="Arial"/>
                <a:cs typeface="Arial"/>
                <a:sym typeface="Arial"/>
              </a:rPr>
              <a:t>1s = The Lorax </a:t>
            </a:r>
            <a:endParaRPr/>
          </a:p>
          <a:p>
            <a:pPr marL="640080" lvl="1" indent="-171450" algn="l" rtl="0">
              <a:lnSpc>
                <a:spcPct val="80000"/>
              </a:lnSpc>
              <a:spcBef>
                <a:spcPts val="375"/>
              </a:spcBef>
              <a:spcAft>
                <a:spcPts val="0"/>
              </a:spcAft>
              <a:buClr>
                <a:schemeClr val="dk1"/>
              </a:buClr>
              <a:buSzPct val="100000"/>
              <a:buFont typeface="Arial"/>
              <a:buNone/>
            </a:pPr>
            <a:r>
              <a:rPr lang="en-US" sz="3400">
                <a:latin typeface="Arial"/>
                <a:ea typeface="Arial"/>
                <a:cs typeface="Arial"/>
                <a:sym typeface="Arial"/>
              </a:rPr>
              <a:t>2s = Brown Bar-ba-loots</a:t>
            </a:r>
            <a:endParaRPr/>
          </a:p>
          <a:p>
            <a:pPr marL="640080" lvl="1" indent="-171450" algn="l" rtl="0">
              <a:lnSpc>
                <a:spcPct val="80000"/>
              </a:lnSpc>
              <a:spcBef>
                <a:spcPts val="375"/>
              </a:spcBef>
              <a:spcAft>
                <a:spcPts val="0"/>
              </a:spcAft>
              <a:buClr>
                <a:schemeClr val="dk1"/>
              </a:buClr>
              <a:buSzPct val="100000"/>
              <a:buFont typeface="Arial"/>
              <a:buNone/>
            </a:pPr>
            <a:r>
              <a:rPr lang="en-US" sz="3400">
                <a:latin typeface="Arial"/>
                <a:ea typeface="Arial"/>
                <a:cs typeface="Arial"/>
                <a:sym typeface="Arial"/>
              </a:rPr>
              <a:t>3s = Humming Fish</a:t>
            </a:r>
            <a:endParaRPr/>
          </a:p>
          <a:p>
            <a:pPr marL="640080" lvl="1" indent="-171450" algn="l" rtl="0">
              <a:lnSpc>
                <a:spcPct val="80000"/>
              </a:lnSpc>
              <a:spcBef>
                <a:spcPts val="375"/>
              </a:spcBef>
              <a:spcAft>
                <a:spcPts val="0"/>
              </a:spcAft>
              <a:buClr>
                <a:schemeClr val="dk1"/>
              </a:buClr>
              <a:buSzPct val="100000"/>
              <a:buFont typeface="Arial"/>
              <a:buNone/>
            </a:pPr>
            <a:r>
              <a:rPr lang="en-US" sz="3400">
                <a:latin typeface="Arial"/>
                <a:ea typeface="Arial"/>
                <a:cs typeface="Arial"/>
                <a:sym typeface="Arial"/>
              </a:rPr>
              <a:t>4s = Swomee-Swans </a:t>
            </a:r>
            <a:endParaRPr/>
          </a:p>
          <a:p>
            <a:pPr marL="640080" lvl="1" indent="-171450" algn="l" rtl="0">
              <a:lnSpc>
                <a:spcPct val="80000"/>
              </a:lnSpc>
              <a:spcBef>
                <a:spcPts val="375"/>
              </a:spcBef>
              <a:spcAft>
                <a:spcPts val="0"/>
              </a:spcAft>
              <a:buClr>
                <a:schemeClr val="dk1"/>
              </a:buClr>
              <a:buSzPct val="100000"/>
              <a:buFont typeface="Arial"/>
              <a:buNone/>
            </a:pPr>
            <a:r>
              <a:rPr lang="en-US" sz="3400">
                <a:latin typeface="Arial"/>
                <a:ea typeface="Arial"/>
                <a:cs typeface="Arial"/>
                <a:sym typeface="Arial"/>
              </a:rPr>
              <a:t>5s = The Once-ler</a:t>
            </a:r>
            <a:endParaRPr sz="3400">
              <a:latin typeface="Arial"/>
              <a:ea typeface="Arial"/>
              <a:cs typeface="Arial"/>
              <a:sym typeface="Arial"/>
            </a:endParaRPr>
          </a:p>
          <a:p>
            <a:pPr marL="640080" lvl="1" indent="-171450" algn="l" rtl="0">
              <a:lnSpc>
                <a:spcPct val="80000"/>
              </a:lnSpc>
              <a:spcBef>
                <a:spcPts val="375"/>
              </a:spcBef>
              <a:spcAft>
                <a:spcPts val="0"/>
              </a:spcAft>
              <a:buClr>
                <a:schemeClr val="dk1"/>
              </a:buClr>
              <a:buSzPct val="100000"/>
              <a:buFont typeface="Arial"/>
              <a:buNone/>
            </a:pPr>
            <a:r>
              <a:rPr lang="en-US" sz="3400">
                <a:latin typeface="Arial"/>
                <a:ea typeface="Arial"/>
                <a:cs typeface="Arial"/>
                <a:sym typeface="Arial"/>
              </a:rPr>
              <a:t>6s = The EPA Commissioners</a:t>
            </a:r>
            <a:endParaRPr/>
          </a:p>
          <a:p>
            <a:pPr marL="171450" lvl="0" indent="-171450" algn="l" rtl="0">
              <a:lnSpc>
                <a:spcPct val="80000"/>
              </a:lnSpc>
              <a:spcBef>
                <a:spcPts val="750"/>
              </a:spcBef>
              <a:spcAft>
                <a:spcPts val="0"/>
              </a:spcAft>
              <a:buClr>
                <a:schemeClr val="dk1"/>
              </a:buClr>
              <a:buSzPct val="100000"/>
              <a:buFont typeface="Calibri"/>
              <a:buNone/>
            </a:pPr>
            <a:endParaRPr sz="3100">
              <a:latin typeface="Arial"/>
              <a:ea typeface="Arial"/>
              <a:cs typeface="Arial"/>
              <a:sym typeface="Arial"/>
            </a:endParaRPr>
          </a:p>
          <a:p>
            <a:pPr marL="171450" lvl="0" indent="-171450" algn="l" rtl="0">
              <a:lnSpc>
                <a:spcPct val="80000"/>
              </a:lnSpc>
              <a:spcBef>
                <a:spcPts val="750"/>
              </a:spcBef>
              <a:spcAft>
                <a:spcPts val="0"/>
              </a:spcAft>
              <a:buClr>
                <a:schemeClr val="dk1"/>
              </a:buClr>
              <a:buSzPct val="100000"/>
              <a:buFont typeface="Arial"/>
              <a:buNone/>
            </a:pPr>
            <a:r>
              <a:rPr lang="en-US" sz="3400">
                <a:latin typeface="Arial"/>
                <a:ea typeface="Arial"/>
                <a:cs typeface="Arial"/>
                <a:sym typeface="Arial"/>
              </a:rPr>
              <a:t>Prepare for the hearing:</a:t>
            </a:r>
            <a:endParaRPr/>
          </a:p>
          <a:p>
            <a:pPr marL="171450" lvl="0" indent="-184150" algn="l" rtl="0">
              <a:lnSpc>
                <a:spcPct val="80000"/>
              </a:lnSpc>
              <a:spcBef>
                <a:spcPts val="750"/>
              </a:spcBef>
              <a:spcAft>
                <a:spcPts val="0"/>
              </a:spcAft>
              <a:buClr>
                <a:srgbClr val="000066"/>
              </a:buClr>
              <a:buSzPct val="108403"/>
              <a:buChar char="•"/>
            </a:pPr>
            <a:r>
              <a:rPr lang="en-US" sz="3400">
                <a:latin typeface="Arial"/>
                <a:ea typeface="Arial"/>
                <a:cs typeface="Arial"/>
                <a:sym typeface="Arial"/>
              </a:rPr>
              <a:t>The witnesses (everyone but the EPA commissioners) prepare a statement from the perspective of its members:</a:t>
            </a:r>
            <a:endParaRPr/>
          </a:p>
          <a:p>
            <a:pPr marL="868680" lvl="1" indent="-457200" algn="l" rtl="0">
              <a:lnSpc>
                <a:spcPct val="80000"/>
              </a:lnSpc>
              <a:spcBef>
                <a:spcPts val="375"/>
              </a:spcBef>
              <a:spcAft>
                <a:spcPts val="0"/>
              </a:spcAft>
              <a:buClr>
                <a:srgbClr val="000066"/>
              </a:buClr>
              <a:buSzPct val="100000"/>
              <a:buFont typeface="Noto Sans Symbols"/>
              <a:buChar char="✔"/>
            </a:pPr>
            <a:r>
              <a:rPr lang="en-US" sz="3400">
                <a:latin typeface="Arial"/>
                <a:ea typeface="Arial"/>
                <a:cs typeface="Arial"/>
                <a:sym typeface="Arial"/>
              </a:rPr>
              <a:t>A statement of the problem</a:t>
            </a:r>
            <a:endParaRPr/>
          </a:p>
          <a:p>
            <a:pPr marL="868680" lvl="1" indent="-457200" algn="l" rtl="0">
              <a:lnSpc>
                <a:spcPct val="80000"/>
              </a:lnSpc>
              <a:spcBef>
                <a:spcPts val="375"/>
              </a:spcBef>
              <a:spcAft>
                <a:spcPts val="0"/>
              </a:spcAft>
              <a:buClr>
                <a:srgbClr val="000066"/>
              </a:buClr>
              <a:buSzPct val="100000"/>
              <a:buFont typeface="Noto Sans Symbols"/>
              <a:buChar char="✔"/>
            </a:pPr>
            <a:r>
              <a:rPr lang="en-US" sz="3400">
                <a:latin typeface="Arial"/>
                <a:ea typeface="Arial"/>
                <a:cs typeface="Arial"/>
                <a:sym typeface="Arial"/>
              </a:rPr>
              <a:t>Details about how the group has been injured</a:t>
            </a:r>
            <a:endParaRPr/>
          </a:p>
          <a:p>
            <a:pPr marL="868680" lvl="1" indent="-457200" algn="l" rtl="0">
              <a:lnSpc>
                <a:spcPct val="80000"/>
              </a:lnSpc>
              <a:spcBef>
                <a:spcPts val="375"/>
              </a:spcBef>
              <a:spcAft>
                <a:spcPts val="0"/>
              </a:spcAft>
              <a:buClr>
                <a:srgbClr val="000066"/>
              </a:buClr>
              <a:buSzPct val="100000"/>
              <a:buFont typeface="Noto Sans Symbols"/>
              <a:buChar char="✔"/>
            </a:pPr>
            <a:r>
              <a:rPr lang="en-US" sz="3400">
                <a:latin typeface="Arial"/>
                <a:ea typeface="Arial"/>
                <a:cs typeface="Arial"/>
                <a:sym typeface="Arial"/>
              </a:rPr>
              <a:t>A request for some relief or improvement of the situation</a:t>
            </a:r>
            <a:endParaRPr/>
          </a:p>
          <a:p>
            <a:pPr marL="171450" lvl="0" indent="-184150" algn="l" rtl="0">
              <a:lnSpc>
                <a:spcPct val="80000"/>
              </a:lnSpc>
              <a:spcBef>
                <a:spcPts val="750"/>
              </a:spcBef>
              <a:spcAft>
                <a:spcPts val="0"/>
              </a:spcAft>
              <a:buClr>
                <a:srgbClr val="000066"/>
              </a:buClr>
              <a:buSzPct val="108403"/>
              <a:buChar char="•"/>
            </a:pPr>
            <a:r>
              <a:rPr lang="en-US" sz="3400">
                <a:latin typeface="Arial"/>
                <a:ea typeface="Arial"/>
                <a:cs typeface="Arial"/>
                <a:sym typeface="Arial"/>
              </a:rPr>
              <a:t>The EPA Commissioner prepare questions to ask the injured parties and select a chief commissioner.</a:t>
            </a:r>
            <a:endParaRPr sz="1600"/>
          </a:p>
        </p:txBody>
      </p:sp>
      <p:sp>
        <p:nvSpPr>
          <p:cNvPr id="785" name="Google Shape;785;p9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81</a:t>
            </a:fld>
            <a:endParaRPr sz="1400">
              <a:solidFill>
                <a:schemeClr val="dk1"/>
              </a:solidFill>
              <a:latin typeface="Arial"/>
              <a:ea typeface="Arial"/>
              <a:cs typeface="Arial"/>
              <a:sym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DDEAF6"/>
        </a:solidFill>
        <a:effectLst/>
      </p:bgPr>
    </p:bg>
    <p:spTree>
      <p:nvGrpSpPr>
        <p:cNvPr id="1" name="Shape 790"/>
        <p:cNvGrpSpPr/>
        <p:nvPr/>
      </p:nvGrpSpPr>
      <p:grpSpPr>
        <a:xfrm>
          <a:off x="0" y="0"/>
          <a:ext cx="0" cy="0"/>
          <a:chOff x="0" y="0"/>
          <a:chExt cx="0" cy="0"/>
        </a:xfrm>
      </p:grpSpPr>
      <p:sp>
        <p:nvSpPr>
          <p:cNvPr id="791" name="Google Shape;791;p94"/>
          <p:cNvSpPr txBox="1">
            <a:spLocks noGrp="1"/>
          </p:cNvSpPr>
          <p:nvPr>
            <p:ph type="title"/>
          </p:nvPr>
        </p:nvSpPr>
        <p:spPr>
          <a:xfrm>
            <a:off x="446088" y="361950"/>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66"/>
              </a:buClr>
              <a:buSzPct val="100000"/>
              <a:buFont typeface="Cambria"/>
              <a:buNone/>
            </a:pPr>
            <a:r>
              <a:rPr lang="en-US" sz="4000" b="1" i="1">
                <a:solidFill>
                  <a:srgbClr val="000066"/>
                </a:solidFill>
                <a:latin typeface="Cambria"/>
                <a:ea typeface="Cambria"/>
                <a:cs typeface="Cambria"/>
                <a:sym typeface="Cambria"/>
              </a:rPr>
              <a:t>Who is a citizen of the United States?</a:t>
            </a:r>
            <a:endParaRPr/>
          </a:p>
        </p:txBody>
      </p:sp>
      <p:sp>
        <p:nvSpPr>
          <p:cNvPr id="792" name="Google Shape;792;p94"/>
          <p:cNvSpPr txBox="1">
            <a:spLocks noGrp="1"/>
          </p:cNvSpPr>
          <p:nvPr>
            <p:ph type="body" idx="1"/>
          </p:nvPr>
        </p:nvSpPr>
        <p:spPr>
          <a:xfrm>
            <a:off x="219075" y="1574800"/>
            <a:ext cx="6715125" cy="5283200"/>
          </a:xfrm>
          <a:prstGeom prst="rect">
            <a:avLst/>
          </a:prstGeom>
          <a:noFill/>
          <a:ln>
            <a:noFill/>
          </a:ln>
        </p:spPr>
        <p:txBody>
          <a:bodyPr spcFirstLastPara="1" wrap="square" lIns="91425" tIns="45700" rIns="91425" bIns="45700" anchor="t" anchorCtr="0">
            <a:normAutofit fontScale="92500" lnSpcReduction="20000"/>
          </a:bodyPr>
          <a:lstStyle/>
          <a:p>
            <a:pPr marL="171450" lvl="0" indent="-171450" algn="l" rtl="0">
              <a:lnSpc>
                <a:spcPct val="90000"/>
              </a:lnSpc>
              <a:spcBef>
                <a:spcPts val="0"/>
              </a:spcBef>
              <a:spcAft>
                <a:spcPts val="0"/>
              </a:spcAft>
              <a:buClr>
                <a:srgbClr val="000066"/>
              </a:buClr>
              <a:buSzPct val="100000"/>
              <a:buChar char="•"/>
            </a:pPr>
            <a:r>
              <a:rPr lang="en-US" sz="2400">
                <a:latin typeface="Arial"/>
                <a:ea typeface="Arial"/>
                <a:cs typeface="Arial"/>
                <a:sym typeface="Arial"/>
              </a:rPr>
              <a:t>A citizen is someone who was born in the U.S. or born to U.S. parents</a:t>
            </a:r>
            <a:endParaRPr/>
          </a:p>
          <a:p>
            <a:pPr marL="171450" lvl="0" indent="-171450" algn="l" rtl="0">
              <a:lnSpc>
                <a:spcPct val="90000"/>
              </a:lnSpc>
              <a:spcBef>
                <a:spcPts val="750"/>
              </a:spcBef>
              <a:spcAft>
                <a:spcPts val="0"/>
              </a:spcAft>
              <a:buClr>
                <a:srgbClr val="000066"/>
              </a:buClr>
              <a:buSzPct val="100000"/>
              <a:buChar char="•"/>
            </a:pPr>
            <a:r>
              <a:rPr lang="en-US" sz="2400">
                <a:latin typeface="Arial"/>
                <a:ea typeface="Arial"/>
                <a:cs typeface="Arial"/>
                <a:sym typeface="Arial"/>
              </a:rPr>
              <a:t>Resident aliens is the term used for immigrants not born in the U.S. or the U.S, parents but are living in the U.S.</a:t>
            </a:r>
            <a:endParaRPr/>
          </a:p>
          <a:p>
            <a:pPr marL="171450" lvl="0" indent="-171450" algn="l" rtl="0">
              <a:lnSpc>
                <a:spcPct val="90000"/>
              </a:lnSpc>
              <a:spcBef>
                <a:spcPts val="750"/>
              </a:spcBef>
              <a:spcAft>
                <a:spcPts val="0"/>
              </a:spcAft>
              <a:buClr>
                <a:srgbClr val="000066"/>
              </a:buClr>
              <a:buSzPct val="100000"/>
              <a:buChar char="•"/>
            </a:pPr>
            <a:r>
              <a:rPr lang="en-US" sz="2400">
                <a:latin typeface="Arial"/>
                <a:ea typeface="Arial"/>
                <a:cs typeface="Arial"/>
                <a:sym typeface="Arial"/>
              </a:rPr>
              <a:t>How do immigrants who are resident aliens become naturalized citizens?</a:t>
            </a:r>
            <a:endParaRPr/>
          </a:p>
          <a:p>
            <a:pPr marL="514350" lvl="1" indent="-171450" algn="l" rtl="0">
              <a:lnSpc>
                <a:spcPct val="90000"/>
              </a:lnSpc>
              <a:spcBef>
                <a:spcPts val="375"/>
              </a:spcBef>
              <a:spcAft>
                <a:spcPts val="0"/>
              </a:spcAft>
              <a:buClr>
                <a:srgbClr val="000066"/>
              </a:buClr>
              <a:buSzPct val="100000"/>
              <a:buFont typeface="Noto Sans Symbols"/>
              <a:buChar char="✔"/>
            </a:pPr>
            <a:r>
              <a:rPr lang="en-US" sz="2400">
                <a:latin typeface="Arial"/>
                <a:ea typeface="Arial"/>
                <a:cs typeface="Arial"/>
                <a:sym typeface="Arial"/>
              </a:rPr>
              <a:t>Must be at least 18 years old</a:t>
            </a:r>
            <a:endParaRPr/>
          </a:p>
          <a:p>
            <a:pPr marL="514350" lvl="1" indent="-171450" algn="l" rtl="0">
              <a:lnSpc>
                <a:spcPct val="90000"/>
              </a:lnSpc>
              <a:spcBef>
                <a:spcPts val="375"/>
              </a:spcBef>
              <a:spcAft>
                <a:spcPts val="0"/>
              </a:spcAft>
              <a:buClr>
                <a:srgbClr val="000066"/>
              </a:buClr>
              <a:buSzPct val="100000"/>
              <a:buFont typeface="Noto Sans Symbols"/>
              <a:buChar char="✔"/>
            </a:pPr>
            <a:r>
              <a:rPr lang="en-US" sz="2400">
                <a:latin typeface="Arial"/>
                <a:ea typeface="Arial"/>
                <a:cs typeface="Arial"/>
                <a:sym typeface="Arial"/>
              </a:rPr>
              <a:t>Lawfully admitted to the U.S. for permanent residence</a:t>
            </a:r>
            <a:endParaRPr/>
          </a:p>
          <a:p>
            <a:pPr marL="514350" lvl="1" indent="-171450" algn="l" rtl="0">
              <a:lnSpc>
                <a:spcPct val="90000"/>
              </a:lnSpc>
              <a:spcBef>
                <a:spcPts val="375"/>
              </a:spcBef>
              <a:spcAft>
                <a:spcPts val="0"/>
              </a:spcAft>
              <a:buClr>
                <a:srgbClr val="000066"/>
              </a:buClr>
              <a:buSzPct val="100000"/>
              <a:buFont typeface="Noto Sans Symbols"/>
              <a:buChar char="✔"/>
            </a:pPr>
            <a:r>
              <a:rPr lang="en-US" sz="2400">
                <a:latin typeface="Arial"/>
                <a:ea typeface="Arial"/>
                <a:cs typeface="Arial"/>
                <a:sym typeface="Arial"/>
              </a:rPr>
              <a:t>Have resided continuously in the U.S. for at least five years </a:t>
            </a:r>
            <a:endParaRPr/>
          </a:p>
          <a:p>
            <a:pPr marL="514350" lvl="1" indent="-171450" algn="l" rtl="0">
              <a:lnSpc>
                <a:spcPct val="90000"/>
              </a:lnSpc>
              <a:spcBef>
                <a:spcPts val="375"/>
              </a:spcBef>
              <a:spcAft>
                <a:spcPts val="0"/>
              </a:spcAft>
              <a:buClr>
                <a:srgbClr val="000066"/>
              </a:buClr>
              <a:buSzPct val="100000"/>
              <a:buFont typeface="Noto Sans Symbols"/>
              <a:buChar char="✔"/>
            </a:pPr>
            <a:r>
              <a:rPr lang="en-US" sz="2400">
                <a:latin typeface="Arial"/>
                <a:ea typeface="Arial"/>
                <a:cs typeface="Arial"/>
                <a:sym typeface="Arial"/>
              </a:rPr>
              <a:t>Have photos and fingerprints taken</a:t>
            </a:r>
            <a:endParaRPr/>
          </a:p>
          <a:p>
            <a:pPr marL="514350" lvl="1" indent="-171450" algn="l" rtl="0">
              <a:lnSpc>
                <a:spcPct val="90000"/>
              </a:lnSpc>
              <a:spcBef>
                <a:spcPts val="375"/>
              </a:spcBef>
              <a:spcAft>
                <a:spcPts val="0"/>
              </a:spcAft>
              <a:buClr>
                <a:srgbClr val="000066"/>
              </a:buClr>
              <a:buSzPct val="100000"/>
              <a:buFont typeface="Noto Sans Symbols"/>
              <a:buChar char="✔"/>
            </a:pPr>
            <a:r>
              <a:rPr lang="en-US" sz="2400">
                <a:latin typeface="Arial"/>
                <a:ea typeface="Arial"/>
                <a:cs typeface="Arial"/>
                <a:sym typeface="Arial"/>
              </a:rPr>
              <a:t>pay a fee and take a citizenship exam and </a:t>
            </a:r>
            <a:endParaRPr/>
          </a:p>
          <a:p>
            <a:pPr marL="514350" lvl="1" indent="-171450" algn="l" rtl="0">
              <a:lnSpc>
                <a:spcPct val="90000"/>
              </a:lnSpc>
              <a:spcBef>
                <a:spcPts val="375"/>
              </a:spcBef>
              <a:spcAft>
                <a:spcPts val="0"/>
              </a:spcAft>
              <a:buClr>
                <a:srgbClr val="000066"/>
              </a:buClr>
              <a:buSzPct val="100000"/>
              <a:buFont typeface="Noto Sans Symbols"/>
              <a:buChar char="✔"/>
            </a:pPr>
            <a:r>
              <a:rPr lang="en-US" sz="2400">
                <a:latin typeface="Arial"/>
                <a:ea typeface="Arial"/>
                <a:cs typeface="Arial"/>
                <a:sym typeface="Arial"/>
              </a:rPr>
              <a:t>take an oath of allegiance at a public ceremony</a:t>
            </a:r>
            <a:endParaRPr/>
          </a:p>
          <a:p>
            <a:pPr marL="514350" lvl="1" indent="-124460" algn="l" rtl="0">
              <a:lnSpc>
                <a:spcPct val="90000"/>
              </a:lnSpc>
              <a:spcBef>
                <a:spcPts val="375"/>
              </a:spcBef>
              <a:spcAft>
                <a:spcPts val="0"/>
              </a:spcAft>
              <a:buClr>
                <a:srgbClr val="800000"/>
              </a:buClr>
              <a:buSzPct val="100000"/>
              <a:buNone/>
            </a:pPr>
            <a:endParaRPr sz="800">
              <a:solidFill>
                <a:srgbClr val="000066"/>
              </a:solidFill>
              <a:latin typeface="Arial"/>
              <a:ea typeface="Arial"/>
              <a:cs typeface="Arial"/>
              <a:sym typeface="Arial"/>
            </a:endParaRPr>
          </a:p>
          <a:p>
            <a:pPr marL="0" lvl="0" indent="0" algn="ctr" rtl="0">
              <a:lnSpc>
                <a:spcPct val="90000"/>
              </a:lnSpc>
              <a:spcBef>
                <a:spcPts val="750"/>
              </a:spcBef>
              <a:spcAft>
                <a:spcPts val="0"/>
              </a:spcAft>
              <a:buClr>
                <a:schemeClr val="dk1"/>
              </a:buClr>
              <a:buSzPct val="85714"/>
              <a:buNone/>
            </a:pPr>
            <a:endParaRPr/>
          </a:p>
          <a:p>
            <a:pPr marL="171450" lvl="0" indent="-48133" algn="l" rtl="0">
              <a:lnSpc>
                <a:spcPct val="90000"/>
              </a:lnSpc>
              <a:spcBef>
                <a:spcPts val="750"/>
              </a:spcBef>
              <a:spcAft>
                <a:spcPts val="0"/>
              </a:spcAft>
              <a:buClr>
                <a:schemeClr val="dk1"/>
              </a:buClr>
              <a:buSzPct val="100000"/>
              <a:buNone/>
            </a:pPr>
            <a:endParaRPr/>
          </a:p>
        </p:txBody>
      </p:sp>
      <p:sp>
        <p:nvSpPr>
          <p:cNvPr id="793" name="Google Shape;793;p9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82</a:t>
            </a:fld>
            <a:endParaRPr sz="1400">
              <a:solidFill>
                <a:schemeClr val="dk1"/>
              </a:solidFill>
              <a:latin typeface="Arial"/>
              <a:ea typeface="Arial"/>
              <a:cs typeface="Arial"/>
              <a:sym typeface="Arial"/>
            </a:endParaRPr>
          </a:p>
        </p:txBody>
      </p:sp>
      <p:pic>
        <p:nvPicPr>
          <p:cNvPr id="794" name="Google Shape;794;p94" descr="W:\Staff\Newark\Picture49.jpg"/>
          <p:cNvPicPr preferRelativeResize="0"/>
          <p:nvPr/>
        </p:nvPicPr>
        <p:blipFill rotWithShape="1">
          <a:blip r:embed="rId3">
            <a:alphaModFix/>
          </a:blip>
          <a:srcRect/>
          <a:stretch/>
        </p:blipFill>
        <p:spPr>
          <a:xfrm>
            <a:off x="6934200" y="1919288"/>
            <a:ext cx="1990725" cy="3017837"/>
          </a:xfrm>
          <a:prstGeom prst="rect">
            <a:avLst/>
          </a:prstGeom>
          <a:noFill/>
          <a:ln>
            <a:noFill/>
          </a:ln>
        </p:spPr>
      </p:pic>
      <p:sp>
        <p:nvSpPr>
          <p:cNvPr id="795" name="Google Shape;795;p94"/>
          <p:cNvSpPr txBox="1"/>
          <p:nvPr/>
        </p:nvSpPr>
        <p:spPr>
          <a:xfrm>
            <a:off x="1030725" y="5936625"/>
            <a:ext cx="6729600" cy="6834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90000"/>
              </a:lnSpc>
              <a:spcBef>
                <a:spcPts val="750"/>
              </a:spcBef>
              <a:spcAft>
                <a:spcPts val="0"/>
              </a:spcAft>
              <a:buClr>
                <a:schemeClr val="dk1"/>
              </a:buClr>
              <a:buSzPts val="1800"/>
              <a:buFont typeface="Arial"/>
              <a:buNone/>
            </a:pPr>
            <a:r>
              <a:rPr lang="en-US" sz="1800">
                <a:solidFill>
                  <a:srgbClr val="000066"/>
                </a:solidFill>
              </a:rPr>
              <a:t>6.1.5.CivicsPR.2:  Describe the process by which immigrants can become U.S. citizens</a:t>
            </a:r>
            <a:endParaRPr sz="2100">
              <a:solidFill>
                <a:srgbClr val="000066"/>
              </a:solidFill>
              <a:latin typeface="Calibri"/>
              <a:ea typeface="Calibri"/>
              <a:cs typeface="Calibri"/>
              <a:sym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1" name="Google Shape;801;p9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What are the responsibilities of citizenship?</a:t>
            </a:r>
            <a:endParaRPr/>
          </a:p>
        </p:txBody>
      </p:sp>
      <p:sp>
        <p:nvSpPr>
          <p:cNvPr id="802" name="Google Shape;802;p95"/>
          <p:cNvSpPr txBox="1">
            <a:spLocks noGrp="1"/>
          </p:cNvSpPr>
          <p:nvPr>
            <p:ph type="body" idx="1"/>
          </p:nvPr>
        </p:nvSpPr>
        <p:spPr>
          <a:xfrm>
            <a:off x="838200" y="1956849"/>
            <a:ext cx="7886701" cy="4373562"/>
          </a:xfrm>
          <a:prstGeom prst="rect">
            <a:avLst/>
          </a:prstGeom>
          <a:noFill/>
          <a:ln>
            <a:noFill/>
          </a:ln>
        </p:spPr>
        <p:txBody>
          <a:bodyPr spcFirstLastPara="1" wrap="square" lIns="91425" tIns="45700" rIns="91425" bIns="45700" anchor="t" anchorCtr="0">
            <a:normAutofit lnSpcReduction="10000"/>
          </a:bodyPr>
          <a:lstStyle/>
          <a:p>
            <a:pPr marL="171450" lvl="0" indent="-203200" algn="l" rtl="0">
              <a:lnSpc>
                <a:spcPct val="90000"/>
              </a:lnSpc>
              <a:spcBef>
                <a:spcPts val="0"/>
              </a:spcBef>
              <a:spcAft>
                <a:spcPts val="0"/>
              </a:spcAft>
              <a:buClr>
                <a:srgbClr val="000066"/>
              </a:buClr>
              <a:buSzPts val="3200"/>
              <a:buFont typeface="Noto Sans Symbols"/>
              <a:buChar char="✔"/>
            </a:pPr>
            <a:r>
              <a:rPr lang="en-US" sz="3200">
                <a:latin typeface="Arial"/>
                <a:ea typeface="Arial"/>
                <a:cs typeface="Arial"/>
                <a:sym typeface="Arial"/>
              </a:rPr>
              <a:t>Obey the law</a:t>
            </a:r>
            <a:endParaRPr/>
          </a:p>
          <a:p>
            <a:pPr marL="171450" lvl="0" indent="-203200" algn="l" rtl="0">
              <a:lnSpc>
                <a:spcPct val="90000"/>
              </a:lnSpc>
              <a:spcBef>
                <a:spcPts val="1350"/>
              </a:spcBef>
              <a:spcAft>
                <a:spcPts val="0"/>
              </a:spcAft>
              <a:buClr>
                <a:srgbClr val="000066"/>
              </a:buClr>
              <a:buSzPts val="3200"/>
              <a:buFont typeface="Noto Sans Symbols"/>
              <a:buChar char="✔"/>
            </a:pPr>
            <a:r>
              <a:rPr lang="en-US" sz="3200">
                <a:latin typeface="Arial"/>
                <a:ea typeface="Arial"/>
                <a:cs typeface="Arial"/>
                <a:sym typeface="Arial"/>
              </a:rPr>
              <a:t>Pay taxes</a:t>
            </a:r>
            <a:endParaRPr/>
          </a:p>
          <a:p>
            <a:pPr marL="171450" lvl="0" indent="-203200" algn="l" rtl="0">
              <a:lnSpc>
                <a:spcPct val="90000"/>
              </a:lnSpc>
              <a:spcBef>
                <a:spcPts val="1350"/>
              </a:spcBef>
              <a:spcAft>
                <a:spcPts val="0"/>
              </a:spcAft>
              <a:buClr>
                <a:srgbClr val="000066"/>
              </a:buClr>
              <a:buSzPts val="3200"/>
              <a:buFont typeface="Noto Sans Symbols"/>
              <a:buChar char="✔"/>
            </a:pPr>
            <a:r>
              <a:rPr lang="en-US" sz="3200">
                <a:latin typeface="Arial"/>
                <a:ea typeface="Arial"/>
                <a:cs typeface="Arial"/>
                <a:sym typeface="Arial"/>
              </a:rPr>
              <a:t>Serve on a jury when called</a:t>
            </a:r>
            <a:endParaRPr/>
          </a:p>
          <a:p>
            <a:pPr marL="171450" lvl="0" indent="-203200" algn="l" rtl="0">
              <a:lnSpc>
                <a:spcPct val="90000"/>
              </a:lnSpc>
              <a:spcBef>
                <a:spcPts val="1350"/>
              </a:spcBef>
              <a:spcAft>
                <a:spcPts val="0"/>
              </a:spcAft>
              <a:buClr>
                <a:srgbClr val="000066"/>
              </a:buClr>
              <a:buSzPts val="3200"/>
              <a:buFont typeface="Noto Sans Symbols"/>
              <a:buChar char="✔"/>
            </a:pPr>
            <a:r>
              <a:rPr lang="en-US" sz="3200">
                <a:latin typeface="Arial"/>
                <a:ea typeface="Arial"/>
                <a:cs typeface="Arial"/>
                <a:sym typeface="Arial"/>
              </a:rPr>
              <a:t>Vote (but only half the population does this in most given elections)</a:t>
            </a:r>
            <a:endParaRPr/>
          </a:p>
          <a:p>
            <a:pPr marL="171450" lvl="0" indent="-203200" algn="l" rtl="0">
              <a:lnSpc>
                <a:spcPct val="90000"/>
              </a:lnSpc>
              <a:spcBef>
                <a:spcPts val="1350"/>
              </a:spcBef>
              <a:spcAft>
                <a:spcPts val="0"/>
              </a:spcAft>
              <a:buClr>
                <a:srgbClr val="000066"/>
              </a:buClr>
              <a:buSzPts val="3200"/>
              <a:buFont typeface="Noto Sans Symbols"/>
              <a:buChar char="✔"/>
            </a:pPr>
            <a:r>
              <a:rPr lang="en-US" sz="3200">
                <a:latin typeface="Arial"/>
                <a:ea typeface="Arial"/>
                <a:cs typeface="Arial"/>
                <a:sym typeface="Arial"/>
              </a:rPr>
              <a:t>Hold our elected representatives accountable</a:t>
            </a:r>
            <a:endParaRPr/>
          </a:p>
          <a:p>
            <a:pPr marL="171450" lvl="0" indent="-203200" algn="l" rtl="0">
              <a:lnSpc>
                <a:spcPct val="90000"/>
              </a:lnSpc>
              <a:spcBef>
                <a:spcPts val="1350"/>
              </a:spcBef>
              <a:spcAft>
                <a:spcPts val="0"/>
              </a:spcAft>
              <a:buClr>
                <a:srgbClr val="000066"/>
              </a:buClr>
              <a:buSzPts val="3200"/>
              <a:buFont typeface="Noto Sans Symbols"/>
              <a:buChar char="✔"/>
            </a:pPr>
            <a:r>
              <a:rPr lang="en-US" sz="3200">
                <a:latin typeface="Arial"/>
                <a:ea typeface="Arial"/>
                <a:cs typeface="Arial"/>
                <a:sym typeface="Arial"/>
              </a:rPr>
              <a:t>Anything else?</a:t>
            </a:r>
            <a:endParaRPr/>
          </a:p>
        </p:txBody>
      </p:sp>
      <p:sp>
        <p:nvSpPr>
          <p:cNvPr id="803" name="Google Shape;803;p9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900">
                <a:solidFill>
                  <a:schemeClr val="dk2"/>
                </a:solidFill>
                <a:latin typeface="Arial"/>
                <a:ea typeface="Arial"/>
                <a:cs typeface="Arial"/>
                <a:sym typeface="Arial"/>
              </a:rPr>
              <a:t>83</a:t>
            </a:fld>
            <a:endParaRPr sz="900">
              <a:solidFill>
                <a:schemeClr val="dk2"/>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p96"/>
          <p:cNvSpPr txBox="1">
            <a:spLocks noGrp="1"/>
          </p:cNvSpPr>
          <p:nvPr>
            <p:ph type="title"/>
          </p:nvPr>
        </p:nvSpPr>
        <p:spPr>
          <a:xfrm>
            <a:off x="628650" y="228601"/>
            <a:ext cx="7886700" cy="13125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3600" b="1" i="1">
                <a:solidFill>
                  <a:srgbClr val="000066"/>
                </a:solidFill>
                <a:latin typeface="Cambria"/>
                <a:ea typeface="Cambria"/>
                <a:cs typeface="Cambria"/>
                <a:sym typeface="Cambria"/>
              </a:rPr>
              <a:t>Children’s Literature - Civic Virtue and Civic Mindedness</a:t>
            </a:r>
            <a:endParaRPr sz="2900" i="1">
              <a:solidFill>
                <a:srgbClr val="000066"/>
              </a:solidFill>
            </a:endParaRPr>
          </a:p>
        </p:txBody>
      </p:sp>
      <p:pic>
        <p:nvPicPr>
          <p:cNvPr id="810" name="Google Shape;810;p96"/>
          <p:cNvPicPr preferRelativeResize="0">
            <a:picLocks noGrp="1"/>
          </p:cNvPicPr>
          <p:nvPr>
            <p:ph type="body" idx="1"/>
          </p:nvPr>
        </p:nvPicPr>
        <p:blipFill rotWithShape="1">
          <a:blip r:embed="rId3">
            <a:alphaModFix/>
          </a:blip>
          <a:srcRect/>
          <a:stretch/>
        </p:blipFill>
        <p:spPr>
          <a:xfrm>
            <a:off x="6229800" y="1439875"/>
            <a:ext cx="2729400" cy="2667000"/>
          </a:xfrm>
          <a:prstGeom prst="rect">
            <a:avLst/>
          </a:prstGeom>
          <a:noFill/>
          <a:ln>
            <a:noFill/>
          </a:ln>
        </p:spPr>
      </p:pic>
      <p:sp>
        <p:nvSpPr>
          <p:cNvPr id="811" name="Google Shape;811;p9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84</a:t>
            </a:fld>
            <a:endParaRPr/>
          </a:p>
        </p:txBody>
      </p:sp>
      <p:pic>
        <p:nvPicPr>
          <p:cNvPr id="812" name="Google Shape;812;p96"/>
          <p:cNvPicPr preferRelativeResize="0"/>
          <p:nvPr/>
        </p:nvPicPr>
        <p:blipFill rotWithShape="1">
          <a:blip r:embed="rId4">
            <a:alphaModFix/>
          </a:blip>
          <a:srcRect/>
          <a:stretch/>
        </p:blipFill>
        <p:spPr>
          <a:xfrm>
            <a:off x="263725" y="1439875"/>
            <a:ext cx="2832874" cy="2464600"/>
          </a:xfrm>
          <a:prstGeom prst="rect">
            <a:avLst/>
          </a:prstGeom>
          <a:noFill/>
          <a:ln>
            <a:noFill/>
          </a:ln>
        </p:spPr>
      </p:pic>
      <p:sp>
        <p:nvSpPr>
          <p:cNvPr id="813" name="Google Shape;813;p96"/>
          <p:cNvSpPr txBox="1"/>
          <p:nvPr/>
        </p:nvSpPr>
        <p:spPr>
          <a:xfrm>
            <a:off x="263725" y="4027550"/>
            <a:ext cx="2992200" cy="2308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rgbClr val="0F1111"/>
                </a:solidFill>
                <a:highlight>
                  <a:srgbClr val="FFFFFF"/>
                </a:highlight>
                <a:latin typeface="Tahoma"/>
                <a:ea typeface="Tahoma"/>
                <a:cs typeface="Tahoma"/>
                <a:sym typeface="Tahoma"/>
              </a:rPr>
              <a:t>What if everybody broke the rules…and spoke during story time, didn’t wash up, or splashed too much at the pool? Then the world would be a mess. But what if everybody obeyed the rules so that the world could become a better place?</a:t>
            </a:r>
            <a:r>
              <a:rPr lang="en-US" sz="1600">
                <a:solidFill>
                  <a:srgbClr val="0F1111"/>
                </a:solidFill>
                <a:highlight>
                  <a:srgbClr val="FFFFFF"/>
                </a:highlight>
                <a:latin typeface="Tahoma"/>
                <a:ea typeface="Tahoma"/>
                <a:cs typeface="Tahoma"/>
                <a:sym typeface="Tahoma"/>
              </a:rPr>
              <a:t> (</a:t>
            </a:r>
            <a:r>
              <a:rPr lang="en-US" sz="1600">
                <a:solidFill>
                  <a:schemeClr val="dk1"/>
                </a:solidFill>
                <a:latin typeface="Tahoma"/>
                <a:ea typeface="Tahoma"/>
                <a:cs typeface="Tahoma"/>
                <a:sym typeface="Tahoma"/>
              </a:rPr>
              <a:t>For ages 3-7)</a:t>
            </a:r>
            <a:endParaRPr sz="1600">
              <a:latin typeface="Tahoma"/>
              <a:ea typeface="Tahoma"/>
              <a:cs typeface="Tahoma"/>
              <a:sym typeface="Tahoma"/>
            </a:endParaRPr>
          </a:p>
        </p:txBody>
      </p:sp>
      <p:sp>
        <p:nvSpPr>
          <p:cNvPr id="814" name="Google Shape;814;p96"/>
          <p:cNvSpPr txBox="1"/>
          <p:nvPr/>
        </p:nvSpPr>
        <p:spPr>
          <a:xfrm>
            <a:off x="6126475" y="4191600"/>
            <a:ext cx="2898300" cy="23088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600" i="1">
                <a:solidFill>
                  <a:srgbClr val="0F1111"/>
                </a:solidFill>
                <a:highlight>
                  <a:srgbClr val="FFFFFF"/>
                </a:highlight>
                <a:latin typeface="Tahoma"/>
                <a:ea typeface="Tahoma"/>
                <a:cs typeface="Tahoma"/>
                <a:sym typeface="Tahoma"/>
              </a:rPr>
              <a:t> “Be a Good Citizen” helps children understand law as a code of conduct, as well as the foundation for exercising individual rights and  responsibilities as citizens to improve their communities and country. (3 book series for ages 6-12)</a:t>
            </a:r>
            <a:endParaRPr sz="1600" i="1">
              <a:latin typeface="Tahoma"/>
              <a:ea typeface="Tahoma"/>
              <a:cs typeface="Tahoma"/>
              <a:sym typeface="Tahoma"/>
            </a:endParaRPr>
          </a:p>
        </p:txBody>
      </p:sp>
      <p:sp>
        <p:nvSpPr>
          <p:cNvPr id="815" name="Google Shape;815;p96"/>
          <p:cNvSpPr txBox="1"/>
          <p:nvPr/>
        </p:nvSpPr>
        <p:spPr>
          <a:xfrm>
            <a:off x="3169175" y="1457150"/>
            <a:ext cx="2992200" cy="23088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1600" i="1">
                <a:solidFill>
                  <a:schemeClr val="dk1"/>
                </a:solidFill>
                <a:highlight>
                  <a:srgbClr val="FCFCFC"/>
                </a:highlight>
                <a:latin typeface="Tahoma"/>
                <a:ea typeface="Tahoma"/>
                <a:cs typeface="Tahoma"/>
                <a:sym typeface="Tahoma"/>
              </a:rPr>
              <a:t>“What Can a Citizen Do?” explores how kids turn a lonely island into a community—and watch a journey from what the world should be to what the world could be.This is a book about what citizenship—good citizenship—means to you, and to us all. </a:t>
            </a:r>
            <a:r>
              <a:rPr lang="en-US" sz="1600">
                <a:solidFill>
                  <a:schemeClr val="dk1"/>
                </a:solidFill>
                <a:highlight>
                  <a:srgbClr val="FCFCFC"/>
                </a:highlight>
                <a:latin typeface="Tahoma"/>
                <a:ea typeface="Tahoma"/>
                <a:cs typeface="Tahoma"/>
                <a:sym typeface="Tahoma"/>
              </a:rPr>
              <a:t> (</a:t>
            </a:r>
            <a:r>
              <a:rPr lang="en-US" sz="1600">
                <a:solidFill>
                  <a:schemeClr val="dk1"/>
                </a:solidFill>
                <a:latin typeface="Tahoma"/>
                <a:ea typeface="Tahoma"/>
                <a:cs typeface="Tahoma"/>
                <a:sym typeface="Tahoma"/>
              </a:rPr>
              <a:t>For ages 1-12) </a:t>
            </a:r>
            <a:endParaRPr sz="1600">
              <a:solidFill>
                <a:schemeClr val="dk1"/>
              </a:solidFill>
              <a:latin typeface="Tahoma"/>
              <a:ea typeface="Tahoma"/>
              <a:cs typeface="Tahoma"/>
              <a:sym typeface="Tahoma"/>
            </a:endParaRPr>
          </a:p>
        </p:txBody>
      </p:sp>
      <p:pic>
        <p:nvPicPr>
          <p:cNvPr id="816" name="Google Shape;816;p96"/>
          <p:cNvPicPr preferRelativeResize="0"/>
          <p:nvPr/>
        </p:nvPicPr>
        <p:blipFill rotWithShape="1">
          <a:blip r:embed="rId5">
            <a:alphaModFix/>
          </a:blip>
          <a:srcRect/>
          <a:stretch/>
        </p:blipFill>
        <p:spPr>
          <a:xfrm>
            <a:off x="3357425" y="3904475"/>
            <a:ext cx="2611550" cy="2935025"/>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DDEAF6"/>
        </a:solidFill>
        <a:effectLst/>
      </p:bgPr>
    </p:bg>
    <p:spTree>
      <p:nvGrpSpPr>
        <p:cNvPr id="1" name="Shape 821"/>
        <p:cNvGrpSpPr/>
        <p:nvPr/>
      </p:nvGrpSpPr>
      <p:grpSpPr>
        <a:xfrm>
          <a:off x="0" y="0"/>
          <a:ext cx="0" cy="0"/>
          <a:chOff x="0" y="0"/>
          <a:chExt cx="0" cy="0"/>
        </a:xfrm>
      </p:grpSpPr>
      <p:sp>
        <p:nvSpPr>
          <p:cNvPr id="822" name="Google Shape;822;p97"/>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600" b="1" i="1" u="none" strike="noStrike" cap="none">
                <a:solidFill>
                  <a:srgbClr val="1F497D"/>
                </a:solidFill>
                <a:latin typeface="Cambria"/>
                <a:ea typeface="Cambria"/>
                <a:cs typeface="Cambria"/>
                <a:sym typeface="Cambria"/>
              </a:rPr>
              <a:t>We the People</a:t>
            </a:r>
            <a:r>
              <a:rPr lang="en-US" sz="3600" b="1">
                <a:solidFill>
                  <a:srgbClr val="1F497D"/>
                </a:solidFill>
                <a:latin typeface="Cambria"/>
                <a:ea typeface="Cambria"/>
                <a:cs typeface="Cambria"/>
                <a:sym typeface="Cambria"/>
              </a:rPr>
              <a:t>: </a:t>
            </a:r>
            <a:r>
              <a:rPr lang="en-US" sz="3600" b="1" i="1">
                <a:solidFill>
                  <a:srgbClr val="1F497D"/>
                </a:solidFill>
                <a:latin typeface="Cambria"/>
                <a:ea typeface="Cambria"/>
                <a:cs typeface="Cambria"/>
                <a:sym typeface="Cambria"/>
              </a:rPr>
              <a:t>The Citizen and the Constitution</a:t>
            </a:r>
            <a:endParaRPr sz="4000" i="1">
              <a:solidFill>
                <a:srgbClr val="002060"/>
              </a:solidFill>
              <a:latin typeface="Cambria"/>
              <a:ea typeface="Cambria"/>
              <a:cs typeface="Cambria"/>
              <a:sym typeface="Cambria"/>
            </a:endParaRPr>
          </a:p>
        </p:txBody>
      </p:sp>
      <p:sp>
        <p:nvSpPr>
          <p:cNvPr id="823" name="Google Shape;823;p97"/>
          <p:cNvSpPr txBox="1">
            <a:spLocks noGrp="1"/>
          </p:cNvSpPr>
          <p:nvPr>
            <p:ph type="body" idx="1"/>
          </p:nvPr>
        </p:nvSpPr>
        <p:spPr>
          <a:xfrm>
            <a:off x="503875" y="1877300"/>
            <a:ext cx="8212800" cy="5469000"/>
          </a:xfrm>
          <a:prstGeom prst="rect">
            <a:avLst/>
          </a:prstGeom>
          <a:noFill/>
          <a:ln>
            <a:noFill/>
          </a:ln>
        </p:spPr>
        <p:txBody>
          <a:bodyPr spcFirstLastPara="1" wrap="square" lIns="91425" tIns="45700" rIns="91425" bIns="45700" anchor="t" anchorCtr="0">
            <a:noAutofit/>
          </a:bodyPr>
          <a:lstStyle/>
          <a:p>
            <a:pPr marL="457200" marR="0" lvl="0" indent="-368300" algn="l" rtl="0">
              <a:lnSpc>
                <a:spcPct val="80000"/>
              </a:lnSpc>
              <a:spcBef>
                <a:spcPts val="0"/>
              </a:spcBef>
              <a:spcAft>
                <a:spcPts val="0"/>
              </a:spcAft>
              <a:buClr>
                <a:srgbClr val="000066"/>
              </a:buClr>
              <a:buSzPts val="2200"/>
              <a:buFont typeface="Arial"/>
              <a:buChar char="•"/>
            </a:pPr>
            <a:r>
              <a:rPr lang="en-US" sz="2200" b="0" i="0" u="none" strike="noStrike" cap="none">
                <a:solidFill>
                  <a:schemeClr val="dk1"/>
                </a:solidFill>
                <a:latin typeface="Arial"/>
                <a:ea typeface="Arial"/>
                <a:cs typeface="Arial"/>
                <a:sym typeface="Arial"/>
              </a:rPr>
              <a:t>Initiated in 1987 as part of the bicentennial of the Constitution.</a:t>
            </a:r>
            <a:endParaRPr sz="2200" b="0" i="0" u="none" strike="noStrike" cap="none">
              <a:solidFill>
                <a:schemeClr val="dk1"/>
              </a:solidFill>
              <a:latin typeface="Arial"/>
              <a:ea typeface="Arial"/>
              <a:cs typeface="Arial"/>
              <a:sym typeface="Arial"/>
            </a:endParaRPr>
          </a:p>
          <a:p>
            <a:pPr marL="457200" marR="0" lvl="0" indent="0" algn="l" rtl="0">
              <a:lnSpc>
                <a:spcPct val="80000"/>
              </a:lnSpc>
              <a:spcBef>
                <a:spcPts val="0"/>
              </a:spcBef>
              <a:spcAft>
                <a:spcPts val="0"/>
              </a:spcAft>
              <a:buNone/>
            </a:pPr>
            <a:endParaRPr sz="600">
              <a:latin typeface="Arial"/>
              <a:ea typeface="Arial"/>
              <a:cs typeface="Arial"/>
              <a:sym typeface="Arial"/>
            </a:endParaRPr>
          </a:p>
          <a:p>
            <a:pPr marL="457200" marR="0" lvl="0" indent="-368300" algn="l" rtl="0">
              <a:lnSpc>
                <a:spcPct val="80000"/>
              </a:lnSpc>
              <a:spcBef>
                <a:spcPts val="0"/>
              </a:spcBef>
              <a:spcAft>
                <a:spcPts val="0"/>
              </a:spcAft>
              <a:buClr>
                <a:srgbClr val="000066"/>
              </a:buClr>
              <a:buSzPts val="2200"/>
              <a:buFont typeface="Arial"/>
              <a:buChar char="•"/>
            </a:pPr>
            <a:r>
              <a:rPr lang="en-US" sz="2200" b="0" i="0" u="none" strike="noStrike" cap="none">
                <a:solidFill>
                  <a:schemeClr val="dk1"/>
                </a:solidFill>
                <a:latin typeface="Arial"/>
                <a:ea typeface="Arial"/>
                <a:cs typeface="Arial"/>
                <a:sym typeface="Arial"/>
              </a:rPr>
              <a:t>Materials for upper elementary, middle and high school classes, updated every decade.</a:t>
            </a:r>
            <a:endParaRPr sz="2200" b="0" i="0" u="none" strike="noStrike" cap="none">
              <a:solidFill>
                <a:schemeClr val="dk1"/>
              </a:solidFill>
              <a:latin typeface="Arial"/>
              <a:ea typeface="Arial"/>
              <a:cs typeface="Arial"/>
              <a:sym typeface="Arial"/>
            </a:endParaRPr>
          </a:p>
          <a:p>
            <a:pPr marL="457200" marR="0" lvl="0" indent="0" algn="l" rtl="0">
              <a:lnSpc>
                <a:spcPct val="80000"/>
              </a:lnSpc>
              <a:spcBef>
                <a:spcPts val="0"/>
              </a:spcBef>
              <a:spcAft>
                <a:spcPts val="0"/>
              </a:spcAft>
              <a:buNone/>
            </a:pPr>
            <a:endParaRPr sz="600">
              <a:latin typeface="Arial"/>
              <a:ea typeface="Arial"/>
              <a:cs typeface="Arial"/>
              <a:sym typeface="Arial"/>
            </a:endParaRPr>
          </a:p>
          <a:p>
            <a:pPr marL="457200" marR="0" lvl="0" indent="-368300" algn="l" rtl="0">
              <a:lnSpc>
                <a:spcPct val="80000"/>
              </a:lnSpc>
              <a:spcBef>
                <a:spcPts val="0"/>
              </a:spcBef>
              <a:spcAft>
                <a:spcPts val="0"/>
              </a:spcAft>
              <a:buClr>
                <a:srgbClr val="000066"/>
              </a:buClr>
              <a:buSzPts val="2200"/>
              <a:buFont typeface="Arial"/>
              <a:buChar char="•"/>
            </a:pPr>
            <a:r>
              <a:rPr lang="en-US" sz="2200">
                <a:latin typeface="Arial"/>
                <a:ea typeface="Arial"/>
                <a:cs typeface="Arial"/>
                <a:sym typeface="Arial"/>
              </a:rPr>
              <a:t>R</a:t>
            </a:r>
            <a:r>
              <a:rPr lang="en-US" sz="2200" b="0" i="0" u="none" strike="noStrike" cap="none">
                <a:solidFill>
                  <a:schemeClr val="dk1"/>
                </a:solidFill>
                <a:latin typeface="Arial"/>
                <a:ea typeface="Arial"/>
                <a:cs typeface="Arial"/>
                <a:sym typeface="Arial"/>
              </a:rPr>
              <a:t>epeatedly subjected to independent evaluations, which showed that participating students:</a:t>
            </a:r>
            <a:endParaRPr sz="2200" b="0" i="0" u="none" strike="noStrike" cap="none">
              <a:solidFill>
                <a:schemeClr val="dk1"/>
              </a:solidFill>
              <a:latin typeface="Arial"/>
              <a:ea typeface="Arial"/>
              <a:cs typeface="Arial"/>
              <a:sym typeface="Arial"/>
            </a:endParaRPr>
          </a:p>
          <a:p>
            <a:pPr marL="227011" marR="0" lvl="0" indent="-227011" algn="l" rtl="0">
              <a:lnSpc>
                <a:spcPct val="80000"/>
              </a:lnSpc>
              <a:spcBef>
                <a:spcPts val="0"/>
              </a:spcBef>
              <a:spcAft>
                <a:spcPts val="0"/>
              </a:spcAft>
              <a:buClr>
                <a:srgbClr val="595959"/>
              </a:buClr>
              <a:buSzPts val="1300"/>
              <a:buFont typeface="Lato"/>
              <a:buNone/>
            </a:pPr>
            <a:endParaRPr sz="600">
              <a:latin typeface="Arial"/>
              <a:ea typeface="Arial"/>
              <a:cs typeface="Arial"/>
              <a:sym typeface="Arial"/>
            </a:endParaRPr>
          </a:p>
          <a:p>
            <a:pPr marL="800100" marR="0" lvl="0" indent="-361950" algn="l" rtl="0">
              <a:lnSpc>
                <a:spcPct val="80000"/>
              </a:lnSpc>
              <a:spcBef>
                <a:spcPts val="0"/>
              </a:spcBef>
              <a:spcAft>
                <a:spcPts val="0"/>
              </a:spcAft>
              <a:buClr>
                <a:srgbClr val="000066"/>
              </a:buClr>
              <a:buSzPts val="1600"/>
              <a:buFont typeface="Noto Sans Symbols"/>
              <a:buChar char="➔"/>
            </a:pPr>
            <a:r>
              <a:rPr lang="en-US" sz="2200" b="0" i="0" u="none" strike="noStrike" cap="none">
                <a:solidFill>
                  <a:schemeClr val="dk1"/>
                </a:solidFill>
                <a:latin typeface="Arial"/>
                <a:ea typeface="Arial"/>
                <a:cs typeface="Arial"/>
                <a:sym typeface="Arial"/>
              </a:rPr>
              <a:t>made significantly greater gains than comparison students in their understanding of core values and principles of democracy, constitutional limits on governmental institutions, and rights and responsibilities of citizenship</a:t>
            </a:r>
            <a:endParaRPr/>
          </a:p>
          <a:p>
            <a:pPr marL="800100" marR="0" lvl="0" indent="-361950" algn="l" rtl="0">
              <a:lnSpc>
                <a:spcPct val="80000"/>
              </a:lnSpc>
              <a:spcBef>
                <a:spcPts val="0"/>
              </a:spcBef>
              <a:spcAft>
                <a:spcPts val="0"/>
              </a:spcAft>
              <a:buClr>
                <a:srgbClr val="000066"/>
              </a:buClr>
              <a:buSzPts val="1600"/>
              <a:buFont typeface="Noto Sans Symbols"/>
              <a:buChar char="➔"/>
            </a:pPr>
            <a:r>
              <a:rPr lang="en-US" sz="2200" b="0" i="0" u="none" strike="noStrike" cap="none">
                <a:solidFill>
                  <a:schemeClr val="dk1"/>
                </a:solidFill>
                <a:latin typeface="Arial"/>
                <a:ea typeface="Arial"/>
                <a:cs typeface="Arial"/>
                <a:sym typeface="Arial"/>
              </a:rPr>
              <a:t>improved their civic skills, including their ability to analyze issues, debate, persuade, and achieve group consensus</a:t>
            </a:r>
            <a:endParaRPr/>
          </a:p>
          <a:p>
            <a:pPr marL="800100" marR="0" lvl="0" indent="-361950" algn="l" rtl="0">
              <a:lnSpc>
                <a:spcPct val="80000"/>
              </a:lnSpc>
              <a:spcBef>
                <a:spcPts val="0"/>
              </a:spcBef>
              <a:spcAft>
                <a:spcPts val="0"/>
              </a:spcAft>
              <a:buClr>
                <a:srgbClr val="000066"/>
              </a:buClr>
              <a:buSzPts val="1600"/>
              <a:buFont typeface="Noto Sans Symbols"/>
              <a:buChar char="➔"/>
            </a:pPr>
            <a:r>
              <a:rPr lang="en-US" sz="2200" b="0" i="0" u="none" strike="noStrike" cap="none">
                <a:solidFill>
                  <a:schemeClr val="dk1"/>
                </a:solidFill>
                <a:latin typeface="Arial"/>
                <a:ea typeface="Arial"/>
                <a:cs typeface="Arial"/>
                <a:sym typeface="Arial"/>
              </a:rPr>
              <a:t>“significantly outperformed comparison students” on civics tests, displayed greater political tolerance, and were more likely to vote</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98"/>
          <p:cNvSpPr txBox="1">
            <a:spLocks noGrp="1"/>
          </p:cNvSpPr>
          <p:nvPr>
            <p:ph type="title"/>
          </p:nvPr>
        </p:nvSpPr>
        <p:spPr>
          <a:xfrm>
            <a:off x="628650" y="418900"/>
            <a:ext cx="7886700" cy="1272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4000" b="1" i="1">
                <a:solidFill>
                  <a:srgbClr val="1F497D"/>
                </a:solidFill>
                <a:latin typeface="Cambria"/>
                <a:ea typeface="Cambria"/>
                <a:cs typeface="Cambria"/>
                <a:sym typeface="Cambria"/>
              </a:rPr>
              <a:t>We the People</a:t>
            </a:r>
            <a:r>
              <a:rPr lang="en-US" sz="4000" b="1">
                <a:solidFill>
                  <a:srgbClr val="1F497D"/>
                </a:solidFill>
                <a:latin typeface="Cambria"/>
                <a:ea typeface="Cambria"/>
                <a:cs typeface="Cambria"/>
                <a:sym typeface="Cambria"/>
              </a:rPr>
              <a:t>: </a:t>
            </a:r>
            <a:r>
              <a:rPr lang="en-US" sz="4000" b="1" i="1">
                <a:solidFill>
                  <a:srgbClr val="1F497D"/>
                </a:solidFill>
                <a:latin typeface="Cambria"/>
                <a:ea typeface="Cambria"/>
                <a:cs typeface="Cambria"/>
                <a:sym typeface="Cambria"/>
              </a:rPr>
              <a:t>The Citizen </a:t>
            </a:r>
            <a:endParaRPr sz="4000" b="1" i="1">
              <a:solidFill>
                <a:srgbClr val="1F497D"/>
              </a:solidFill>
              <a:latin typeface="Cambria"/>
              <a:ea typeface="Cambria"/>
              <a:cs typeface="Cambria"/>
              <a:sym typeface="Cambria"/>
            </a:endParaRPr>
          </a:p>
          <a:p>
            <a:pPr marL="0" lvl="0" indent="0" algn="ctr" rtl="0">
              <a:lnSpc>
                <a:spcPct val="100000"/>
              </a:lnSpc>
              <a:spcBef>
                <a:spcPts val="0"/>
              </a:spcBef>
              <a:spcAft>
                <a:spcPts val="0"/>
              </a:spcAft>
              <a:buSzPts val="1400"/>
              <a:buNone/>
            </a:pPr>
            <a:r>
              <a:rPr lang="en-US" sz="4000" b="1" i="1">
                <a:solidFill>
                  <a:srgbClr val="1F497D"/>
                </a:solidFill>
                <a:latin typeface="Cambria"/>
                <a:ea typeface="Cambria"/>
                <a:cs typeface="Cambria"/>
                <a:sym typeface="Cambria"/>
              </a:rPr>
              <a:t>and the Constitution</a:t>
            </a:r>
            <a:endParaRPr sz="4000">
              <a:latin typeface="Cambria"/>
              <a:ea typeface="Cambria"/>
              <a:cs typeface="Cambria"/>
              <a:sym typeface="Cambria"/>
            </a:endParaRPr>
          </a:p>
        </p:txBody>
      </p:sp>
      <p:sp>
        <p:nvSpPr>
          <p:cNvPr id="830" name="Google Shape;830;p98"/>
          <p:cNvSpPr txBox="1">
            <a:spLocks noGrp="1"/>
          </p:cNvSpPr>
          <p:nvPr>
            <p:ph type="body" idx="1"/>
          </p:nvPr>
        </p:nvSpPr>
        <p:spPr>
          <a:xfrm>
            <a:off x="469650" y="1981475"/>
            <a:ext cx="5706600" cy="4615800"/>
          </a:xfrm>
          <a:prstGeom prst="rect">
            <a:avLst/>
          </a:prstGeom>
          <a:noFill/>
          <a:ln>
            <a:noFill/>
          </a:ln>
        </p:spPr>
        <p:txBody>
          <a:bodyPr spcFirstLastPara="1" wrap="square" lIns="91425" tIns="45700" rIns="91425" bIns="45700" anchor="t" anchorCtr="0">
            <a:noAutofit/>
          </a:bodyPr>
          <a:lstStyle/>
          <a:p>
            <a:pPr marL="457200" lvl="0" indent="-368300" algn="l" rtl="0">
              <a:lnSpc>
                <a:spcPct val="100000"/>
              </a:lnSpc>
              <a:spcBef>
                <a:spcPts val="0"/>
              </a:spcBef>
              <a:spcAft>
                <a:spcPts val="0"/>
              </a:spcAft>
              <a:buClr>
                <a:srgbClr val="000066"/>
              </a:buClr>
              <a:buSzPts val="2200"/>
              <a:buChar char="•"/>
            </a:pPr>
            <a:r>
              <a:rPr lang="en-US" sz="2300" b="1">
                <a:solidFill>
                  <a:srgbClr val="000000"/>
                </a:solidFill>
                <a:latin typeface="Arial"/>
                <a:ea typeface="Arial"/>
                <a:cs typeface="Arial"/>
                <a:sym typeface="Arial"/>
              </a:rPr>
              <a:t>Unit 1:</a:t>
            </a:r>
            <a:r>
              <a:rPr lang="en-US" sz="2300">
                <a:solidFill>
                  <a:srgbClr val="000000"/>
                </a:solidFill>
                <a:latin typeface="Arial"/>
                <a:ea typeface="Arial"/>
                <a:cs typeface="Arial"/>
                <a:sym typeface="Arial"/>
              </a:rPr>
              <a:t>  </a:t>
            </a:r>
            <a:r>
              <a:rPr lang="en-US" sz="2300">
                <a:latin typeface="Arial"/>
                <a:ea typeface="Arial"/>
                <a:cs typeface="Arial"/>
                <a:sym typeface="Arial"/>
              </a:rPr>
              <a:t>What Basic</a:t>
            </a:r>
            <a:r>
              <a:rPr lang="en-US" sz="2400"/>
              <a:t> </a:t>
            </a:r>
            <a:r>
              <a:rPr lang="en-US" sz="2300">
                <a:latin typeface="Arial"/>
                <a:ea typeface="Arial"/>
                <a:cs typeface="Arial"/>
                <a:sym typeface="Arial"/>
              </a:rPr>
              <a:t>Ideas About Government Did The Founders Have?</a:t>
            </a:r>
            <a:endParaRPr sz="2300">
              <a:latin typeface="Arial"/>
              <a:ea typeface="Arial"/>
              <a:cs typeface="Arial"/>
              <a:sym typeface="Arial"/>
            </a:endParaRPr>
          </a:p>
          <a:p>
            <a:pPr marL="457200" lvl="0" indent="0" algn="l" rtl="0">
              <a:lnSpc>
                <a:spcPct val="100000"/>
              </a:lnSpc>
              <a:spcBef>
                <a:spcPts val="0"/>
              </a:spcBef>
              <a:spcAft>
                <a:spcPts val="0"/>
              </a:spcAft>
              <a:buNone/>
            </a:pPr>
            <a:endParaRPr sz="600">
              <a:latin typeface="Arial"/>
              <a:ea typeface="Arial"/>
              <a:cs typeface="Arial"/>
              <a:sym typeface="Arial"/>
            </a:endParaRPr>
          </a:p>
          <a:p>
            <a:pPr marL="457200" lvl="0" indent="-400050" algn="l" rtl="0">
              <a:lnSpc>
                <a:spcPct val="100000"/>
              </a:lnSpc>
              <a:spcBef>
                <a:spcPts val="0"/>
              </a:spcBef>
              <a:spcAft>
                <a:spcPts val="0"/>
              </a:spcAft>
              <a:buClr>
                <a:srgbClr val="000066"/>
              </a:buClr>
              <a:buSzPts val="2700"/>
              <a:buFont typeface="Arial"/>
              <a:buChar char="•"/>
            </a:pPr>
            <a:r>
              <a:rPr lang="en-US" sz="2300" b="1">
                <a:latin typeface="Arial"/>
                <a:ea typeface="Arial"/>
                <a:cs typeface="Arial"/>
                <a:sym typeface="Arial"/>
              </a:rPr>
              <a:t>Unit 2:</a:t>
            </a:r>
            <a:r>
              <a:rPr lang="en-US" sz="2300">
                <a:latin typeface="Arial"/>
                <a:ea typeface="Arial"/>
                <a:cs typeface="Arial"/>
                <a:sym typeface="Arial"/>
              </a:rPr>
              <a:t>  How Did The Framers Write Our Constitution?</a:t>
            </a:r>
            <a:endParaRPr sz="2300">
              <a:latin typeface="Arial"/>
              <a:ea typeface="Arial"/>
              <a:cs typeface="Arial"/>
              <a:sym typeface="Arial"/>
            </a:endParaRPr>
          </a:p>
          <a:p>
            <a:pPr marL="457200" lvl="0" indent="0" algn="l" rtl="0">
              <a:lnSpc>
                <a:spcPct val="100000"/>
              </a:lnSpc>
              <a:spcBef>
                <a:spcPts val="0"/>
              </a:spcBef>
              <a:spcAft>
                <a:spcPts val="0"/>
              </a:spcAft>
              <a:buNone/>
            </a:pPr>
            <a:endParaRPr sz="600">
              <a:latin typeface="Arial"/>
              <a:ea typeface="Arial"/>
              <a:cs typeface="Arial"/>
              <a:sym typeface="Arial"/>
            </a:endParaRPr>
          </a:p>
          <a:p>
            <a:pPr marL="457200" lvl="0" indent="-400050" algn="l" rtl="0">
              <a:lnSpc>
                <a:spcPct val="100000"/>
              </a:lnSpc>
              <a:spcBef>
                <a:spcPts val="0"/>
              </a:spcBef>
              <a:spcAft>
                <a:spcPts val="0"/>
              </a:spcAft>
              <a:buClr>
                <a:srgbClr val="000066"/>
              </a:buClr>
              <a:buSzPts val="2700"/>
              <a:buFont typeface="Arial"/>
              <a:buChar char="•"/>
            </a:pPr>
            <a:r>
              <a:rPr lang="en-US" sz="2300" b="1">
                <a:latin typeface="Arial"/>
                <a:ea typeface="Arial"/>
                <a:cs typeface="Arial"/>
                <a:sym typeface="Arial"/>
              </a:rPr>
              <a:t>Unit 3: </a:t>
            </a:r>
            <a:r>
              <a:rPr lang="en-US" sz="2300">
                <a:latin typeface="Arial"/>
                <a:ea typeface="Arial"/>
                <a:cs typeface="Arial"/>
                <a:sym typeface="Arial"/>
              </a:rPr>
              <a:t> How Does The Constitution Organize Our Government?</a:t>
            </a:r>
            <a:endParaRPr sz="2300">
              <a:latin typeface="Arial"/>
              <a:ea typeface="Arial"/>
              <a:cs typeface="Arial"/>
              <a:sym typeface="Arial"/>
            </a:endParaRPr>
          </a:p>
          <a:p>
            <a:pPr marL="457200" lvl="0" indent="0" algn="l" rtl="0">
              <a:lnSpc>
                <a:spcPct val="100000"/>
              </a:lnSpc>
              <a:spcBef>
                <a:spcPts val="0"/>
              </a:spcBef>
              <a:spcAft>
                <a:spcPts val="0"/>
              </a:spcAft>
              <a:buNone/>
            </a:pPr>
            <a:endParaRPr sz="600">
              <a:latin typeface="Arial"/>
              <a:ea typeface="Arial"/>
              <a:cs typeface="Arial"/>
              <a:sym typeface="Arial"/>
            </a:endParaRPr>
          </a:p>
          <a:p>
            <a:pPr marL="457200" lvl="0" indent="-400050" algn="l" rtl="0">
              <a:lnSpc>
                <a:spcPct val="100000"/>
              </a:lnSpc>
              <a:spcBef>
                <a:spcPts val="0"/>
              </a:spcBef>
              <a:spcAft>
                <a:spcPts val="0"/>
              </a:spcAft>
              <a:buClr>
                <a:srgbClr val="000066"/>
              </a:buClr>
              <a:buSzPts val="2700"/>
              <a:buFont typeface="Arial"/>
              <a:buChar char="•"/>
            </a:pPr>
            <a:r>
              <a:rPr lang="en-US" sz="2300" b="1">
                <a:latin typeface="Arial"/>
                <a:ea typeface="Arial"/>
                <a:cs typeface="Arial"/>
                <a:sym typeface="Arial"/>
              </a:rPr>
              <a:t>Unit 4:</a:t>
            </a:r>
            <a:r>
              <a:rPr lang="en-US" sz="2300">
                <a:latin typeface="Arial"/>
                <a:ea typeface="Arial"/>
                <a:cs typeface="Arial"/>
                <a:sym typeface="Arial"/>
              </a:rPr>
              <a:t>  How Does The Constitution Protect Our Basic Rights?</a:t>
            </a:r>
            <a:endParaRPr sz="2300">
              <a:latin typeface="Arial"/>
              <a:ea typeface="Arial"/>
              <a:cs typeface="Arial"/>
              <a:sym typeface="Arial"/>
            </a:endParaRPr>
          </a:p>
          <a:p>
            <a:pPr marL="457200" lvl="0" indent="0" algn="l" rtl="0">
              <a:lnSpc>
                <a:spcPct val="100000"/>
              </a:lnSpc>
              <a:spcBef>
                <a:spcPts val="0"/>
              </a:spcBef>
              <a:spcAft>
                <a:spcPts val="0"/>
              </a:spcAft>
              <a:buNone/>
            </a:pPr>
            <a:endParaRPr sz="600">
              <a:latin typeface="Arial"/>
              <a:ea typeface="Arial"/>
              <a:cs typeface="Arial"/>
              <a:sym typeface="Arial"/>
            </a:endParaRPr>
          </a:p>
          <a:p>
            <a:pPr marL="457200" lvl="0" indent="-381000" algn="l" rtl="0">
              <a:lnSpc>
                <a:spcPct val="100000"/>
              </a:lnSpc>
              <a:spcBef>
                <a:spcPts val="0"/>
              </a:spcBef>
              <a:spcAft>
                <a:spcPts val="0"/>
              </a:spcAft>
              <a:buClr>
                <a:srgbClr val="000066"/>
              </a:buClr>
              <a:buSzPts val="2400"/>
              <a:buFont typeface="Arial"/>
              <a:buChar char="•"/>
            </a:pPr>
            <a:r>
              <a:rPr lang="en-US" sz="2300" b="1">
                <a:latin typeface="Arial"/>
                <a:ea typeface="Arial"/>
                <a:cs typeface="Arial"/>
                <a:sym typeface="Arial"/>
              </a:rPr>
              <a:t>Unit 5:</a:t>
            </a:r>
            <a:r>
              <a:rPr lang="en-US" sz="2300">
                <a:latin typeface="Arial"/>
                <a:ea typeface="Arial"/>
                <a:cs typeface="Arial"/>
                <a:sym typeface="Arial"/>
              </a:rPr>
              <a:t>  What Are the Responsibilities of Citizens    </a:t>
            </a:r>
            <a:r>
              <a:rPr lang="en-US" sz="2000">
                <a:latin typeface="Arial"/>
                <a:ea typeface="Arial"/>
                <a:cs typeface="Arial"/>
                <a:sym typeface="Arial"/>
              </a:rPr>
              <a:t>                                                                                   </a:t>
            </a:r>
            <a:endParaRPr/>
          </a:p>
        </p:txBody>
      </p:sp>
      <p:sp>
        <p:nvSpPr>
          <p:cNvPr id="831" name="Google Shape;831;p9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86</a:t>
            </a:fld>
            <a:endParaRPr/>
          </a:p>
        </p:txBody>
      </p:sp>
      <p:pic>
        <p:nvPicPr>
          <p:cNvPr id="832" name="Google Shape;832;p98"/>
          <p:cNvPicPr preferRelativeResize="0"/>
          <p:nvPr/>
        </p:nvPicPr>
        <p:blipFill>
          <a:blip r:embed="rId3">
            <a:alphaModFix/>
          </a:blip>
          <a:stretch>
            <a:fillRect/>
          </a:stretch>
        </p:blipFill>
        <p:spPr>
          <a:xfrm>
            <a:off x="6066825" y="2105125"/>
            <a:ext cx="2771425" cy="3904325"/>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99"/>
          <p:cNvSpPr txBox="1">
            <a:spLocks noGrp="1"/>
          </p:cNvSpPr>
          <p:nvPr>
            <p:ph type="title"/>
          </p:nvPr>
        </p:nvSpPr>
        <p:spPr>
          <a:xfrm>
            <a:off x="457200" y="727300"/>
            <a:ext cx="8229600" cy="1277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800" b="1" i="1">
                <a:solidFill>
                  <a:srgbClr val="000066"/>
                </a:solidFill>
                <a:latin typeface="Cambria"/>
                <a:ea typeface="Cambria"/>
                <a:cs typeface="Cambria"/>
                <a:sym typeface="Cambria"/>
              </a:rPr>
              <a:t>Simulated Congressional or L</a:t>
            </a:r>
            <a:r>
              <a:rPr lang="en-US" sz="3800" b="1" i="1" u="none" strike="noStrike" cap="none">
                <a:solidFill>
                  <a:srgbClr val="000066"/>
                </a:solidFill>
                <a:latin typeface="Cambria"/>
                <a:ea typeface="Cambria"/>
                <a:cs typeface="Cambria"/>
                <a:sym typeface="Cambria"/>
              </a:rPr>
              <a:t>egislative Hearings</a:t>
            </a:r>
            <a:br>
              <a:rPr lang="en-US" sz="4400" b="1" i="1">
                <a:solidFill>
                  <a:srgbClr val="000066"/>
                </a:solidFill>
                <a:latin typeface="Cambria"/>
                <a:ea typeface="Cambria"/>
                <a:cs typeface="Cambria"/>
                <a:sym typeface="Cambria"/>
              </a:rPr>
            </a:br>
            <a:endParaRPr i="1">
              <a:solidFill>
                <a:srgbClr val="000066"/>
              </a:solidFill>
            </a:endParaRPr>
          </a:p>
        </p:txBody>
      </p:sp>
      <p:sp>
        <p:nvSpPr>
          <p:cNvPr id="839" name="Google Shape;839;p99"/>
          <p:cNvSpPr txBox="1">
            <a:spLocks noGrp="1"/>
          </p:cNvSpPr>
          <p:nvPr>
            <p:ph type="body" idx="1"/>
          </p:nvPr>
        </p:nvSpPr>
        <p:spPr>
          <a:xfrm>
            <a:off x="499200" y="1778000"/>
            <a:ext cx="8145600" cy="4695000"/>
          </a:xfrm>
          <a:prstGeom prst="rect">
            <a:avLst/>
          </a:prstGeom>
          <a:noFill/>
          <a:ln>
            <a:noFill/>
          </a:ln>
        </p:spPr>
        <p:txBody>
          <a:bodyPr spcFirstLastPara="1" wrap="square" lIns="91425" tIns="45700" rIns="91425" bIns="45700" anchor="t" anchorCtr="0">
            <a:noAutofit/>
          </a:bodyPr>
          <a:lstStyle/>
          <a:p>
            <a:pPr marL="154305" lvl="0" indent="0" algn="l" rtl="0">
              <a:spcBef>
                <a:spcPts val="0"/>
              </a:spcBef>
              <a:spcAft>
                <a:spcPts val="0"/>
              </a:spcAft>
              <a:buClr>
                <a:schemeClr val="dk1"/>
              </a:buClr>
              <a:buSzPts val="2000"/>
              <a:buFont typeface="Arial"/>
              <a:buNone/>
            </a:pPr>
            <a:r>
              <a:rPr lang="en-US" sz="2400">
                <a:latin typeface="Arial"/>
                <a:ea typeface="Arial"/>
                <a:cs typeface="Arial"/>
                <a:sym typeface="Arial"/>
              </a:rPr>
              <a:t>The culminating activity for </a:t>
            </a:r>
            <a:r>
              <a:rPr lang="en-US" sz="2400" i="1">
                <a:latin typeface="Arial"/>
                <a:ea typeface="Arial"/>
                <a:cs typeface="Arial"/>
                <a:sym typeface="Arial"/>
              </a:rPr>
              <a:t>We the People</a:t>
            </a:r>
            <a:r>
              <a:rPr lang="en-US" sz="2400">
                <a:latin typeface="Arial"/>
                <a:ea typeface="Arial"/>
                <a:cs typeface="Arial"/>
                <a:sym typeface="Arial"/>
              </a:rPr>
              <a:t> is a simulated legislative hearing. Students act as experts and “testify” before a simulated congressional committee on issues relating to the Constitution or current controversial topics. After the students’ “testimony”, a panel asks follow-up questions and offers constructive feedback. </a:t>
            </a:r>
            <a:endParaRPr sz="3000">
              <a:solidFill>
                <a:schemeClr val="dk1"/>
              </a:solidFill>
              <a:latin typeface="Arial"/>
              <a:ea typeface="Arial"/>
              <a:cs typeface="Arial"/>
              <a:sym typeface="Arial"/>
            </a:endParaRPr>
          </a:p>
          <a:p>
            <a:pPr marL="0" lvl="0" indent="0" algn="l" rtl="0">
              <a:lnSpc>
                <a:spcPct val="100000"/>
              </a:lnSpc>
              <a:spcBef>
                <a:spcPts val="0"/>
              </a:spcBef>
              <a:spcAft>
                <a:spcPts val="0"/>
              </a:spcAft>
              <a:buSzPts val="1800"/>
              <a:buNone/>
            </a:pPr>
            <a:endParaRPr sz="1200"/>
          </a:p>
          <a:p>
            <a:pPr marL="0" lvl="0" indent="0" algn="l" rtl="0">
              <a:lnSpc>
                <a:spcPct val="100000"/>
              </a:lnSpc>
              <a:spcBef>
                <a:spcPts val="0"/>
              </a:spcBef>
              <a:spcAft>
                <a:spcPts val="0"/>
              </a:spcAft>
              <a:buSzPts val="1800"/>
              <a:buNone/>
            </a:pPr>
            <a:r>
              <a:rPr lang="en-US"/>
              <a:t>  </a:t>
            </a:r>
            <a:endParaRPr/>
          </a:p>
          <a:p>
            <a:pPr marL="0" lvl="0" indent="0" algn="l" rtl="0">
              <a:lnSpc>
                <a:spcPct val="100000"/>
              </a:lnSpc>
              <a:spcBef>
                <a:spcPts val="0"/>
              </a:spcBef>
              <a:spcAft>
                <a:spcPts val="0"/>
              </a:spcAft>
              <a:buSzPts val="1800"/>
              <a:buNone/>
            </a:pPr>
            <a:r>
              <a:rPr lang="en-US"/>
              <a:t>  </a:t>
            </a:r>
            <a:endParaRPr/>
          </a:p>
          <a:p>
            <a:pPr marL="0" lvl="0" indent="0" algn="l" rtl="0">
              <a:lnSpc>
                <a:spcPct val="100000"/>
              </a:lnSpc>
              <a:spcBef>
                <a:spcPts val="360"/>
              </a:spcBef>
              <a:spcAft>
                <a:spcPts val="0"/>
              </a:spcAft>
              <a:buSzPts val="1800"/>
              <a:buNone/>
            </a:pPr>
            <a:endParaRPr/>
          </a:p>
        </p:txBody>
      </p:sp>
      <p:pic>
        <p:nvPicPr>
          <p:cNvPr id="840" name="Google Shape;840;p99"/>
          <p:cNvPicPr preferRelativeResize="0"/>
          <p:nvPr/>
        </p:nvPicPr>
        <p:blipFill rotWithShape="1">
          <a:blip r:embed="rId3">
            <a:alphaModFix/>
          </a:blip>
          <a:srcRect/>
          <a:stretch/>
        </p:blipFill>
        <p:spPr>
          <a:xfrm>
            <a:off x="1490225" y="3943375"/>
            <a:ext cx="6163526" cy="2460175"/>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p100"/>
          <p:cNvSpPr txBox="1">
            <a:spLocks noGrp="1"/>
          </p:cNvSpPr>
          <p:nvPr>
            <p:ph type="title"/>
          </p:nvPr>
        </p:nvSpPr>
        <p:spPr>
          <a:xfrm>
            <a:off x="665700" y="783500"/>
            <a:ext cx="7846500" cy="12216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500"/>
              <a:buNone/>
            </a:pPr>
            <a:r>
              <a:rPr lang="en-US" sz="3800" b="1" i="1">
                <a:solidFill>
                  <a:srgbClr val="000066"/>
                </a:solidFill>
                <a:latin typeface="Cambria"/>
                <a:ea typeface="Cambria"/>
                <a:cs typeface="Cambria"/>
                <a:sym typeface="Cambria"/>
              </a:rPr>
              <a:t>Simulated Congressional or Legislative Hearings</a:t>
            </a:r>
            <a:br>
              <a:rPr lang="en-US" sz="4800" b="1" i="1">
                <a:solidFill>
                  <a:srgbClr val="1F497D"/>
                </a:solidFill>
                <a:latin typeface="Cambria"/>
                <a:ea typeface="Cambria"/>
                <a:cs typeface="Cambria"/>
                <a:sym typeface="Cambria"/>
              </a:rPr>
            </a:br>
            <a:endParaRPr sz="4800">
              <a:solidFill>
                <a:srgbClr val="1F497D"/>
              </a:solidFill>
              <a:latin typeface="Cambria"/>
              <a:ea typeface="Cambria"/>
              <a:cs typeface="Cambria"/>
              <a:sym typeface="Cambria"/>
            </a:endParaRPr>
          </a:p>
        </p:txBody>
      </p:sp>
      <p:sp>
        <p:nvSpPr>
          <p:cNvPr id="847" name="Google Shape;847;p100"/>
          <p:cNvSpPr txBox="1">
            <a:spLocks noGrp="1"/>
          </p:cNvSpPr>
          <p:nvPr>
            <p:ph type="body" idx="1"/>
          </p:nvPr>
        </p:nvSpPr>
        <p:spPr>
          <a:xfrm>
            <a:off x="316006" y="1721646"/>
            <a:ext cx="8485200" cy="488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900"/>
              <a:buNone/>
            </a:pPr>
            <a:endParaRPr sz="1100"/>
          </a:p>
          <a:p>
            <a:pPr marL="0" lvl="0" indent="0" algn="l" rtl="0">
              <a:lnSpc>
                <a:spcPct val="100000"/>
              </a:lnSpc>
              <a:spcBef>
                <a:spcPts val="0"/>
              </a:spcBef>
              <a:spcAft>
                <a:spcPts val="0"/>
              </a:spcAft>
              <a:buSzPts val="1900"/>
              <a:buNone/>
            </a:pPr>
            <a:r>
              <a:rPr lang="en-US"/>
              <a:t>  </a:t>
            </a:r>
            <a:endParaRPr/>
          </a:p>
          <a:p>
            <a:pPr marL="0" lvl="0" indent="0" algn="l" rtl="0">
              <a:lnSpc>
                <a:spcPct val="100000"/>
              </a:lnSpc>
              <a:spcBef>
                <a:spcPts val="0"/>
              </a:spcBef>
              <a:spcAft>
                <a:spcPts val="0"/>
              </a:spcAft>
              <a:buSzPts val="1900"/>
              <a:buNone/>
            </a:pPr>
            <a:r>
              <a:rPr lang="en-US"/>
              <a:t>  </a:t>
            </a:r>
            <a:endParaRPr/>
          </a:p>
          <a:p>
            <a:pPr marL="0" lvl="0" indent="0" algn="l" rtl="0">
              <a:lnSpc>
                <a:spcPct val="100000"/>
              </a:lnSpc>
              <a:spcBef>
                <a:spcPts val="400"/>
              </a:spcBef>
              <a:spcAft>
                <a:spcPts val="0"/>
              </a:spcAft>
              <a:buSzPts val="1900"/>
              <a:buNone/>
            </a:pPr>
            <a:endParaRPr/>
          </a:p>
        </p:txBody>
      </p:sp>
      <p:sp>
        <p:nvSpPr>
          <p:cNvPr id="848" name="Google Shape;848;p100"/>
          <p:cNvSpPr txBox="1"/>
          <p:nvPr/>
        </p:nvSpPr>
        <p:spPr>
          <a:xfrm>
            <a:off x="2286621" y="3244334"/>
            <a:ext cx="45732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rgbClr val="000000"/>
                </a:solidFill>
                <a:latin typeface="Arial"/>
                <a:ea typeface="Arial"/>
                <a:cs typeface="Arial"/>
                <a:sym typeface="Arial"/>
              </a:rPr>
              <a:t> </a:t>
            </a:r>
            <a:endParaRPr sz="1500" b="0" i="0" u="none" strike="noStrike" cap="none">
              <a:solidFill>
                <a:srgbClr val="000000"/>
              </a:solidFill>
              <a:latin typeface="Arial"/>
              <a:ea typeface="Arial"/>
              <a:cs typeface="Arial"/>
              <a:sym typeface="Arial"/>
            </a:endParaRPr>
          </a:p>
        </p:txBody>
      </p:sp>
      <p:sp>
        <p:nvSpPr>
          <p:cNvPr id="849" name="Google Shape;849;p100"/>
          <p:cNvSpPr txBox="1"/>
          <p:nvPr/>
        </p:nvSpPr>
        <p:spPr>
          <a:xfrm>
            <a:off x="2286621" y="3244334"/>
            <a:ext cx="45732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rgbClr val="000000"/>
                </a:solidFill>
                <a:latin typeface="Arial"/>
                <a:ea typeface="Arial"/>
                <a:cs typeface="Arial"/>
                <a:sym typeface="Arial"/>
              </a:rPr>
              <a:t> </a:t>
            </a:r>
            <a:endParaRPr sz="1500" b="0" i="0" u="none" strike="noStrike" cap="none">
              <a:solidFill>
                <a:srgbClr val="000000"/>
              </a:solidFill>
              <a:latin typeface="Arial"/>
              <a:ea typeface="Arial"/>
              <a:cs typeface="Arial"/>
              <a:sym typeface="Arial"/>
            </a:endParaRPr>
          </a:p>
        </p:txBody>
      </p:sp>
      <p:sp>
        <p:nvSpPr>
          <p:cNvPr id="850" name="Google Shape;850;p100"/>
          <p:cNvSpPr txBox="1"/>
          <p:nvPr/>
        </p:nvSpPr>
        <p:spPr>
          <a:xfrm>
            <a:off x="1060075" y="2005100"/>
            <a:ext cx="6892800" cy="3167700"/>
          </a:xfrm>
          <a:prstGeom prst="rect">
            <a:avLst/>
          </a:prstGeom>
          <a:noFill/>
          <a:ln>
            <a:noFill/>
          </a:ln>
        </p:spPr>
        <p:txBody>
          <a:bodyPr spcFirstLastPara="1" wrap="square" lIns="91425" tIns="45700" rIns="91425" bIns="45700" anchor="t" anchorCtr="0">
            <a:spAutoFit/>
          </a:bodyPr>
          <a:lstStyle/>
          <a:p>
            <a:pPr marL="457200" lvl="0" indent="-406400" algn="l" rtl="0">
              <a:lnSpc>
                <a:spcPct val="80000"/>
              </a:lnSpc>
              <a:spcBef>
                <a:spcPts val="360"/>
              </a:spcBef>
              <a:spcAft>
                <a:spcPts val="0"/>
              </a:spcAft>
              <a:buClr>
                <a:srgbClr val="000066"/>
              </a:buClr>
              <a:buSzPts val="2800"/>
              <a:buFont typeface="Noto Sans Symbols"/>
              <a:buChar char="•"/>
            </a:pPr>
            <a:r>
              <a:rPr lang="en-US" sz="2600">
                <a:solidFill>
                  <a:schemeClr val="dk1"/>
                </a:solidFill>
              </a:rPr>
              <a:t>Orally present an opening statement          (4 minutes max.)</a:t>
            </a:r>
            <a:endParaRPr sz="2600">
              <a:solidFill>
                <a:schemeClr val="dk1"/>
              </a:solidFill>
            </a:endParaRPr>
          </a:p>
          <a:p>
            <a:pPr marL="457200" lvl="0" indent="-406400" algn="l" rtl="0">
              <a:lnSpc>
                <a:spcPct val="80000"/>
              </a:lnSpc>
              <a:spcBef>
                <a:spcPts val="360"/>
              </a:spcBef>
              <a:spcAft>
                <a:spcPts val="0"/>
              </a:spcAft>
              <a:buClr>
                <a:srgbClr val="000066"/>
              </a:buClr>
              <a:buSzPts val="2800"/>
              <a:buFont typeface="Noto Sans Symbols"/>
              <a:buChar char="•"/>
            </a:pPr>
            <a:r>
              <a:rPr lang="en-US" sz="2600">
                <a:solidFill>
                  <a:schemeClr val="dk1"/>
                </a:solidFill>
              </a:rPr>
              <a:t>Respond to questioning by judge panel      (6 minutes max.)</a:t>
            </a:r>
            <a:endParaRPr sz="2600">
              <a:solidFill>
                <a:schemeClr val="dk1"/>
              </a:solidFill>
            </a:endParaRPr>
          </a:p>
          <a:p>
            <a:pPr marL="457200" lvl="0" indent="-406400" algn="l" rtl="0">
              <a:lnSpc>
                <a:spcPct val="80000"/>
              </a:lnSpc>
              <a:spcBef>
                <a:spcPts val="360"/>
              </a:spcBef>
              <a:spcAft>
                <a:spcPts val="0"/>
              </a:spcAft>
              <a:buClr>
                <a:srgbClr val="000066"/>
              </a:buClr>
              <a:buSzPts val="2800"/>
              <a:buFont typeface="Noto Sans Symbols"/>
              <a:buChar char="•"/>
            </a:pPr>
            <a:r>
              <a:rPr lang="en-US" sz="2600">
                <a:solidFill>
                  <a:schemeClr val="dk1"/>
                </a:solidFill>
              </a:rPr>
              <a:t>Constructive feedback offered by panel</a:t>
            </a:r>
            <a:endParaRPr sz="2600">
              <a:solidFill>
                <a:schemeClr val="dk1"/>
              </a:solidFill>
            </a:endParaRPr>
          </a:p>
          <a:p>
            <a:pPr marL="0" marR="0" lvl="0" indent="0" algn="l" rtl="0">
              <a:lnSpc>
                <a:spcPct val="100000"/>
              </a:lnSpc>
              <a:spcBef>
                <a:spcPts val="0"/>
              </a:spcBef>
              <a:spcAft>
                <a:spcPts val="0"/>
              </a:spcAft>
              <a:buClr>
                <a:srgbClr val="000000"/>
              </a:buClr>
              <a:buSzPts val="2000"/>
              <a:buFont typeface="Arial"/>
              <a:buNone/>
            </a:pPr>
            <a:endParaRPr sz="2900"/>
          </a:p>
          <a:p>
            <a:pPr marL="152400" marR="0" lvl="0" indent="0" algn="l" rtl="0">
              <a:lnSpc>
                <a:spcPct val="100000"/>
              </a:lnSpc>
              <a:spcBef>
                <a:spcPts val="0"/>
              </a:spcBef>
              <a:spcAft>
                <a:spcPts val="0"/>
              </a:spcAft>
              <a:buClr>
                <a:srgbClr val="000000"/>
              </a:buClr>
              <a:buSzPts val="2000"/>
              <a:buFont typeface="Arial"/>
              <a:buNone/>
            </a:pPr>
            <a:endParaRPr sz="2800"/>
          </a:p>
          <a:p>
            <a:pPr marL="0" marR="0" lvl="0" indent="0" algn="l" rtl="0">
              <a:lnSpc>
                <a:spcPct val="100000"/>
              </a:lnSpc>
              <a:spcBef>
                <a:spcPts val="0"/>
              </a:spcBef>
              <a:spcAft>
                <a:spcPts val="0"/>
              </a:spcAft>
              <a:buClr>
                <a:srgbClr val="000000"/>
              </a:buClr>
              <a:buSzPts val="2000"/>
              <a:buFont typeface="Arial"/>
              <a:buNone/>
            </a:pPr>
            <a:endParaRPr sz="2800"/>
          </a:p>
        </p:txBody>
      </p:sp>
      <p:pic>
        <p:nvPicPr>
          <p:cNvPr id="851" name="Google Shape;851;p100"/>
          <p:cNvPicPr preferRelativeResize="0"/>
          <p:nvPr/>
        </p:nvPicPr>
        <p:blipFill rotWithShape="1">
          <a:blip r:embed="rId3">
            <a:alphaModFix/>
          </a:blip>
          <a:srcRect t="28750"/>
          <a:stretch/>
        </p:blipFill>
        <p:spPr>
          <a:xfrm>
            <a:off x="1283537" y="3943400"/>
            <a:ext cx="6237375" cy="2535375"/>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7" name="Google Shape;857;p101"/>
          <p:cNvSpPr txBox="1">
            <a:spLocks noGrp="1"/>
          </p:cNvSpPr>
          <p:nvPr>
            <p:ph type="title"/>
          </p:nvPr>
        </p:nvSpPr>
        <p:spPr>
          <a:xfrm>
            <a:off x="457200" y="343775"/>
            <a:ext cx="8229600" cy="1608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600" b="1">
                <a:solidFill>
                  <a:srgbClr val="000066"/>
                </a:solidFill>
                <a:latin typeface="Cambria"/>
                <a:ea typeface="Cambria"/>
                <a:cs typeface="Cambria"/>
                <a:sym typeface="Cambria"/>
              </a:rPr>
              <a:t>Level 1 </a:t>
            </a:r>
            <a:r>
              <a:rPr lang="en-US" sz="3600" b="1" i="1">
                <a:solidFill>
                  <a:srgbClr val="000066"/>
                </a:solidFill>
                <a:latin typeface="Cambria"/>
                <a:ea typeface="Cambria"/>
                <a:cs typeface="Cambria"/>
                <a:sym typeface="Cambria"/>
              </a:rPr>
              <a:t>We the People </a:t>
            </a:r>
            <a:r>
              <a:rPr lang="en-US" sz="3600" b="1">
                <a:solidFill>
                  <a:srgbClr val="000066"/>
                </a:solidFill>
                <a:latin typeface="Cambria"/>
                <a:ea typeface="Cambria"/>
                <a:cs typeface="Cambria"/>
                <a:sym typeface="Cambria"/>
              </a:rPr>
              <a:t>Hearing Question - Unit 4 </a:t>
            </a:r>
            <a:endParaRPr sz="3600" b="1">
              <a:solidFill>
                <a:srgbClr val="000066"/>
              </a:solidFill>
              <a:latin typeface="Cambria"/>
              <a:ea typeface="Cambria"/>
              <a:cs typeface="Cambria"/>
              <a:sym typeface="Cambria"/>
            </a:endParaRPr>
          </a:p>
        </p:txBody>
      </p:sp>
      <p:sp>
        <p:nvSpPr>
          <p:cNvPr id="858" name="Google Shape;858;p101"/>
          <p:cNvSpPr txBox="1">
            <a:spLocks noGrp="1"/>
          </p:cNvSpPr>
          <p:nvPr>
            <p:ph type="body" idx="1"/>
          </p:nvPr>
        </p:nvSpPr>
        <p:spPr>
          <a:xfrm>
            <a:off x="457200" y="1790500"/>
            <a:ext cx="8229600" cy="468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800"/>
              <a:buNone/>
            </a:pPr>
            <a:r>
              <a:rPr lang="en-US" sz="2600" i="1">
                <a:latin typeface="Tahoma"/>
                <a:ea typeface="Tahoma"/>
                <a:cs typeface="Tahoma"/>
                <a:sym typeface="Tahoma"/>
              </a:rPr>
              <a:t>Congress has formed a congressional committee to examine the peoples’ rights.  They want to know how well they are being protected and what might be done.  As expert witnesses, you will be asked to testify on the following questions: </a:t>
            </a:r>
            <a:endParaRPr sz="2600" i="1">
              <a:latin typeface="Tahoma"/>
              <a:ea typeface="Tahoma"/>
              <a:cs typeface="Tahoma"/>
              <a:sym typeface="Tahoma"/>
            </a:endParaRPr>
          </a:p>
          <a:p>
            <a:pPr marL="0" lvl="0" indent="0" algn="l" rtl="0">
              <a:lnSpc>
                <a:spcPct val="100000"/>
              </a:lnSpc>
              <a:spcBef>
                <a:spcPts val="360"/>
              </a:spcBef>
              <a:spcAft>
                <a:spcPts val="0"/>
              </a:spcAft>
              <a:buSzPts val="1800"/>
              <a:buNone/>
            </a:pPr>
            <a:endParaRPr sz="800">
              <a:latin typeface="Tahoma"/>
              <a:ea typeface="Tahoma"/>
              <a:cs typeface="Tahoma"/>
              <a:sym typeface="Tahoma"/>
            </a:endParaRPr>
          </a:p>
          <a:p>
            <a:pPr marL="457200" lvl="0" indent="-368300" algn="l" rtl="0">
              <a:lnSpc>
                <a:spcPct val="100000"/>
              </a:lnSpc>
              <a:spcBef>
                <a:spcPts val="360"/>
              </a:spcBef>
              <a:spcAft>
                <a:spcPts val="0"/>
              </a:spcAft>
              <a:buClr>
                <a:srgbClr val="000066"/>
              </a:buClr>
              <a:buSzPts val="2200"/>
              <a:buFont typeface="Tahoma"/>
              <a:buChar char="●"/>
            </a:pPr>
            <a:r>
              <a:rPr lang="en-US" sz="2600">
                <a:latin typeface="Tahoma"/>
                <a:ea typeface="Tahoma"/>
                <a:cs typeface="Tahoma"/>
                <a:sym typeface="Tahoma"/>
              </a:rPr>
              <a:t>What is freedom of expression, and why is it important to our democracy?</a:t>
            </a:r>
            <a:endParaRPr sz="2600">
              <a:latin typeface="Tahoma"/>
              <a:ea typeface="Tahoma"/>
              <a:cs typeface="Tahoma"/>
              <a:sym typeface="Tahoma"/>
            </a:endParaRPr>
          </a:p>
          <a:p>
            <a:pPr marL="457200" lvl="0" indent="-368300" algn="l" rtl="0">
              <a:lnSpc>
                <a:spcPct val="100000"/>
              </a:lnSpc>
              <a:spcBef>
                <a:spcPts val="360"/>
              </a:spcBef>
              <a:spcAft>
                <a:spcPts val="0"/>
              </a:spcAft>
              <a:buClr>
                <a:srgbClr val="000066"/>
              </a:buClr>
              <a:buSzPts val="2200"/>
              <a:buFont typeface="Tahoma"/>
              <a:buChar char="●"/>
            </a:pPr>
            <a:r>
              <a:rPr lang="en-US" sz="2600">
                <a:latin typeface="Tahoma"/>
                <a:ea typeface="Tahoma"/>
                <a:cs typeface="Tahoma"/>
                <a:sym typeface="Tahoma"/>
              </a:rPr>
              <a:t>How does the Constitution protect freedom of expression?</a:t>
            </a:r>
            <a:endParaRPr sz="2600">
              <a:latin typeface="Tahoma"/>
              <a:ea typeface="Tahoma"/>
              <a:cs typeface="Tahoma"/>
              <a:sym typeface="Tahoma"/>
            </a:endParaRPr>
          </a:p>
          <a:p>
            <a:pPr marL="457200" lvl="0" indent="-368300" algn="l" rtl="0">
              <a:lnSpc>
                <a:spcPct val="100000"/>
              </a:lnSpc>
              <a:spcBef>
                <a:spcPts val="360"/>
              </a:spcBef>
              <a:spcAft>
                <a:spcPts val="0"/>
              </a:spcAft>
              <a:buClr>
                <a:srgbClr val="000066"/>
              </a:buClr>
              <a:buSzPts val="2200"/>
              <a:buFont typeface="Tahoma"/>
              <a:buChar char="●"/>
            </a:pPr>
            <a:r>
              <a:rPr lang="en-US" sz="2600">
                <a:latin typeface="Tahoma"/>
                <a:ea typeface="Tahoma"/>
                <a:cs typeface="Tahoma"/>
                <a:sym typeface="Tahoma"/>
              </a:rPr>
              <a:t>Are there times when freedom of expression should be limited? Why or why not? Give examples.</a:t>
            </a:r>
            <a:endParaRPr sz="2600">
              <a:latin typeface="Tahoma"/>
              <a:ea typeface="Tahoma"/>
              <a:cs typeface="Tahoma"/>
              <a:sym typeface="Tahoma"/>
            </a:endParaRPr>
          </a:p>
          <a:p>
            <a:pPr marL="171450" lvl="0" indent="0" algn="l" rtl="0">
              <a:lnSpc>
                <a:spcPct val="100000"/>
              </a:lnSpc>
              <a:spcBef>
                <a:spcPts val="360"/>
              </a:spcBef>
              <a:spcAft>
                <a:spcPts val="0"/>
              </a:spcAft>
              <a:buNone/>
            </a:pPr>
            <a:endParaRPr sz="2600"/>
          </a:p>
          <a:p>
            <a:pPr marL="0" lvl="0" indent="0" algn="l" rtl="0">
              <a:lnSpc>
                <a:spcPct val="100000"/>
              </a:lnSpc>
              <a:spcBef>
                <a:spcPts val="360"/>
              </a:spcBef>
              <a:spcAft>
                <a:spcPts val="0"/>
              </a:spcAft>
              <a:buSzPts val="1800"/>
              <a:buNone/>
            </a:pPr>
            <a:endParaRPr sz="2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DEAF6"/>
        </a:solidFill>
        <a:effectLst/>
      </p:bgPr>
    </p:bg>
    <p:spTree>
      <p:nvGrpSpPr>
        <p:cNvPr id="1" name="Shape 159"/>
        <p:cNvGrpSpPr/>
        <p:nvPr/>
      </p:nvGrpSpPr>
      <p:grpSpPr>
        <a:xfrm>
          <a:off x="0" y="0"/>
          <a:ext cx="0" cy="0"/>
          <a:chOff x="0" y="0"/>
          <a:chExt cx="0" cy="0"/>
        </a:xfrm>
      </p:grpSpPr>
      <p:sp>
        <p:nvSpPr>
          <p:cNvPr id="160" name="Google Shape;160;p2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What is a community?</a:t>
            </a:r>
            <a:endParaRPr sz="4000">
              <a:solidFill>
                <a:srgbClr val="002060"/>
              </a:solidFill>
            </a:endParaRPr>
          </a:p>
        </p:txBody>
      </p:sp>
      <p:sp>
        <p:nvSpPr>
          <p:cNvPr id="161" name="Google Shape;161;p2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p>
            <a:pPr marL="114300" lvl="0" indent="0" algn="ctr" rtl="0">
              <a:lnSpc>
                <a:spcPct val="90000"/>
              </a:lnSpc>
              <a:spcBef>
                <a:spcPts val="0"/>
              </a:spcBef>
              <a:spcAft>
                <a:spcPts val="0"/>
              </a:spcAft>
              <a:buClr>
                <a:schemeClr val="dk1"/>
              </a:buClr>
              <a:buSzPts val="3200"/>
              <a:buNone/>
            </a:pPr>
            <a:r>
              <a:rPr lang="en-US" sz="3200">
                <a:latin typeface="Arial"/>
                <a:ea typeface="Arial"/>
                <a:cs typeface="Arial"/>
                <a:sym typeface="Arial"/>
              </a:rPr>
              <a:t>A group of people living in the same place or having common interests or goals</a:t>
            </a:r>
            <a:endParaRPr/>
          </a:p>
        </p:txBody>
      </p:sp>
      <p:sp>
        <p:nvSpPr>
          <p:cNvPr id="162" name="Google Shape;162;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63" name="Google Shape;163;p21"/>
          <p:cNvPicPr preferRelativeResize="0"/>
          <p:nvPr/>
        </p:nvPicPr>
        <p:blipFill rotWithShape="1">
          <a:blip r:embed="rId3">
            <a:alphaModFix/>
          </a:blip>
          <a:srcRect/>
          <a:stretch/>
        </p:blipFill>
        <p:spPr>
          <a:xfrm>
            <a:off x="1031960" y="2589429"/>
            <a:ext cx="7239000" cy="3216006"/>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p102"/>
          <p:cNvSpPr txBox="1">
            <a:spLocks noGrp="1"/>
          </p:cNvSpPr>
          <p:nvPr>
            <p:ph type="title"/>
          </p:nvPr>
        </p:nvSpPr>
        <p:spPr>
          <a:xfrm>
            <a:off x="457200" y="343775"/>
            <a:ext cx="8229600" cy="1608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600" b="1">
                <a:solidFill>
                  <a:srgbClr val="000066"/>
                </a:solidFill>
                <a:latin typeface="Cambria"/>
                <a:ea typeface="Cambria"/>
                <a:cs typeface="Cambria"/>
                <a:sym typeface="Cambria"/>
              </a:rPr>
              <a:t>Level 1 </a:t>
            </a:r>
            <a:r>
              <a:rPr lang="en-US" sz="3600" b="1" i="1">
                <a:solidFill>
                  <a:srgbClr val="000066"/>
                </a:solidFill>
                <a:latin typeface="Cambria"/>
                <a:ea typeface="Cambria"/>
                <a:cs typeface="Cambria"/>
                <a:sym typeface="Cambria"/>
              </a:rPr>
              <a:t>We the People </a:t>
            </a:r>
            <a:r>
              <a:rPr lang="en-US" sz="3600" b="1">
                <a:solidFill>
                  <a:srgbClr val="000066"/>
                </a:solidFill>
                <a:latin typeface="Cambria"/>
                <a:ea typeface="Cambria"/>
                <a:cs typeface="Cambria"/>
                <a:sym typeface="Cambria"/>
              </a:rPr>
              <a:t>Hearing Question - Unit 5 </a:t>
            </a:r>
            <a:endParaRPr sz="3600" b="1">
              <a:solidFill>
                <a:srgbClr val="000066"/>
              </a:solidFill>
              <a:latin typeface="Cambria"/>
              <a:ea typeface="Cambria"/>
              <a:cs typeface="Cambria"/>
              <a:sym typeface="Cambria"/>
            </a:endParaRPr>
          </a:p>
        </p:txBody>
      </p:sp>
      <p:sp>
        <p:nvSpPr>
          <p:cNvPr id="865" name="Google Shape;865;p102"/>
          <p:cNvSpPr txBox="1">
            <a:spLocks noGrp="1"/>
          </p:cNvSpPr>
          <p:nvPr>
            <p:ph type="body" idx="1"/>
          </p:nvPr>
        </p:nvSpPr>
        <p:spPr>
          <a:xfrm>
            <a:off x="457200" y="1825225"/>
            <a:ext cx="8229600" cy="4653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800"/>
              <a:buNone/>
            </a:pPr>
            <a:r>
              <a:rPr lang="en-US" sz="2600" i="1">
                <a:latin typeface="Tahoma"/>
                <a:ea typeface="Tahoma"/>
                <a:cs typeface="Tahoma"/>
                <a:sym typeface="Tahoma"/>
              </a:rPr>
              <a:t>Congress has formed a congressional committee to examine the peoples’ rights.  They want to know how well they are being protected and what might be done.  As expert witnesses, you will be asked to testify on the following questions: </a:t>
            </a:r>
            <a:endParaRPr sz="2600" i="1">
              <a:latin typeface="Tahoma"/>
              <a:ea typeface="Tahoma"/>
              <a:cs typeface="Tahoma"/>
              <a:sym typeface="Tahoma"/>
            </a:endParaRPr>
          </a:p>
          <a:p>
            <a:pPr marL="0" lvl="0" indent="0" algn="l" rtl="0">
              <a:lnSpc>
                <a:spcPct val="100000"/>
              </a:lnSpc>
              <a:spcBef>
                <a:spcPts val="360"/>
              </a:spcBef>
              <a:spcAft>
                <a:spcPts val="0"/>
              </a:spcAft>
              <a:buSzPts val="1800"/>
              <a:buNone/>
            </a:pPr>
            <a:endParaRPr sz="800" i="1">
              <a:latin typeface="Tahoma"/>
              <a:ea typeface="Tahoma"/>
              <a:cs typeface="Tahoma"/>
              <a:sym typeface="Tahoma"/>
            </a:endParaRPr>
          </a:p>
          <a:p>
            <a:pPr marL="457200" lvl="0" indent="-368300" algn="l" rtl="0">
              <a:lnSpc>
                <a:spcPct val="100000"/>
              </a:lnSpc>
              <a:spcBef>
                <a:spcPts val="360"/>
              </a:spcBef>
              <a:spcAft>
                <a:spcPts val="0"/>
              </a:spcAft>
              <a:buClr>
                <a:srgbClr val="000066"/>
              </a:buClr>
              <a:buSzPts val="2200"/>
              <a:buFont typeface="Tahoma"/>
              <a:buChar char="●"/>
            </a:pPr>
            <a:r>
              <a:rPr lang="en-US" sz="2600">
                <a:latin typeface="Tahoma"/>
                <a:ea typeface="Tahoma"/>
                <a:cs typeface="Tahoma"/>
                <a:sym typeface="Tahoma"/>
              </a:rPr>
              <a:t>What responsibilities go along with the rights of citizens?</a:t>
            </a:r>
            <a:endParaRPr sz="2600">
              <a:latin typeface="Tahoma"/>
              <a:ea typeface="Tahoma"/>
              <a:cs typeface="Tahoma"/>
              <a:sym typeface="Tahoma"/>
            </a:endParaRPr>
          </a:p>
          <a:p>
            <a:pPr marL="457200" lvl="0" indent="-368300" algn="l" rtl="0">
              <a:lnSpc>
                <a:spcPct val="100000"/>
              </a:lnSpc>
              <a:spcBef>
                <a:spcPts val="360"/>
              </a:spcBef>
              <a:spcAft>
                <a:spcPts val="0"/>
              </a:spcAft>
              <a:buClr>
                <a:srgbClr val="000066"/>
              </a:buClr>
              <a:buSzPts val="2200"/>
              <a:buFont typeface="Tahoma"/>
              <a:buChar char="●"/>
            </a:pPr>
            <a:r>
              <a:rPr lang="en-US" sz="2600">
                <a:latin typeface="Tahoma"/>
                <a:ea typeface="Tahoma"/>
                <a:cs typeface="Tahoma"/>
                <a:sym typeface="Tahoma"/>
              </a:rPr>
              <a:t>Do you think every citizen should be required to participate in his/her government? How?</a:t>
            </a:r>
            <a:endParaRPr sz="2600">
              <a:latin typeface="Tahoma"/>
              <a:ea typeface="Tahoma"/>
              <a:cs typeface="Tahoma"/>
              <a:sym typeface="Tahoma"/>
            </a:endParaRPr>
          </a:p>
          <a:p>
            <a:pPr marL="457200" lvl="0" indent="-368300" algn="l" rtl="0">
              <a:lnSpc>
                <a:spcPct val="100000"/>
              </a:lnSpc>
              <a:spcBef>
                <a:spcPts val="360"/>
              </a:spcBef>
              <a:spcAft>
                <a:spcPts val="0"/>
              </a:spcAft>
              <a:buClr>
                <a:srgbClr val="000066"/>
              </a:buClr>
              <a:buSzPts val="2200"/>
              <a:buFont typeface="Tahoma"/>
              <a:buChar char="●"/>
            </a:pPr>
            <a:r>
              <a:rPr lang="en-US" sz="2600">
                <a:latin typeface="Tahoma"/>
                <a:ea typeface="Tahoma"/>
                <a:cs typeface="Tahoma"/>
                <a:sym typeface="Tahoma"/>
              </a:rPr>
              <a:t>How does a responsible citizen promote the common good?</a:t>
            </a:r>
            <a:endParaRPr sz="2600">
              <a:latin typeface="Tahoma"/>
              <a:ea typeface="Tahoma"/>
              <a:cs typeface="Tahoma"/>
              <a:sym typeface="Tahoma"/>
            </a:endParaRPr>
          </a:p>
          <a:p>
            <a:pPr marL="171450" lvl="0" indent="0" algn="l" rtl="0">
              <a:lnSpc>
                <a:spcPct val="100000"/>
              </a:lnSpc>
              <a:spcBef>
                <a:spcPts val="360"/>
              </a:spcBef>
              <a:spcAft>
                <a:spcPts val="0"/>
              </a:spcAft>
              <a:buNone/>
            </a:pPr>
            <a:endParaRPr sz="2600"/>
          </a:p>
          <a:p>
            <a:pPr marL="0" lvl="0" indent="0" algn="l" rtl="0">
              <a:lnSpc>
                <a:spcPct val="100000"/>
              </a:lnSpc>
              <a:spcBef>
                <a:spcPts val="360"/>
              </a:spcBef>
              <a:spcAft>
                <a:spcPts val="0"/>
              </a:spcAft>
              <a:buSzPts val="1800"/>
              <a:buNone/>
            </a:pPr>
            <a:endParaRPr sz="200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103"/>
          <p:cNvSpPr txBox="1">
            <a:spLocks noGrp="1"/>
          </p:cNvSpPr>
          <p:nvPr>
            <p:ph type="title"/>
          </p:nvPr>
        </p:nvSpPr>
        <p:spPr>
          <a:xfrm>
            <a:off x="504475" y="381000"/>
            <a:ext cx="8333700" cy="1291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600" b="1" i="1">
                <a:solidFill>
                  <a:srgbClr val="000066"/>
                </a:solidFill>
                <a:latin typeface="Cambria"/>
                <a:ea typeface="Cambria"/>
                <a:cs typeface="Cambria"/>
                <a:sym typeface="Cambria"/>
              </a:rPr>
              <a:t>How Can You Prepare Your </a:t>
            </a:r>
            <a:endParaRPr sz="3600" b="1" i="1">
              <a:solidFill>
                <a:srgbClr val="000066"/>
              </a:solidFill>
              <a:latin typeface="Cambria"/>
              <a:ea typeface="Cambria"/>
              <a:cs typeface="Cambria"/>
              <a:sym typeface="Cambria"/>
            </a:endParaRPr>
          </a:p>
          <a:p>
            <a:pPr marL="0" lvl="0" indent="0" algn="ctr" rtl="0">
              <a:lnSpc>
                <a:spcPct val="100000"/>
              </a:lnSpc>
              <a:spcBef>
                <a:spcPts val="0"/>
              </a:spcBef>
              <a:spcAft>
                <a:spcPts val="0"/>
              </a:spcAft>
              <a:buSzPts val="1400"/>
              <a:buNone/>
            </a:pPr>
            <a:r>
              <a:rPr lang="en-US" sz="3600" b="1" i="1">
                <a:solidFill>
                  <a:srgbClr val="000066"/>
                </a:solidFill>
                <a:latin typeface="Cambria"/>
                <a:ea typeface="Cambria"/>
                <a:cs typeface="Cambria"/>
                <a:sym typeface="Cambria"/>
              </a:rPr>
              <a:t>Students for a Simulated Hearing?</a:t>
            </a:r>
            <a:endParaRPr sz="3600" b="1" i="1">
              <a:solidFill>
                <a:srgbClr val="000066"/>
              </a:solidFill>
              <a:latin typeface="Cambria"/>
              <a:ea typeface="Cambria"/>
              <a:cs typeface="Cambria"/>
              <a:sym typeface="Cambria"/>
            </a:endParaRPr>
          </a:p>
        </p:txBody>
      </p:sp>
      <p:sp>
        <p:nvSpPr>
          <p:cNvPr id="872" name="Google Shape;872;p103"/>
          <p:cNvSpPr txBox="1">
            <a:spLocks noGrp="1"/>
          </p:cNvSpPr>
          <p:nvPr>
            <p:ph type="body" idx="1"/>
          </p:nvPr>
        </p:nvSpPr>
        <p:spPr>
          <a:xfrm>
            <a:off x="834350" y="1672800"/>
            <a:ext cx="8003700" cy="50490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600"/>
              </a:spcBef>
              <a:spcAft>
                <a:spcPts val="0"/>
              </a:spcAft>
              <a:buSzPts val="1170"/>
              <a:buNone/>
            </a:pPr>
            <a:r>
              <a:rPr lang="en-US" sz="2400" b="1">
                <a:solidFill>
                  <a:srgbClr val="000066"/>
                </a:solidFill>
                <a:latin typeface="Tahoma"/>
                <a:ea typeface="Tahoma"/>
                <a:cs typeface="Tahoma"/>
                <a:sym typeface="Tahoma"/>
              </a:rPr>
              <a:t>In unit groups of 3-6:</a:t>
            </a:r>
            <a:r>
              <a:rPr lang="en-US" sz="2400" b="1">
                <a:solidFill>
                  <a:srgbClr val="000000"/>
                </a:solidFill>
                <a:latin typeface="Tahoma"/>
                <a:ea typeface="Tahoma"/>
                <a:cs typeface="Tahoma"/>
                <a:sym typeface="Tahoma"/>
              </a:rPr>
              <a:t>  </a:t>
            </a:r>
            <a:endParaRPr sz="2400">
              <a:latin typeface="Tahoma"/>
              <a:ea typeface="Tahoma"/>
              <a:cs typeface="Tahoma"/>
              <a:sym typeface="Tahoma"/>
            </a:endParaRPr>
          </a:p>
          <a:p>
            <a:pPr marL="457200" lvl="0" indent="-381000" algn="l" rtl="0">
              <a:lnSpc>
                <a:spcPct val="100000"/>
              </a:lnSpc>
              <a:spcBef>
                <a:spcPts val="600"/>
              </a:spcBef>
              <a:spcAft>
                <a:spcPts val="0"/>
              </a:spcAft>
              <a:buClr>
                <a:srgbClr val="000066"/>
              </a:buClr>
              <a:buSzPts val="2400"/>
              <a:buFont typeface="Tahoma"/>
              <a:buAutoNum type="arabicPeriod"/>
            </a:pPr>
            <a:r>
              <a:rPr lang="en-US" sz="2400">
                <a:latin typeface="Tahoma"/>
                <a:ea typeface="Tahoma"/>
                <a:cs typeface="Tahoma"/>
                <a:sym typeface="Tahoma"/>
              </a:rPr>
              <a:t>Consider the question - does it ask for evidence, analysis, and/or reasoned opinion?</a:t>
            </a:r>
            <a:endParaRPr sz="2400">
              <a:solidFill>
                <a:srgbClr val="000000"/>
              </a:solidFill>
              <a:latin typeface="Tahoma"/>
              <a:ea typeface="Tahoma"/>
              <a:cs typeface="Tahoma"/>
              <a:sym typeface="Tahoma"/>
            </a:endParaRPr>
          </a:p>
          <a:p>
            <a:pPr marL="457200" lvl="0" indent="-381000" algn="l" rtl="0">
              <a:lnSpc>
                <a:spcPct val="100000"/>
              </a:lnSpc>
              <a:spcBef>
                <a:spcPts val="600"/>
              </a:spcBef>
              <a:spcAft>
                <a:spcPts val="0"/>
              </a:spcAft>
              <a:buClr>
                <a:srgbClr val="000066"/>
              </a:buClr>
              <a:buSzPts val="2400"/>
              <a:buAutoNum type="arabicPeriod"/>
            </a:pPr>
            <a:r>
              <a:rPr lang="en-US" sz="2400">
                <a:solidFill>
                  <a:srgbClr val="000000"/>
                </a:solidFill>
                <a:latin typeface="Tahoma"/>
                <a:ea typeface="Tahoma"/>
                <a:cs typeface="Tahoma"/>
                <a:sym typeface="Tahoma"/>
              </a:rPr>
              <a:t>C</a:t>
            </a:r>
            <a:r>
              <a:rPr lang="en-US" sz="2400" i="0">
                <a:solidFill>
                  <a:srgbClr val="000000"/>
                </a:solidFill>
                <a:latin typeface="Tahoma"/>
                <a:ea typeface="Tahoma"/>
                <a:cs typeface="Tahoma"/>
                <a:sym typeface="Tahoma"/>
              </a:rPr>
              <a:t>ollaborate to develop a 4-minute </a:t>
            </a:r>
            <a:r>
              <a:rPr lang="en-US" sz="2400">
                <a:solidFill>
                  <a:srgbClr val="000000"/>
                </a:solidFill>
                <a:latin typeface="Tahoma"/>
                <a:ea typeface="Tahoma"/>
                <a:cs typeface="Tahoma"/>
                <a:sym typeface="Tahoma"/>
              </a:rPr>
              <a:t>opening</a:t>
            </a:r>
            <a:r>
              <a:rPr lang="en-US" sz="2400" i="0">
                <a:solidFill>
                  <a:srgbClr val="000000"/>
                </a:solidFill>
                <a:latin typeface="Tahoma"/>
                <a:ea typeface="Tahoma"/>
                <a:cs typeface="Tahoma"/>
                <a:sym typeface="Tahoma"/>
              </a:rPr>
              <a:t> statement</a:t>
            </a:r>
            <a:r>
              <a:rPr lang="en-US" sz="2400">
                <a:solidFill>
                  <a:srgbClr val="000000"/>
                </a:solidFill>
                <a:latin typeface="Tahoma"/>
                <a:ea typeface="Tahoma"/>
                <a:cs typeface="Tahoma"/>
                <a:sym typeface="Tahoma"/>
              </a:rPr>
              <a:t> for</a:t>
            </a:r>
            <a:r>
              <a:rPr lang="en-US" sz="2400" i="0">
                <a:solidFill>
                  <a:srgbClr val="000000"/>
                </a:solidFill>
                <a:latin typeface="Tahoma"/>
                <a:ea typeface="Tahoma"/>
                <a:cs typeface="Tahoma"/>
                <a:sym typeface="Tahoma"/>
              </a:rPr>
              <a:t> oral presentation.</a:t>
            </a:r>
            <a:endParaRPr sz="2400" i="0" strike="noStrike">
              <a:solidFill>
                <a:srgbClr val="000000"/>
              </a:solidFill>
              <a:latin typeface="Tahoma"/>
              <a:ea typeface="Tahoma"/>
              <a:cs typeface="Tahoma"/>
              <a:sym typeface="Tahoma"/>
            </a:endParaRPr>
          </a:p>
          <a:p>
            <a:pPr marL="457200" lvl="0" indent="-381000" algn="l" rtl="0">
              <a:lnSpc>
                <a:spcPct val="100000"/>
              </a:lnSpc>
              <a:spcBef>
                <a:spcPts val="600"/>
              </a:spcBef>
              <a:spcAft>
                <a:spcPts val="0"/>
              </a:spcAft>
              <a:buClr>
                <a:srgbClr val="000066"/>
              </a:buClr>
              <a:buSzPts val="2400"/>
              <a:buAutoNum type="arabicPeriod"/>
            </a:pPr>
            <a:r>
              <a:rPr lang="en-US" sz="2400">
                <a:solidFill>
                  <a:srgbClr val="000000"/>
                </a:solidFill>
                <a:latin typeface="Tahoma"/>
                <a:ea typeface="Tahoma"/>
                <a:cs typeface="Tahoma"/>
                <a:sym typeface="Tahoma"/>
              </a:rPr>
              <a:t>P</a:t>
            </a:r>
            <a:r>
              <a:rPr lang="en-US" sz="2400" i="0">
                <a:solidFill>
                  <a:srgbClr val="000000"/>
                </a:solidFill>
                <a:latin typeface="Tahoma"/>
                <a:ea typeface="Tahoma"/>
                <a:cs typeface="Tahoma"/>
                <a:sym typeface="Tahoma"/>
              </a:rPr>
              <a:t>repare for a 6</a:t>
            </a:r>
            <a:r>
              <a:rPr lang="en-US" sz="2400">
                <a:solidFill>
                  <a:srgbClr val="000000"/>
                </a:solidFill>
                <a:latin typeface="Tahoma"/>
                <a:ea typeface="Tahoma"/>
                <a:cs typeface="Tahoma"/>
                <a:sym typeface="Tahoma"/>
              </a:rPr>
              <a:t>-</a:t>
            </a:r>
            <a:r>
              <a:rPr lang="en-US" sz="2400" i="0">
                <a:solidFill>
                  <a:srgbClr val="000000"/>
                </a:solidFill>
                <a:latin typeface="Tahoma"/>
                <a:ea typeface="Tahoma"/>
                <a:cs typeface="Tahoma"/>
                <a:sym typeface="Tahoma"/>
              </a:rPr>
              <a:t>minute </a:t>
            </a:r>
            <a:r>
              <a:rPr lang="en-US" sz="2400">
                <a:solidFill>
                  <a:srgbClr val="000000"/>
                </a:solidFill>
                <a:latin typeface="Tahoma"/>
                <a:ea typeface="Tahoma"/>
                <a:cs typeface="Tahoma"/>
                <a:sym typeface="Tahoma"/>
              </a:rPr>
              <a:t>follow-up</a:t>
            </a:r>
            <a:r>
              <a:rPr lang="en-US" sz="2400" i="0">
                <a:solidFill>
                  <a:srgbClr val="000000"/>
                </a:solidFill>
                <a:latin typeface="Tahoma"/>
                <a:ea typeface="Tahoma"/>
                <a:cs typeface="Tahoma"/>
                <a:sym typeface="Tahoma"/>
              </a:rPr>
              <a:t> </a:t>
            </a:r>
            <a:r>
              <a:rPr lang="en-US" sz="2400">
                <a:solidFill>
                  <a:srgbClr val="000000"/>
                </a:solidFill>
                <a:latin typeface="Tahoma"/>
                <a:ea typeface="Tahoma"/>
                <a:cs typeface="Tahoma"/>
                <a:sym typeface="Tahoma"/>
              </a:rPr>
              <a:t>Q&amp;A</a:t>
            </a:r>
            <a:r>
              <a:rPr lang="en-US" sz="2400" i="0">
                <a:solidFill>
                  <a:srgbClr val="000000"/>
                </a:solidFill>
                <a:latin typeface="Tahoma"/>
                <a:ea typeface="Tahoma"/>
                <a:cs typeface="Tahoma"/>
                <a:sym typeface="Tahoma"/>
              </a:rPr>
              <a:t> that </a:t>
            </a:r>
            <a:r>
              <a:rPr lang="en-US" sz="2400">
                <a:solidFill>
                  <a:srgbClr val="000000"/>
                </a:solidFill>
                <a:latin typeface="Tahoma"/>
                <a:ea typeface="Tahoma"/>
                <a:cs typeface="Tahoma"/>
                <a:sym typeface="Tahoma"/>
              </a:rPr>
              <a:t>goes beyond the opening statement.</a:t>
            </a:r>
            <a:endParaRPr sz="2400">
              <a:latin typeface="Tahoma"/>
              <a:ea typeface="Tahoma"/>
              <a:cs typeface="Tahoma"/>
              <a:sym typeface="Tahoma"/>
            </a:endParaRPr>
          </a:p>
        </p:txBody>
      </p:sp>
      <p:sp>
        <p:nvSpPr>
          <p:cNvPr id="873" name="Google Shape;873;p103"/>
          <p:cNvSpPr txBox="1">
            <a:spLocks noGrp="1"/>
          </p:cNvSpPr>
          <p:nvPr>
            <p:ph type="sldNum" idx="12"/>
          </p:nvPr>
        </p:nvSpPr>
        <p:spPr>
          <a:xfrm>
            <a:off x="6057900" y="6245225"/>
            <a:ext cx="1600200" cy="4764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91</a:t>
            </a:fld>
            <a:endParaRPr/>
          </a:p>
        </p:txBody>
      </p:sp>
      <p:sp>
        <p:nvSpPr>
          <p:cNvPr id="874" name="Google Shape;874;p103"/>
          <p:cNvSpPr txBox="1"/>
          <p:nvPr/>
        </p:nvSpPr>
        <p:spPr>
          <a:xfrm>
            <a:off x="2286621" y="3244334"/>
            <a:ext cx="4573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875" name="Google Shape;875;p103"/>
          <p:cNvSpPr txBox="1"/>
          <p:nvPr/>
        </p:nvSpPr>
        <p:spPr>
          <a:xfrm>
            <a:off x="938525" y="4585775"/>
            <a:ext cx="7899600" cy="1662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a:solidFill>
                  <a:schemeClr val="dk1"/>
                </a:solidFill>
                <a:latin typeface="Tahoma"/>
                <a:ea typeface="Tahoma"/>
                <a:cs typeface="Tahoma"/>
                <a:sym typeface="Tahoma"/>
              </a:rPr>
              <a:t>Today we will model this process with you.  In two groups, you will develop </a:t>
            </a:r>
            <a:r>
              <a:rPr lang="en-US" sz="2400" b="1">
                <a:solidFill>
                  <a:srgbClr val="000066"/>
                </a:solidFill>
                <a:latin typeface="Tahoma"/>
                <a:ea typeface="Tahoma"/>
                <a:cs typeface="Tahoma"/>
                <a:sym typeface="Tahoma"/>
              </a:rPr>
              <a:t>2 minute opening statements</a:t>
            </a:r>
            <a:r>
              <a:rPr lang="en-US" sz="2400">
                <a:solidFill>
                  <a:schemeClr val="dk1"/>
                </a:solidFill>
                <a:latin typeface="Tahoma"/>
                <a:ea typeface="Tahoma"/>
                <a:cs typeface="Tahoma"/>
                <a:sym typeface="Tahoma"/>
              </a:rPr>
              <a:t>, and prepare for </a:t>
            </a:r>
            <a:r>
              <a:rPr lang="en-US" sz="2400" b="1">
                <a:solidFill>
                  <a:srgbClr val="000066"/>
                </a:solidFill>
                <a:latin typeface="Tahoma"/>
                <a:ea typeface="Tahoma"/>
                <a:cs typeface="Tahoma"/>
                <a:sym typeface="Tahoma"/>
              </a:rPr>
              <a:t>4 minute follow-up Q&amp;A sessions</a:t>
            </a:r>
            <a:r>
              <a:rPr lang="en-US" sz="2400">
                <a:solidFill>
                  <a:srgbClr val="000066"/>
                </a:solidFill>
                <a:latin typeface="Tahoma"/>
                <a:ea typeface="Tahoma"/>
                <a:cs typeface="Tahoma"/>
                <a:sym typeface="Tahoma"/>
              </a:rPr>
              <a:t> </a:t>
            </a:r>
            <a:r>
              <a:rPr lang="en-US" sz="2400">
                <a:solidFill>
                  <a:schemeClr val="dk1"/>
                </a:solidFill>
                <a:latin typeface="Tahoma"/>
                <a:ea typeface="Tahoma"/>
                <a:cs typeface="Tahoma"/>
                <a:sym typeface="Tahoma"/>
              </a:rPr>
              <a:t>– followed by two separate hearings. </a:t>
            </a:r>
            <a:endParaRPr sz="2400">
              <a:solidFill>
                <a:schemeClr val="dk1"/>
              </a:solidFill>
              <a:latin typeface="Tahoma"/>
              <a:ea typeface="Tahoma"/>
              <a:cs typeface="Tahoma"/>
              <a:sym typeface="Tahoma"/>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104"/>
          <p:cNvSpPr txBox="1">
            <a:spLocks noGrp="1"/>
          </p:cNvSpPr>
          <p:nvPr>
            <p:ph type="title"/>
          </p:nvPr>
        </p:nvSpPr>
        <p:spPr>
          <a:xfrm>
            <a:off x="665700" y="783500"/>
            <a:ext cx="7846500" cy="12216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500"/>
              <a:buNone/>
            </a:pPr>
            <a:r>
              <a:rPr lang="en-US" sz="3600" b="1" i="1">
                <a:solidFill>
                  <a:srgbClr val="000066"/>
                </a:solidFill>
                <a:latin typeface="Cambria"/>
                <a:ea typeface="Cambria"/>
                <a:cs typeface="Cambria"/>
                <a:sym typeface="Cambria"/>
              </a:rPr>
              <a:t>Simulated Congressional or Legislative Hearings</a:t>
            </a:r>
            <a:br>
              <a:rPr lang="en-US" sz="4800" b="1" i="1">
                <a:solidFill>
                  <a:srgbClr val="1F497D"/>
                </a:solidFill>
                <a:latin typeface="Cambria"/>
                <a:ea typeface="Cambria"/>
                <a:cs typeface="Cambria"/>
                <a:sym typeface="Cambria"/>
              </a:rPr>
            </a:br>
            <a:endParaRPr sz="4800">
              <a:solidFill>
                <a:srgbClr val="1F497D"/>
              </a:solidFill>
              <a:latin typeface="Cambria"/>
              <a:ea typeface="Cambria"/>
              <a:cs typeface="Cambria"/>
              <a:sym typeface="Cambria"/>
            </a:endParaRPr>
          </a:p>
        </p:txBody>
      </p:sp>
      <p:sp>
        <p:nvSpPr>
          <p:cNvPr id="882" name="Google Shape;882;p104"/>
          <p:cNvSpPr txBox="1">
            <a:spLocks noGrp="1"/>
          </p:cNvSpPr>
          <p:nvPr>
            <p:ph type="body" idx="1"/>
          </p:nvPr>
        </p:nvSpPr>
        <p:spPr>
          <a:xfrm>
            <a:off x="316006" y="1721646"/>
            <a:ext cx="8485200" cy="488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900"/>
              <a:buNone/>
            </a:pPr>
            <a:endParaRPr sz="1100"/>
          </a:p>
          <a:p>
            <a:pPr marL="0" lvl="0" indent="0" algn="l" rtl="0">
              <a:lnSpc>
                <a:spcPct val="100000"/>
              </a:lnSpc>
              <a:spcBef>
                <a:spcPts val="0"/>
              </a:spcBef>
              <a:spcAft>
                <a:spcPts val="0"/>
              </a:spcAft>
              <a:buSzPts val="1900"/>
              <a:buNone/>
            </a:pPr>
            <a:r>
              <a:rPr lang="en-US"/>
              <a:t>  </a:t>
            </a:r>
            <a:endParaRPr/>
          </a:p>
          <a:p>
            <a:pPr marL="0" lvl="0" indent="0" algn="l" rtl="0">
              <a:lnSpc>
                <a:spcPct val="100000"/>
              </a:lnSpc>
              <a:spcBef>
                <a:spcPts val="0"/>
              </a:spcBef>
              <a:spcAft>
                <a:spcPts val="0"/>
              </a:spcAft>
              <a:buSzPts val="1900"/>
              <a:buNone/>
            </a:pPr>
            <a:r>
              <a:rPr lang="en-US"/>
              <a:t>  </a:t>
            </a:r>
            <a:endParaRPr/>
          </a:p>
          <a:p>
            <a:pPr marL="0" lvl="0" indent="0" algn="l" rtl="0">
              <a:lnSpc>
                <a:spcPct val="100000"/>
              </a:lnSpc>
              <a:spcBef>
                <a:spcPts val="400"/>
              </a:spcBef>
              <a:spcAft>
                <a:spcPts val="0"/>
              </a:spcAft>
              <a:buSzPts val="1900"/>
              <a:buNone/>
            </a:pPr>
            <a:endParaRPr/>
          </a:p>
        </p:txBody>
      </p:sp>
      <p:sp>
        <p:nvSpPr>
          <p:cNvPr id="883" name="Google Shape;883;p104"/>
          <p:cNvSpPr txBox="1"/>
          <p:nvPr/>
        </p:nvSpPr>
        <p:spPr>
          <a:xfrm>
            <a:off x="2286621" y="3244334"/>
            <a:ext cx="45732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rgbClr val="000000"/>
                </a:solidFill>
                <a:latin typeface="Arial"/>
                <a:ea typeface="Arial"/>
                <a:cs typeface="Arial"/>
                <a:sym typeface="Arial"/>
              </a:rPr>
              <a:t> </a:t>
            </a:r>
            <a:endParaRPr sz="1500" b="0" i="0" u="none" strike="noStrike" cap="none">
              <a:solidFill>
                <a:srgbClr val="000000"/>
              </a:solidFill>
              <a:latin typeface="Arial"/>
              <a:ea typeface="Arial"/>
              <a:cs typeface="Arial"/>
              <a:sym typeface="Arial"/>
            </a:endParaRPr>
          </a:p>
        </p:txBody>
      </p:sp>
      <p:sp>
        <p:nvSpPr>
          <p:cNvPr id="884" name="Google Shape;884;p104"/>
          <p:cNvSpPr txBox="1"/>
          <p:nvPr/>
        </p:nvSpPr>
        <p:spPr>
          <a:xfrm>
            <a:off x="2286621" y="3244334"/>
            <a:ext cx="45732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rgbClr val="000000"/>
                </a:solidFill>
                <a:latin typeface="Arial"/>
                <a:ea typeface="Arial"/>
                <a:cs typeface="Arial"/>
                <a:sym typeface="Arial"/>
              </a:rPr>
              <a:t> </a:t>
            </a:r>
            <a:endParaRPr sz="1500" b="0" i="0" u="none" strike="noStrike" cap="none">
              <a:solidFill>
                <a:srgbClr val="000000"/>
              </a:solidFill>
              <a:latin typeface="Arial"/>
              <a:ea typeface="Arial"/>
              <a:cs typeface="Arial"/>
              <a:sym typeface="Arial"/>
            </a:endParaRPr>
          </a:p>
        </p:txBody>
      </p:sp>
      <p:sp>
        <p:nvSpPr>
          <p:cNvPr id="885" name="Google Shape;885;p104"/>
          <p:cNvSpPr txBox="1"/>
          <p:nvPr/>
        </p:nvSpPr>
        <p:spPr>
          <a:xfrm>
            <a:off x="1216325" y="1721650"/>
            <a:ext cx="6736500" cy="3820500"/>
          </a:xfrm>
          <a:prstGeom prst="rect">
            <a:avLst/>
          </a:prstGeom>
          <a:noFill/>
          <a:ln>
            <a:noFill/>
          </a:ln>
        </p:spPr>
        <p:txBody>
          <a:bodyPr spcFirstLastPara="1" wrap="square" lIns="91425" tIns="45700" rIns="91425" bIns="45700" anchor="t" anchorCtr="0">
            <a:spAutoFit/>
          </a:bodyPr>
          <a:lstStyle/>
          <a:p>
            <a:pPr marL="457200" lvl="0" indent="-406400" algn="l" rtl="0">
              <a:lnSpc>
                <a:spcPct val="80000"/>
              </a:lnSpc>
              <a:spcBef>
                <a:spcPts val="360"/>
              </a:spcBef>
              <a:spcAft>
                <a:spcPts val="0"/>
              </a:spcAft>
              <a:buClr>
                <a:srgbClr val="000066"/>
              </a:buClr>
              <a:buSzPts val="2800"/>
              <a:buFont typeface="Noto Sans Symbols"/>
              <a:buChar char="•"/>
            </a:pPr>
            <a:r>
              <a:rPr lang="en-US" sz="2500">
                <a:solidFill>
                  <a:schemeClr val="dk1"/>
                </a:solidFill>
              </a:rPr>
              <a:t>Read the Question</a:t>
            </a:r>
            <a:endParaRPr sz="2500">
              <a:solidFill>
                <a:schemeClr val="dk1"/>
              </a:solidFill>
            </a:endParaRPr>
          </a:p>
          <a:p>
            <a:pPr marL="457200" lvl="0" indent="0" algn="l" rtl="0">
              <a:lnSpc>
                <a:spcPct val="80000"/>
              </a:lnSpc>
              <a:spcBef>
                <a:spcPts val="360"/>
              </a:spcBef>
              <a:spcAft>
                <a:spcPts val="0"/>
              </a:spcAft>
              <a:buNone/>
            </a:pPr>
            <a:endParaRPr sz="400">
              <a:solidFill>
                <a:schemeClr val="dk1"/>
              </a:solidFill>
            </a:endParaRPr>
          </a:p>
          <a:p>
            <a:pPr marL="457200" lvl="0" indent="-406400" algn="l" rtl="0">
              <a:lnSpc>
                <a:spcPct val="80000"/>
              </a:lnSpc>
              <a:spcBef>
                <a:spcPts val="360"/>
              </a:spcBef>
              <a:spcAft>
                <a:spcPts val="0"/>
              </a:spcAft>
              <a:buClr>
                <a:srgbClr val="000066"/>
              </a:buClr>
              <a:buSzPts val="2800"/>
              <a:buFont typeface="Noto Sans Symbols"/>
              <a:buChar char="•"/>
            </a:pPr>
            <a:r>
              <a:rPr lang="en-US" sz="2500">
                <a:solidFill>
                  <a:schemeClr val="dk1"/>
                </a:solidFill>
              </a:rPr>
              <a:t>Orally present an opening statement             (2 minutes max.)</a:t>
            </a:r>
            <a:endParaRPr sz="2500">
              <a:solidFill>
                <a:schemeClr val="dk1"/>
              </a:solidFill>
            </a:endParaRPr>
          </a:p>
          <a:p>
            <a:pPr marL="457200" lvl="0" indent="0" algn="l" rtl="0">
              <a:lnSpc>
                <a:spcPct val="80000"/>
              </a:lnSpc>
              <a:spcBef>
                <a:spcPts val="360"/>
              </a:spcBef>
              <a:spcAft>
                <a:spcPts val="0"/>
              </a:spcAft>
              <a:buNone/>
            </a:pPr>
            <a:endParaRPr sz="400">
              <a:solidFill>
                <a:schemeClr val="dk1"/>
              </a:solidFill>
            </a:endParaRPr>
          </a:p>
          <a:p>
            <a:pPr marL="457200" lvl="0" indent="-406400" algn="l" rtl="0">
              <a:lnSpc>
                <a:spcPct val="80000"/>
              </a:lnSpc>
              <a:spcBef>
                <a:spcPts val="360"/>
              </a:spcBef>
              <a:spcAft>
                <a:spcPts val="0"/>
              </a:spcAft>
              <a:buClr>
                <a:srgbClr val="000066"/>
              </a:buClr>
              <a:buSzPts val="2800"/>
              <a:buFont typeface="Noto Sans Symbols"/>
              <a:buChar char="•"/>
            </a:pPr>
            <a:r>
              <a:rPr lang="en-US" sz="2500">
                <a:solidFill>
                  <a:schemeClr val="dk1"/>
                </a:solidFill>
              </a:rPr>
              <a:t>Respond to questioning by judge panel         (4 minutes max.)</a:t>
            </a:r>
            <a:endParaRPr sz="2500">
              <a:solidFill>
                <a:schemeClr val="dk1"/>
              </a:solidFill>
            </a:endParaRPr>
          </a:p>
          <a:p>
            <a:pPr marL="457200" lvl="0" indent="0" algn="l" rtl="0">
              <a:lnSpc>
                <a:spcPct val="80000"/>
              </a:lnSpc>
              <a:spcBef>
                <a:spcPts val="360"/>
              </a:spcBef>
              <a:spcAft>
                <a:spcPts val="0"/>
              </a:spcAft>
              <a:buNone/>
            </a:pPr>
            <a:endParaRPr sz="400">
              <a:solidFill>
                <a:schemeClr val="dk1"/>
              </a:solidFill>
            </a:endParaRPr>
          </a:p>
          <a:p>
            <a:pPr marL="457200" lvl="0" indent="-406400" algn="l" rtl="0">
              <a:lnSpc>
                <a:spcPct val="80000"/>
              </a:lnSpc>
              <a:spcBef>
                <a:spcPts val="360"/>
              </a:spcBef>
              <a:spcAft>
                <a:spcPts val="0"/>
              </a:spcAft>
              <a:buClr>
                <a:srgbClr val="000066"/>
              </a:buClr>
              <a:buSzPts val="2800"/>
              <a:buFont typeface="Noto Sans Symbols"/>
              <a:buChar char="•"/>
            </a:pPr>
            <a:r>
              <a:rPr lang="en-US" sz="2500">
                <a:solidFill>
                  <a:schemeClr val="dk1"/>
                </a:solidFill>
              </a:rPr>
              <a:t>Constructive feedback offered by panel</a:t>
            </a:r>
            <a:endParaRPr sz="2500">
              <a:solidFill>
                <a:schemeClr val="dk1"/>
              </a:solidFill>
            </a:endParaRPr>
          </a:p>
          <a:p>
            <a:pPr marL="0" marR="0" lvl="0" indent="0" algn="l" rtl="0">
              <a:lnSpc>
                <a:spcPct val="100000"/>
              </a:lnSpc>
              <a:spcBef>
                <a:spcPts val="0"/>
              </a:spcBef>
              <a:spcAft>
                <a:spcPts val="0"/>
              </a:spcAft>
              <a:buClr>
                <a:srgbClr val="000000"/>
              </a:buClr>
              <a:buSzPts val="2000"/>
              <a:buFont typeface="Arial"/>
              <a:buNone/>
            </a:pPr>
            <a:endParaRPr sz="2900"/>
          </a:p>
          <a:p>
            <a:pPr marL="152400" marR="0" lvl="0" indent="0" algn="l" rtl="0">
              <a:lnSpc>
                <a:spcPct val="100000"/>
              </a:lnSpc>
              <a:spcBef>
                <a:spcPts val="0"/>
              </a:spcBef>
              <a:spcAft>
                <a:spcPts val="0"/>
              </a:spcAft>
              <a:buClr>
                <a:srgbClr val="000000"/>
              </a:buClr>
              <a:buSzPts val="2000"/>
              <a:buFont typeface="Arial"/>
              <a:buNone/>
            </a:pPr>
            <a:endParaRPr sz="2800"/>
          </a:p>
          <a:p>
            <a:pPr marL="0" marR="0" lvl="0" indent="0" algn="l" rtl="0">
              <a:lnSpc>
                <a:spcPct val="100000"/>
              </a:lnSpc>
              <a:spcBef>
                <a:spcPts val="0"/>
              </a:spcBef>
              <a:spcAft>
                <a:spcPts val="0"/>
              </a:spcAft>
              <a:buClr>
                <a:srgbClr val="000000"/>
              </a:buClr>
              <a:buSzPts val="2000"/>
              <a:buFont typeface="Arial"/>
              <a:buNone/>
            </a:pPr>
            <a:endParaRPr sz="2800"/>
          </a:p>
        </p:txBody>
      </p:sp>
      <p:pic>
        <p:nvPicPr>
          <p:cNvPr id="886" name="Google Shape;886;p104"/>
          <p:cNvPicPr preferRelativeResize="0"/>
          <p:nvPr/>
        </p:nvPicPr>
        <p:blipFill rotWithShape="1">
          <a:blip r:embed="rId3">
            <a:alphaModFix/>
          </a:blip>
          <a:srcRect t="28750"/>
          <a:stretch/>
        </p:blipFill>
        <p:spPr>
          <a:xfrm>
            <a:off x="1442088" y="4326775"/>
            <a:ext cx="6024625" cy="2274975"/>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DDEAF6"/>
        </a:solidFill>
        <a:effectLst/>
      </p:bgPr>
    </p:bg>
    <p:spTree>
      <p:nvGrpSpPr>
        <p:cNvPr id="1" name="Shape 891"/>
        <p:cNvGrpSpPr/>
        <p:nvPr/>
      </p:nvGrpSpPr>
      <p:grpSpPr>
        <a:xfrm>
          <a:off x="0" y="0"/>
          <a:ext cx="0" cy="0"/>
          <a:chOff x="0" y="0"/>
          <a:chExt cx="0" cy="0"/>
        </a:xfrm>
      </p:grpSpPr>
      <p:sp>
        <p:nvSpPr>
          <p:cNvPr id="892" name="Google Shape;892;p105"/>
          <p:cNvSpPr txBox="1">
            <a:spLocks noGrp="1"/>
          </p:cNvSpPr>
          <p:nvPr>
            <p:ph type="title"/>
          </p:nvPr>
        </p:nvSpPr>
        <p:spPr>
          <a:xfrm>
            <a:off x="625407" y="543767"/>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What is the role of a member of a community in a classroom? Of a citizen in a democratic society?</a:t>
            </a:r>
            <a:endParaRPr sz="3600">
              <a:solidFill>
                <a:srgbClr val="002060"/>
              </a:solidFill>
            </a:endParaRPr>
          </a:p>
        </p:txBody>
      </p:sp>
      <p:sp>
        <p:nvSpPr>
          <p:cNvPr id="893" name="Google Shape;893;p105"/>
          <p:cNvSpPr txBox="1">
            <a:spLocks noGrp="1"/>
          </p:cNvSpPr>
          <p:nvPr>
            <p:ph type="body" idx="1"/>
          </p:nvPr>
        </p:nvSpPr>
        <p:spPr>
          <a:xfrm>
            <a:off x="457200" y="1980864"/>
            <a:ext cx="8382000" cy="4740600"/>
          </a:xfrm>
          <a:prstGeom prst="rect">
            <a:avLst/>
          </a:prstGeom>
          <a:noFill/>
          <a:ln>
            <a:noFill/>
          </a:ln>
        </p:spPr>
        <p:txBody>
          <a:bodyPr spcFirstLastPara="1" wrap="square" lIns="91425" tIns="45700" rIns="91425" bIns="45700" anchor="t" anchorCtr="0">
            <a:normAutofit fontScale="25000" lnSpcReduction="20000"/>
          </a:bodyPr>
          <a:lstStyle/>
          <a:p>
            <a:pPr marL="114300" lvl="0" indent="0" algn="l" rtl="0">
              <a:lnSpc>
                <a:spcPct val="90000"/>
              </a:lnSpc>
              <a:spcBef>
                <a:spcPts val="0"/>
              </a:spcBef>
              <a:spcAft>
                <a:spcPts val="0"/>
              </a:spcAft>
              <a:buClr>
                <a:srgbClr val="800000"/>
              </a:buClr>
              <a:buSzPct val="100000"/>
              <a:buFont typeface="Arial"/>
              <a:buNone/>
            </a:pPr>
            <a:endParaRPr sz="3200">
              <a:solidFill>
                <a:srgbClr val="002060"/>
              </a:solidFill>
              <a:latin typeface="Arial"/>
              <a:ea typeface="Arial"/>
              <a:cs typeface="Arial"/>
              <a:sym typeface="Arial"/>
            </a:endParaRPr>
          </a:p>
          <a:p>
            <a:pPr marL="171450" lvl="0" indent="-171450" algn="l" rtl="0">
              <a:lnSpc>
                <a:spcPct val="90000"/>
              </a:lnSpc>
              <a:spcBef>
                <a:spcPts val="750"/>
              </a:spcBef>
              <a:spcAft>
                <a:spcPts val="0"/>
              </a:spcAft>
              <a:buClr>
                <a:srgbClr val="000066"/>
              </a:buClr>
              <a:buSzPct val="100000"/>
              <a:buFont typeface="Noto Sans Symbols"/>
              <a:buChar char="▪"/>
            </a:pPr>
            <a:r>
              <a:rPr lang="en-US" sz="9600">
                <a:latin typeface="Arial"/>
                <a:ea typeface="Arial"/>
                <a:cs typeface="Arial"/>
                <a:sym typeface="Arial"/>
              </a:rPr>
              <a:t>How does a responsible citizen promote the common good?</a:t>
            </a:r>
            <a:endParaRPr/>
          </a:p>
          <a:p>
            <a:pPr marL="171450" lvl="0" indent="-133350" algn="l" rtl="0">
              <a:lnSpc>
                <a:spcPct val="90000"/>
              </a:lnSpc>
              <a:spcBef>
                <a:spcPts val="750"/>
              </a:spcBef>
              <a:spcAft>
                <a:spcPts val="0"/>
              </a:spcAft>
              <a:buClr>
                <a:srgbClr val="800000"/>
              </a:buClr>
              <a:buSzPct val="100000"/>
              <a:buFont typeface="Noto Sans Symbols"/>
              <a:buNone/>
            </a:pPr>
            <a:endParaRPr sz="2400">
              <a:latin typeface="Arial"/>
              <a:ea typeface="Arial"/>
              <a:cs typeface="Arial"/>
              <a:sym typeface="Arial"/>
            </a:endParaRPr>
          </a:p>
          <a:p>
            <a:pPr marL="171450" lvl="0" indent="-171450" algn="l" rtl="0">
              <a:lnSpc>
                <a:spcPct val="90000"/>
              </a:lnSpc>
              <a:spcBef>
                <a:spcPts val="750"/>
              </a:spcBef>
              <a:spcAft>
                <a:spcPts val="0"/>
              </a:spcAft>
              <a:buClr>
                <a:srgbClr val="000066"/>
              </a:buClr>
              <a:buSzPct val="100000"/>
              <a:buFont typeface="Noto Sans Symbols"/>
              <a:buChar char="▪"/>
            </a:pPr>
            <a:r>
              <a:rPr lang="en-US" sz="9600">
                <a:latin typeface="Arial"/>
                <a:ea typeface="Arial"/>
                <a:cs typeface="Arial"/>
                <a:sym typeface="Arial"/>
              </a:rPr>
              <a:t>For K-2:</a:t>
            </a:r>
            <a:endParaRPr/>
          </a:p>
          <a:p>
            <a:pPr marL="514350" lvl="1" indent="-171450" algn="l" rtl="0">
              <a:lnSpc>
                <a:spcPct val="90000"/>
              </a:lnSpc>
              <a:spcBef>
                <a:spcPts val="375"/>
              </a:spcBef>
              <a:spcAft>
                <a:spcPts val="0"/>
              </a:spcAft>
              <a:buClr>
                <a:schemeClr val="dk1"/>
              </a:buClr>
              <a:buSzPct val="100000"/>
              <a:buChar char="•"/>
            </a:pPr>
            <a:r>
              <a:rPr lang="en-US" sz="8000" u="sng">
                <a:solidFill>
                  <a:schemeClr val="hlink"/>
                </a:solidFill>
                <a:latin typeface="Arial"/>
                <a:ea typeface="Arial"/>
                <a:cs typeface="Arial"/>
                <a:sym typeface="Arial"/>
                <a:hlinkClick r:id="rId3"/>
              </a:rPr>
              <a:t>How Can Generosity Help Me Be a Good Citizen? | iCivics</a:t>
            </a:r>
            <a:endParaRPr sz="8000">
              <a:latin typeface="Arial"/>
              <a:ea typeface="Arial"/>
              <a:cs typeface="Arial"/>
              <a:sym typeface="Arial"/>
            </a:endParaRPr>
          </a:p>
          <a:p>
            <a:pPr marL="514350" lvl="1" indent="-171450" algn="l" rtl="0">
              <a:lnSpc>
                <a:spcPct val="90000"/>
              </a:lnSpc>
              <a:spcBef>
                <a:spcPts val="375"/>
              </a:spcBef>
              <a:spcAft>
                <a:spcPts val="0"/>
              </a:spcAft>
              <a:buClr>
                <a:schemeClr val="dk1"/>
              </a:buClr>
              <a:buSzPct val="100000"/>
              <a:buChar char="•"/>
            </a:pPr>
            <a:r>
              <a:rPr lang="en-US" sz="8000" u="sng">
                <a:solidFill>
                  <a:schemeClr val="hlink"/>
                </a:solidFill>
                <a:latin typeface="Arial"/>
                <a:ea typeface="Arial"/>
                <a:cs typeface="Arial"/>
                <a:sym typeface="Arial"/>
                <a:hlinkClick r:id="rId4"/>
              </a:rPr>
              <a:t>How Do People Practice Being Civic-Minded? | iCivics</a:t>
            </a:r>
            <a:endParaRPr sz="8000">
              <a:latin typeface="Arial"/>
              <a:ea typeface="Arial"/>
              <a:cs typeface="Arial"/>
              <a:sym typeface="Arial"/>
            </a:endParaRPr>
          </a:p>
          <a:p>
            <a:pPr marL="514350" lvl="1" indent="-171450" algn="l" rtl="0">
              <a:lnSpc>
                <a:spcPct val="90000"/>
              </a:lnSpc>
              <a:spcBef>
                <a:spcPts val="375"/>
              </a:spcBef>
              <a:spcAft>
                <a:spcPts val="0"/>
              </a:spcAft>
              <a:buClr>
                <a:schemeClr val="dk1"/>
              </a:buClr>
              <a:buSzPct val="100000"/>
              <a:buChar char="•"/>
            </a:pPr>
            <a:r>
              <a:rPr lang="en-US" sz="8000" u="sng">
                <a:solidFill>
                  <a:schemeClr val="hlink"/>
                </a:solidFill>
                <a:latin typeface="Arial"/>
                <a:ea typeface="Arial"/>
                <a:cs typeface="Arial"/>
                <a:sym typeface="Arial"/>
                <a:hlinkClick r:id="rId5"/>
              </a:rPr>
              <a:t>How Can Civic Virtue Help Me Be a Good Citizen? | iCivics</a:t>
            </a:r>
            <a:endParaRPr sz="8000">
              <a:latin typeface="Arial"/>
              <a:ea typeface="Arial"/>
              <a:cs typeface="Arial"/>
              <a:sym typeface="Arial"/>
            </a:endParaRPr>
          </a:p>
          <a:p>
            <a:pPr marL="514350" lvl="1" indent="-171450" algn="l" rtl="0">
              <a:lnSpc>
                <a:spcPct val="90000"/>
              </a:lnSpc>
              <a:spcBef>
                <a:spcPts val="375"/>
              </a:spcBef>
              <a:spcAft>
                <a:spcPts val="0"/>
              </a:spcAft>
              <a:buClr>
                <a:schemeClr val="dk1"/>
              </a:buClr>
              <a:buSzPct val="100000"/>
              <a:buChar char="•"/>
            </a:pPr>
            <a:r>
              <a:rPr lang="en-US" sz="8000" u="sng">
                <a:solidFill>
                  <a:schemeClr val="hlink"/>
                </a:solidFill>
                <a:latin typeface="Arial"/>
                <a:ea typeface="Arial"/>
                <a:cs typeface="Arial"/>
                <a:sym typeface="Arial"/>
                <a:hlinkClick r:id="rId6"/>
              </a:rPr>
              <a:t>How Are Clara Barton and the Red Cross Civic-Minded? | iCivics</a:t>
            </a:r>
            <a:endParaRPr sz="8000">
              <a:latin typeface="Arial"/>
              <a:ea typeface="Arial"/>
              <a:cs typeface="Arial"/>
              <a:sym typeface="Arial"/>
            </a:endParaRPr>
          </a:p>
          <a:p>
            <a:pPr marL="0" lvl="0" indent="0" algn="l" rtl="0">
              <a:lnSpc>
                <a:spcPct val="90000"/>
              </a:lnSpc>
              <a:spcBef>
                <a:spcPts val="750"/>
              </a:spcBef>
              <a:spcAft>
                <a:spcPts val="0"/>
              </a:spcAft>
              <a:buClr>
                <a:srgbClr val="800000"/>
              </a:buClr>
              <a:buSzPct val="100000"/>
              <a:buNone/>
            </a:pPr>
            <a:endParaRPr sz="2400">
              <a:latin typeface="Arial"/>
              <a:ea typeface="Arial"/>
              <a:cs typeface="Arial"/>
              <a:sym typeface="Arial"/>
            </a:endParaRPr>
          </a:p>
          <a:p>
            <a:pPr marL="171450" lvl="0" indent="-171450" algn="l" rtl="0">
              <a:lnSpc>
                <a:spcPct val="90000"/>
              </a:lnSpc>
              <a:spcBef>
                <a:spcPts val="750"/>
              </a:spcBef>
              <a:spcAft>
                <a:spcPts val="0"/>
              </a:spcAft>
              <a:buClr>
                <a:srgbClr val="000066"/>
              </a:buClr>
              <a:buSzPct val="100000"/>
              <a:buFont typeface="Noto Sans Symbols"/>
              <a:buChar char="▪"/>
            </a:pPr>
            <a:r>
              <a:rPr lang="en-US" sz="9600">
                <a:latin typeface="Arial"/>
                <a:ea typeface="Arial"/>
                <a:cs typeface="Arial"/>
                <a:sym typeface="Arial"/>
              </a:rPr>
              <a:t>Why is it necessary that a citizen balances his or her self-interest with the common good?</a:t>
            </a:r>
            <a:endParaRPr/>
          </a:p>
          <a:p>
            <a:pPr marL="114300" lvl="0" indent="0" algn="l" rtl="0">
              <a:lnSpc>
                <a:spcPct val="90000"/>
              </a:lnSpc>
              <a:spcBef>
                <a:spcPts val="750"/>
              </a:spcBef>
              <a:spcAft>
                <a:spcPts val="0"/>
              </a:spcAft>
              <a:buClr>
                <a:srgbClr val="800000"/>
              </a:buClr>
              <a:buSzPct val="100000"/>
              <a:buFont typeface="Arial"/>
              <a:buNone/>
            </a:pPr>
            <a:r>
              <a:rPr lang="en-US" sz="2400">
                <a:latin typeface="Arial"/>
                <a:ea typeface="Arial"/>
                <a:cs typeface="Arial"/>
                <a:sym typeface="Arial"/>
              </a:rPr>
              <a:t> </a:t>
            </a:r>
            <a:endParaRPr/>
          </a:p>
          <a:p>
            <a:pPr marL="171450" lvl="0" indent="-171450" algn="l" rtl="0">
              <a:lnSpc>
                <a:spcPct val="90000"/>
              </a:lnSpc>
              <a:spcBef>
                <a:spcPts val="750"/>
              </a:spcBef>
              <a:spcAft>
                <a:spcPts val="0"/>
              </a:spcAft>
              <a:buClr>
                <a:srgbClr val="000066"/>
              </a:buClr>
              <a:buSzPct val="100000"/>
              <a:buFont typeface="Noto Sans Symbols"/>
              <a:buChar char="▪"/>
            </a:pPr>
            <a:r>
              <a:rPr lang="en-US" sz="9600">
                <a:latin typeface="Arial"/>
                <a:ea typeface="Arial"/>
                <a:cs typeface="Arial"/>
                <a:sym typeface="Arial"/>
              </a:rPr>
              <a:t>Does a good citizen have a responsibility to try to improve the lives of people who need help? Why or why not?</a:t>
            </a:r>
            <a:endParaRPr/>
          </a:p>
          <a:p>
            <a:pPr marL="171450" lvl="0" indent="-133350" algn="l" rtl="0">
              <a:lnSpc>
                <a:spcPct val="90000"/>
              </a:lnSpc>
              <a:spcBef>
                <a:spcPts val="750"/>
              </a:spcBef>
              <a:spcAft>
                <a:spcPts val="0"/>
              </a:spcAft>
              <a:buClr>
                <a:srgbClr val="800000"/>
              </a:buClr>
              <a:buSzPct val="100000"/>
              <a:buFont typeface="Noto Sans Symbols"/>
              <a:buNone/>
            </a:pPr>
            <a:endParaRPr sz="2400">
              <a:latin typeface="Arial"/>
              <a:ea typeface="Arial"/>
              <a:cs typeface="Arial"/>
              <a:sym typeface="Arial"/>
            </a:endParaRPr>
          </a:p>
          <a:p>
            <a:pPr marL="171450" lvl="0" indent="-171450" algn="l" rtl="0">
              <a:lnSpc>
                <a:spcPct val="90000"/>
              </a:lnSpc>
              <a:spcBef>
                <a:spcPts val="750"/>
              </a:spcBef>
              <a:spcAft>
                <a:spcPts val="0"/>
              </a:spcAft>
              <a:buClr>
                <a:srgbClr val="000066"/>
              </a:buClr>
              <a:buSzPct val="100000"/>
              <a:buFont typeface="Noto Sans Symbols"/>
              <a:buChar char="▪"/>
            </a:pPr>
            <a:r>
              <a:rPr lang="en-US" sz="9600">
                <a:latin typeface="Arial"/>
                <a:ea typeface="Arial"/>
                <a:cs typeface="Arial"/>
                <a:sym typeface="Arial"/>
              </a:rPr>
              <a:t>How can you contribute to the common good of your school, family, neighborhood, town, state or country?</a:t>
            </a:r>
            <a:endParaRPr/>
          </a:p>
          <a:p>
            <a:pPr marL="171450" lvl="0" indent="-95250" algn="l" rtl="0">
              <a:lnSpc>
                <a:spcPct val="90000"/>
              </a:lnSpc>
              <a:spcBef>
                <a:spcPts val="750"/>
              </a:spcBef>
              <a:spcAft>
                <a:spcPts val="0"/>
              </a:spcAft>
              <a:buClr>
                <a:srgbClr val="800000"/>
              </a:buClr>
              <a:buSzPct val="100000"/>
              <a:buFont typeface="Noto Sans Symbols"/>
              <a:buNone/>
            </a:pPr>
            <a:endParaRPr sz="4800">
              <a:latin typeface="Arial"/>
              <a:ea typeface="Arial"/>
              <a:cs typeface="Arial"/>
              <a:sym typeface="Arial"/>
            </a:endParaRPr>
          </a:p>
        </p:txBody>
      </p:sp>
      <p:sp>
        <p:nvSpPr>
          <p:cNvPr id="894" name="Google Shape;894;p10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900">
                <a:solidFill>
                  <a:schemeClr val="dk2"/>
                </a:solidFill>
                <a:latin typeface="Arial"/>
                <a:ea typeface="Arial"/>
                <a:cs typeface="Arial"/>
                <a:sym typeface="Arial"/>
              </a:rPr>
              <a:t>93</a:t>
            </a:fld>
            <a:endParaRPr sz="900">
              <a:solidFill>
                <a:schemeClr val="dk2"/>
              </a:solidFill>
              <a:latin typeface="Arial"/>
              <a:ea typeface="Arial"/>
              <a:cs typeface="Arial"/>
              <a:sym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899"/>
        <p:cNvGrpSpPr/>
        <p:nvPr/>
      </p:nvGrpSpPr>
      <p:grpSpPr>
        <a:xfrm>
          <a:off x="0" y="0"/>
          <a:ext cx="0" cy="0"/>
          <a:chOff x="0" y="0"/>
          <a:chExt cx="0" cy="0"/>
        </a:xfrm>
      </p:grpSpPr>
      <p:sp>
        <p:nvSpPr>
          <p:cNvPr id="900" name="Google Shape;900;p106"/>
          <p:cNvSpPr txBox="1">
            <a:spLocks noGrp="1"/>
          </p:cNvSpPr>
          <p:nvPr>
            <p:ph type="title"/>
          </p:nvPr>
        </p:nvSpPr>
        <p:spPr>
          <a:xfrm>
            <a:off x="628650" y="147874"/>
            <a:ext cx="7886700" cy="1215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66"/>
              </a:buClr>
              <a:buSzPts val="3600"/>
              <a:buFont typeface="Cambria"/>
              <a:buNone/>
            </a:pPr>
            <a:r>
              <a:rPr lang="en-US" sz="3600" b="1">
                <a:solidFill>
                  <a:srgbClr val="000066"/>
                </a:solidFill>
                <a:latin typeface="Cambria"/>
                <a:ea typeface="Cambria"/>
                <a:cs typeface="Cambria"/>
                <a:sym typeface="Cambria"/>
              </a:rPr>
              <a:t>iCivics Lessons about being </a:t>
            </a:r>
            <a:endParaRPr sz="3600" b="1">
              <a:solidFill>
                <a:srgbClr val="000066"/>
              </a:solidFill>
              <a:latin typeface="Cambria"/>
              <a:ea typeface="Cambria"/>
              <a:cs typeface="Cambria"/>
              <a:sym typeface="Cambria"/>
            </a:endParaRPr>
          </a:p>
          <a:p>
            <a:pPr marL="0" lvl="0" indent="0" algn="ctr" rtl="0">
              <a:lnSpc>
                <a:spcPct val="90000"/>
              </a:lnSpc>
              <a:spcBef>
                <a:spcPts val="0"/>
              </a:spcBef>
              <a:spcAft>
                <a:spcPts val="0"/>
              </a:spcAft>
              <a:buClr>
                <a:srgbClr val="000066"/>
              </a:buClr>
              <a:buSzPts val="3600"/>
              <a:buFont typeface="Cambria"/>
              <a:buNone/>
            </a:pPr>
            <a:r>
              <a:rPr lang="en-US" sz="3600" b="1">
                <a:solidFill>
                  <a:srgbClr val="000066"/>
                </a:solidFill>
                <a:latin typeface="Cambria"/>
                <a:ea typeface="Cambria"/>
                <a:cs typeface="Cambria"/>
                <a:sym typeface="Cambria"/>
              </a:rPr>
              <a:t>Civic Minded &amp; the Common Good</a:t>
            </a:r>
            <a:endParaRPr>
              <a:solidFill>
                <a:srgbClr val="000066"/>
              </a:solidFill>
            </a:endParaRPr>
          </a:p>
        </p:txBody>
      </p:sp>
      <p:sp>
        <p:nvSpPr>
          <p:cNvPr id="901" name="Google Shape;901;p106"/>
          <p:cNvSpPr txBox="1">
            <a:spLocks noGrp="1"/>
          </p:cNvSpPr>
          <p:nvPr>
            <p:ph type="body" idx="1"/>
          </p:nvPr>
        </p:nvSpPr>
        <p:spPr>
          <a:xfrm>
            <a:off x="381000" y="4716634"/>
            <a:ext cx="8610600" cy="4713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375"/>
              </a:spcBef>
              <a:spcAft>
                <a:spcPts val="0"/>
              </a:spcAft>
              <a:buNone/>
            </a:pPr>
            <a:endParaRPr sz="2100">
              <a:latin typeface="Arial"/>
              <a:ea typeface="Arial"/>
              <a:cs typeface="Arial"/>
              <a:sym typeface="Arial"/>
            </a:endParaRPr>
          </a:p>
          <a:p>
            <a:pPr marL="0" lvl="0" indent="0" algn="l" rtl="0">
              <a:lnSpc>
                <a:spcPct val="90000"/>
              </a:lnSpc>
              <a:spcBef>
                <a:spcPts val="375"/>
              </a:spcBef>
              <a:spcAft>
                <a:spcPts val="0"/>
              </a:spcAft>
              <a:buNone/>
            </a:pPr>
            <a:endParaRPr sz="2100">
              <a:latin typeface="Arial"/>
              <a:ea typeface="Arial"/>
              <a:cs typeface="Arial"/>
              <a:sym typeface="Arial"/>
            </a:endParaRPr>
          </a:p>
          <a:p>
            <a:pPr marL="171450" lvl="0" indent="-112395" algn="l" rtl="0">
              <a:lnSpc>
                <a:spcPct val="100000"/>
              </a:lnSpc>
              <a:spcBef>
                <a:spcPts val="0"/>
              </a:spcBef>
              <a:spcAft>
                <a:spcPts val="0"/>
              </a:spcAft>
              <a:buClr>
                <a:srgbClr val="800000"/>
              </a:buClr>
              <a:buSzPct val="100000"/>
              <a:buFont typeface="Noto Sans Symbols"/>
              <a:buNone/>
            </a:pPr>
            <a:endParaRPr sz="1200">
              <a:latin typeface="Arial"/>
              <a:ea typeface="Arial"/>
              <a:cs typeface="Arial"/>
              <a:sym typeface="Arial"/>
            </a:endParaRPr>
          </a:p>
          <a:p>
            <a:pPr marL="171450" lvl="0" indent="0" algn="l" rtl="0">
              <a:lnSpc>
                <a:spcPct val="100000"/>
              </a:lnSpc>
              <a:spcBef>
                <a:spcPts val="0"/>
              </a:spcBef>
              <a:spcAft>
                <a:spcPts val="0"/>
              </a:spcAft>
              <a:buNone/>
            </a:pPr>
            <a:endParaRPr/>
          </a:p>
          <a:p>
            <a:pPr marL="171450" lvl="0" indent="-53340" algn="l" rtl="0">
              <a:lnSpc>
                <a:spcPct val="90000"/>
              </a:lnSpc>
              <a:spcBef>
                <a:spcPts val="750"/>
              </a:spcBef>
              <a:spcAft>
                <a:spcPts val="0"/>
              </a:spcAft>
              <a:buClr>
                <a:schemeClr val="dk1"/>
              </a:buClr>
              <a:buSzPct val="100000"/>
              <a:buNone/>
            </a:pPr>
            <a:endParaRPr sz="2400">
              <a:latin typeface="Arial"/>
              <a:ea typeface="Arial"/>
              <a:cs typeface="Arial"/>
              <a:sym typeface="Arial"/>
            </a:endParaRPr>
          </a:p>
          <a:p>
            <a:pPr marL="0" lvl="0" indent="0" algn="l" rtl="0">
              <a:lnSpc>
                <a:spcPct val="90000"/>
              </a:lnSpc>
              <a:spcBef>
                <a:spcPts val="750"/>
              </a:spcBef>
              <a:spcAft>
                <a:spcPts val="0"/>
              </a:spcAft>
              <a:buClr>
                <a:schemeClr val="dk1"/>
              </a:buClr>
              <a:buSzPct val="100000"/>
              <a:buNone/>
            </a:pPr>
            <a:endParaRPr>
              <a:latin typeface="Arial"/>
              <a:ea typeface="Arial"/>
              <a:cs typeface="Arial"/>
              <a:sym typeface="Arial"/>
            </a:endParaRPr>
          </a:p>
          <a:p>
            <a:pPr marL="0" lvl="0" indent="0" algn="l" rtl="0">
              <a:lnSpc>
                <a:spcPct val="90000"/>
              </a:lnSpc>
              <a:spcBef>
                <a:spcPts val="750"/>
              </a:spcBef>
              <a:spcAft>
                <a:spcPts val="0"/>
              </a:spcAft>
              <a:buClr>
                <a:schemeClr val="dk1"/>
              </a:buClr>
              <a:buSzPct val="100000"/>
              <a:buNone/>
            </a:pPr>
            <a:endParaRPr>
              <a:latin typeface="Arial"/>
              <a:ea typeface="Arial"/>
              <a:cs typeface="Arial"/>
              <a:sym typeface="Arial"/>
            </a:endParaRPr>
          </a:p>
          <a:p>
            <a:pPr marL="0" lvl="0" indent="0" algn="l" rtl="0">
              <a:lnSpc>
                <a:spcPct val="90000"/>
              </a:lnSpc>
              <a:spcBef>
                <a:spcPts val="750"/>
              </a:spcBef>
              <a:spcAft>
                <a:spcPts val="0"/>
              </a:spcAft>
              <a:buClr>
                <a:schemeClr val="dk1"/>
              </a:buClr>
              <a:buSzPct val="100000"/>
              <a:buNone/>
            </a:pPr>
            <a:endParaRPr>
              <a:latin typeface="Arial"/>
              <a:ea typeface="Arial"/>
              <a:cs typeface="Arial"/>
              <a:sym typeface="Arial"/>
            </a:endParaRPr>
          </a:p>
        </p:txBody>
      </p:sp>
      <p:sp>
        <p:nvSpPr>
          <p:cNvPr id="902" name="Google Shape;902;p10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94</a:t>
            </a:fld>
            <a:endParaRPr/>
          </a:p>
        </p:txBody>
      </p:sp>
      <p:sp>
        <p:nvSpPr>
          <p:cNvPr id="903" name="Google Shape;903;p106"/>
          <p:cNvSpPr txBox="1"/>
          <p:nvPr/>
        </p:nvSpPr>
        <p:spPr>
          <a:xfrm>
            <a:off x="219975" y="4108850"/>
            <a:ext cx="8684700" cy="23550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lvl="0" indent="0" algn="ctr" rtl="0">
              <a:spcBef>
                <a:spcPts val="0"/>
              </a:spcBef>
              <a:spcAft>
                <a:spcPts val="0"/>
              </a:spcAft>
              <a:buClr>
                <a:schemeClr val="dk1"/>
              </a:buClr>
              <a:buSzPts val="1600"/>
              <a:buFont typeface="Calibri"/>
              <a:buNone/>
            </a:pPr>
            <a:r>
              <a:rPr lang="en-US" sz="2200" b="1">
                <a:solidFill>
                  <a:srgbClr val="000066"/>
                </a:solidFill>
                <a:latin typeface="Calibri"/>
                <a:ea typeface="Calibri"/>
                <a:cs typeface="Calibri"/>
                <a:sym typeface="Calibri"/>
              </a:rPr>
              <a:t>Each lesson:</a:t>
            </a:r>
            <a:endParaRPr sz="2200" b="1">
              <a:solidFill>
                <a:srgbClr val="000066"/>
              </a:solidFill>
              <a:latin typeface="Calibri"/>
              <a:ea typeface="Calibri"/>
              <a:cs typeface="Calibri"/>
              <a:sym typeface="Calibri"/>
            </a:endParaRPr>
          </a:p>
          <a:p>
            <a:pPr marL="0" lvl="0" indent="0" algn="ctr" rtl="0">
              <a:spcBef>
                <a:spcPts val="0"/>
              </a:spcBef>
              <a:spcAft>
                <a:spcPts val="0"/>
              </a:spcAft>
              <a:buClr>
                <a:schemeClr val="dk1"/>
              </a:buClr>
              <a:buSzPts val="1600"/>
              <a:buFont typeface="Calibri"/>
              <a:buNone/>
            </a:pPr>
            <a:r>
              <a:rPr lang="en-US" sz="2100" b="1">
                <a:solidFill>
                  <a:srgbClr val="000066"/>
                </a:solidFill>
                <a:latin typeface="Calibri"/>
                <a:ea typeface="Calibri"/>
                <a:cs typeface="Calibri"/>
                <a:sym typeface="Calibri"/>
              </a:rPr>
              <a:t>Defines</a:t>
            </a:r>
            <a:r>
              <a:rPr lang="en-US" sz="2100">
                <a:solidFill>
                  <a:schemeClr val="dk1"/>
                </a:solidFill>
                <a:latin typeface="Calibri"/>
                <a:ea typeface="Calibri"/>
                <a:cs typeface="Calibri"/>
                <a:sym typeface="Calibri"/>
              </a:rPr>
              <a:t> the condition of being civic-minded -</a:t>
            </a:r>
            <a:endParaRPr sz="210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600"/>
              <a:buFont typeface="Calibri"/>
              <a:buNone/>
            </a:pPr>
            <a:r>
              <a:rPr lang="en-US" sz="2100" b="1">
                <a:solidFill>
                  <a:srgbClr val="000066"/>
                </a:solidFill>
                <a:latin typeface="Calibri"/>
                <a:ea typeface="Calibri"/>
                <a:cs typeface="Calibri"/>
                <a:sym typeface="Calibri"/>
              </a:rPr>
              <a:t>Considers</a:t>
            </a:r>
            <a:r>
              <a:rPr lang="en-US" sz="2100">
                <a:solidFill>
                  <a:schemeClr val="dk1"/>
                </a:solidFill>
                <a:latin typeface="Calibri"/>
                <a:ea typeface="Calibri"/>
                <a:cs typeface="Calibri"/>
                <a:sym typeface="Calibri"/>
              </a:rPr>
              <a:t> ways to help your community and the people in it;</a:t>
            </a:r>
            <a:endParaRPr sz="210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600"/>
              <a:buFont typeface="Calibri"/>
              <a:buNone/>
            </a:pPr>
            <a:r>
              <a:rPr lang="en-US" sz="2100" b="1">
                <a:solidFill>
                  <a:srgbClr val="000066"/>
                </a:solidFill>
                <a:latin typeface="Calibri"/>
                <a:ea typeface="Calibri"/>
                <a:cs typeface="Calibri"/>
                <a:sym typeface="Calibri"/>
              </a:rPr>
              <a:t>Identifies</a:t>
            </a:r>
            <a:r>
              <a:rPr lang="en-US" sz="2100">
                <a:solidFill>
                  <a:srgbClr val="000066"/>
                </a:solidFill>
                <a:latin typeface="Calibri"/>
                <a:ea typeface="Calibri"/>
                <a:cs typeface="Calibri"/>
                <a:sym typeface="Calibri"/>
              </a:rPr>
              <a:t> </a:t>
            </a:r>
            <a:r>
              <a:rPr lang="en-US" sz="2100">
                <a:solidFill>
                  <a:schemeClr val="dk1"/>
                </a:solidFill>
                <a:latin typeface="Calibri"/>
                <a:ea typeface="Calibri"/>
                <a:cs typeface="Calibri"/>
                <a:sym typeface="Calibri"/>
              </a:rPr>
              <a:t>four ways to be civic-minded - </a:t>
            </a:r>
            <a:endParaRPr sz="2100">
              <a:solidFill>
                <a:schemeClr val="dk1"/>
              </a:solidFill>
              <a:latin typeface="Calibri"/>
              <a:ea typeface="Calibri"/>
              <a:cs typeface="Calibri"/>
              <a:sym typeface="Calibri"/>
            </a:endParaRPr>
          </a:p>
          <a:p>
            <a:pPr marL="457200" lvl="0" indent="0" algn="l" rtl="0">
              <a:spcBef>
                <a:spcPts val="0"/>
              </a:spcBef>
              <a:spcAft>
                <a:spcPts val="0"/>
              </a:spcAft>
              <a:buNone/>
            </a:pPr>
            <a:r>
              <a:rPr lang="en-US" sz="2100">
                <a:solidFill>
                  <a:schemeClr val="dk1"/>
                </a:solidFill>
                <a:latin typeface="Calibri"/>
                <a:ea typeface="Calibri"/>
                <a:cs typeface="Calibri"/>
                <a:sym typeface="Calibri"/>
              </a:rPr>
              <a:t>1) Seek the common good, 2) Learn more, 3) Solve problems, 4) Help out;</a:t>
            </a:r>
            <a:endParaRPr sz="2100">
              <a:solidFill>
                <a:schemeClr val="dk1"/>
              </a:solidFill>
              <a:latin typeface="Calibri"/>
              <a:ea typeface="Calibri"/>
              <a:cs typeface="Calibri"/>
              <a:sym typeface="Calibri"/>
            </a:endParaRPr>
          </a:p>
          <a:p>
            <a:pPr marL="457200" lvl="0" indent="0" algn="ctr" rtl="0">
              <a:spcBef>
                <a:spcPts val="0"/>
              </a:spcBef>
              <a:spcAft>
                <a:spcPts val="0"/>
              </a:spcAft>
              <a:buNone/>
            </a:pPr>
            <a:r>
              <a:rPr lang="en-US" sz="2100" b="1">
                <a:solidFill>
                  <a:srgbClr val="000066"/>
                </a:solidFill>
                <a:latin typeface="Calibri"/>
                <a:ea typeface="Calibri"/>
                <a:cs typeface="Calibri"/>
                <a:sym typeface="Calibri"/>
              </a:rPr>
              <a:t>Defines</a:t>
            </a:r>
            <a:r>
              <a:rPr lang="en-US" sz="2100">
                <a:solidFill>
                  <a:srgbClr val="000066"/>
                </a:solidFill>
                <a:latin typeface="Calibri"/>
                <a:ea typeface="Calibri"/>
                <a:cs typeface="Calibri"/>
                <a:sym typeface="Calibri"/>
              </a:rPr>
              <a:t> </a:t>
            </a:r>
            <a:r>
              <a:rPr lang="en-US" sz="2100">
                <a:solidFill>
                  <a:schemeClr val="dk1"/>
                </a:solidFill>
                <a:latin typeface="Calibri"/>
                <a:ea typeface="Calibri"/>
                <a:cs typeface="Calibri"/>
                <a:sym typeface="Calibri"/>
              </a:rPr>
              <a:t>the common good and </a:t>
            </a:r>
            <a:r>
              <a:rPr lang="en-US" sz="2100" b="1">
                <a:solidFill>
                  <a:srgbClr val="000066"/>
                </a:solidFill>
                <a:latin typeface="Calibri"/>
                <a:ea typeface="Calibri"/>
                <a:cs typeface="Calibri"/>
                <a:sym typeface="Calibri"/>
              </a:rPr>
              <a:t>identifies</a:t>
            </a:r>
            <a:r>
              <a:rPr lang="en-US" sz="2100">
                <a:solidFill>
                  <a:schemeClr val="dk1"/>
                </a:solidFill>
                <a:latin typeface="Calibri"/>
                <a:ea typeface="Calibri"/>
                <a:cs typeface="Calibri"/>
                <a:sym typeface="Calibri"/>
              </a:rPr>
              <a:t> examples of each way. </a:t>
            </a:r>
            <a:r>
              <a:rPr lang="en-US" sz="20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600"/>
              <a:buFont typeface="Calibri"/>
              <a:buNone/>
            </a:pPr>
            <a:endParaRPr sz="2000">
              <a:solidFill>
                <a:srgbClr val="85200C"/>
              </a:solidFill>
              <a:latin typeface="Calibri"/>
              <a:ea typeface="Calibri"/>
              <a:cs typeface="Calibri"/>
              <a:sym typeface="Calibri"/>
            </a:endParaRPr>
          </a:p>
        </p:txBody>
      </p:sp>
      <p:sp>
        <p:nvSpPr>
          <p:cNvPr id="904" name="Google Shape;904;p106"/>
          <p:cNvSpPr txBox="1"/>
          <p:nvPr/>
        </p:nvSpPr>
        <p:spPr>
          <a:xfrm>
            <a:off x="381000" y="1363675"/>
            <a:ext cx="4287600" cy="6834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375"/>
              </a:spcBef>
              <a:spcAft>
                <a:spcPts val="0"/>
              </a:spcAft>
              <a:buNone/>
            </a:pPr>
            <a:r>
              <a:rPr lang="en-US" sz="1800" u="sng">
                <a:solidFill>
                  <a:schemeClr val="hlink"/>
                </a:solidFill>
                <a:hlinkClick r:id="rId3"/>
              </a:rPr>
              <a:t>How Do People Practice Being Civic-Minded? | iCivics</a:t>
            </a:r>
            <a:endParaRPr sz="2500">
              <a:solidFill>
                <a:schemeClr val="dk1"/>
              </a:solidFill>
              <a:latin typeface="Calibri"/>
              <a:ea typeface="Calibri"/>
              <a:cs typeface="Calibri"/>
              <a:sym typeface="Calibri"/>
            </a:endParaRPr>
          </a:p>
        </p:txBody>
      </p:sp>
      <p:sp>
        <p:nvSpPr>
          <p:cNvPr id="905" name="Google Shape;905;p106"/>
          <p:cNvSpPr txBox="1"/>
          <p:nvPr/>
        </p:nvSpPr>
        <p:spPr>
          <a:xfrm>
            <a:off x="4617025" y="1363776"/>
            <a:ext cx="4287600" cy="6834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375"/>
              </a:spcBef>
              <a:spcAft>
                <a:spcPts val="0"/>
              </a:spcAft>
              <a:buNone/>
            </a:pPr>
            <a:r>
              <a:rPr lang="en-US" sz="1800" u="sng">
                <a:solidFill>
                  <a:schemeClr val="hlink"/>
                </a:solidFill>
                <a:hlinkClick r:id="rId4"/>
              </a:rPr>
              <a:t>How Are Clara Barton and the Red Cross Civic-Minded? | iCivics</a:t>
            </a:r>
            <a:endParaRPr sz="1800">
              <a:solidFill>
                <a:schemeClr val="dk1"/>
              </a:solidFill>
              <a:latin typeface="Calibri"/>
              <a:ea typeface="Calibri"/>
              <a:cs typeface="Calibri"/>
              <a:sym typeface="Calibri"/>
            </a:endParaRPr>
          </a:p>
        </p:txBody>
      </p:sp>
      <p:pic>
        <p:nvPicPr>
          <p:cNvPr id="906" name="Google Shape;906;p106"/>
          <p:cNvPicPr preferRelativeResize="0"/>
          <p:nvPr/>
        </p:nvPicPr>
        <p:blipFill>
          <a:blip r:embed="rId5">
            <a:alphaModFix/>
          </a:blip>
          <a:stretch>
            <a:fillRect/>
          </a:stretch>
        </p:blipFill>
        <p:spPr>
          <a:xfrm>
            <a:off x="637150" y="2046763"/>
            <a:ext cx="3775299" cy="1986875"/>
          </a:xfrm>
          <a:prstGeom prst="rect">
            <a:avLst/>
          </a:prstGeom>
          <a:noFill/>
          <a:ln>
            <a:noFill/>
          </a:ln>
        </p:spPr>
      </p:pic>
      <p:pic>
        <p:nvPicPr>
          <p:cNvPr id="907" name="Google Shape;907;p106"/>
          <p:cNvPicPr preferRelativeResize="0"/>
          <p:nvPr/>
        </p:nvPicPr>
        <p:blipFill>
          <a:blip r:embed="rId6">
            <a:alphaModFix/>
          </a:blip>
          <a:stretch>
            <a:fillRect/>
          </a:stretch>
        </p:blipFill>
        <p:spPr>
          <a:xfrm>
            <a:off x="4873175" y="2047175"/>
            <a:ext cx="3775300" cy="1986876"/>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sp>
        <p:nvSpPr>
          <p:cNvPr id="913" name="Google Shape;913;p107"/>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000"/>
              <a:buFont typeface="Cambria"/>
              <a:buNone/>
            </a:pPr>
            <a:r>
              <a:rPr lang="en-US" sz="4000" b="1" i="1">
                <a:solidFill>
                  <a:srgbClr val="002060"/>
                </a:solidFill>
                <a:latin typeface="Cambria"/>
                <a:ea typeface="Cambria"/>
                <a:cs typeface="Cambria"/>
                <a:sym typeface="Cambria"/>
              </a:rPr>
              <a:t>The common good: How can you improve your community?</a:t>
            </a:r>
            <a:endParaRPr/>
          </a:p>
        </p:txBody>
      </p:sp>
      <p:sp>
        <p:nvSpPr>
          <p:cNvPr id="914" name="Google Shape;914;p107"/>
          <p:cNvSpPr txBox="1">
            <a:spLocks noGrp="1"/>
          </p:cNvSpPr>
          <p:nvPr>
            <p:ph type="body" idx="1"/>
          </p:nvPr>
        </p:nvSpPr>
        <p:spPr>
          <a:xfrm>
            <a:off x="381000" y="1822063"/>
            <a:ext cx="8382000" cy="3893100"/>
          </a:xfrm>
          <a:prstGeom prst="rect">
            <a:avLst/>
          </a:prstGeom>
          <a:noFill/>
          <a:ln>
            <a:noFill/>
          </a:ln>
        </p:spPr>
        <p:txBody>
          <a:bodyPr spcFirstLastPara="1" wrap="square" lIns="91425" tIns="45700" rIns="91425" bIns="45700" anchor="t" anchorCtr="0">
            <a:normAutofit lnSpcReduction="10000"/>
          </a:bodyPr>
          <a:lstStyle/>
          <a:p>
            <a:pPr marL="457200" lvl="0" indent="-406400" algn="l" rtl="0">
              <a:lnSpc>
                <a:spcPct val="90000"/>
              </a:lnSpc>
              <a:spcBef>
                <a:spcPts val="750"/>
              </a:spcBef>
              <a:spcAft>
                <a:spcPts val="0"/>
              </a:spcAft>
              <a:buClr>
                <a:srgbClr val="000066"/>
              </a:buClr>
              <a:buSzPts val="2800"/>
              <a:buFont typeface="Arial"/>
              <a:buChar char="•"/>
            </a:pPr>
            <a:r>
              <a:rPr lang="en-US" sz="2800">
                <a:latin typeface="Arial"/>
                <a:ea typeface="Arial"/>
                <a:cs typeface="Arial"/>
                <a:sym typeface="Arial"/>
              </a:rPr>
              <a:t>The First Amendment right to petition was for citizens not lobbyists and we the citizens should be holding our elected officials accountable for their actions through letters, emails and petition.</a:t>
            </a:r>
            <a:endParaRPr sz="2800">
              <a:latin typeface="Arial"/>
              <a:ea typeface="Arial"/>
              <a:cs typeface="Arial"/>
              <a:sym typeface="Arial"/>
            </a:endParaRPr>
          </a:p>
          <a:p>
            <a:pPr marL="457200" lvl="0" indent="0" algn="l" rtl="0">
              <a:lnSpc>
                <a:spcPct val="90000"/>
              </a:lnSpc>
              <a:spcBef>
                <a:spcPts val="750"/>
              </a:spcBef>
              <a:spcAft>
                <a:spcPts val="0"/>
              </a:spcAft>
              <a:buNone/>
            </a:pPr>
            <a:endParaRPr sz="600">
              <a:latin typeface="Arial"/>
              <a:ea typeface="Arial"/>
              <a:cs typeface="Arial"/>
              <a:sym typeface="Arial"/>
            </a:endParaRPr>
          </a:p>
          <a:p>
            <a:pPr marL="457200" lvl="0" indent="-406400" algn="l" rtl="0">
              <a:lnSpc>
                <a:spcPct val="90000"/>
              </a:lnSpc>
              <a:spcBef>
                <a:spcPts val="750"/>
              </a:spcBef>
              <a:spcAft>
                <a:spcPts val="0"/>
              </a:spcAft>
              <a:buClr>
                <a:srgbClr val="000066"/>
              </a:buClr>
              <a:buSzPts val="2800"/>
              <a:buFont typeface="Arial"/>
              <a:buChar char="•"/>
            </a:pPr>
            <a:r>
              <a:rPr lang="en-US" sz="2800">
                <a:latin typeface="Arial"/>
                <a:ea typeface="Arial"/>
                <a:cs typeface="Arial"/>
                <a:sym typeface="Arial"/>
              </a:rPr>
              <a:t>“Ask not what your country can do for you; ask what you can do for your country.”</a:t>
            </a:r>
            <a:endParaRPr sz="2800">
              <a:latin typeface="Arial"/>
              <a:ea typeface="Arial"/>
              <a:cs typeface="Arial"/>
              <a:sym typeface="Arial"/>
            </a:endParaRPr>
          </a:p>
          <a:p>
            <a:pPr marL="457200" lvl="0" indent="0" algn="l" rtl="0">
              <a:lnSpc>
                <a:spcPct val="90000"/>
              </a:lnSpc>
              <a:spcBef>
                <a:spcPts val="750"/>
              </a:spcBef>
              <a:spcAft>
                <a:spcPts val="0"/>
              </a:spcAft>
              <a:buNone/>
            </a:pPr>
            <a:endParaRPr sz="600">
              <a:latin typeface="Arial"/>
              <a:ea typeface="Arial"/>
              <a:cs typeface="Arial"/>
              <a:sym typeface="Arial"/>
            </a:endParaRPr>
          </a:p>
          <a:p>
            <a:pPr marL="457200" lvl="0" indent="-406400" algn="l" rtl="0">
              <a:lnSpc>
                <a:spcPct val="90000"/>
              </a:lnSpc>
              <a:spcBef>
                <a:spcPts val="750"/>
              </a:spcBef>
              <a:spcAft>
                <a:spcPts val="0"/>
              </a:spcAft>
              <a:buClr>
                <a:srgbClr val="000066"/>
              </a:buClr>
              <a:buSzPts val="2800"/>
              <a:buFont typeface="Arial"/>
              <a:buChar char="•"/>
            </a:pPr>
            <a:r>
              <a:rPr lang="en-US" sz="2800">
                <a:latin typeface="Arial"/>
                <a:ea typeface="Arial"/>
                <a:cs typeface="Arial"/>
                <a:sym typeface="Arial"/>
              </a:rPr>
              <a:t>Identify a problem in your community that you would like to solve and bring it to the attention of the appropriate governmental entity/individual</a:t>
            </a:r>
            <a:endParaRPr/>
          </a:p>
        </p:txBody>
      </p:sp>
      <p:sp>
        <p:nvSpPr>
          <p:cNvPr id="915" name="Google Shape;915;p10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95</a:t>
            </a:fld>
            <a:endParaRPr sz="1400">
              <a:solidFill>
                <a:schemeClr val="dk1"/>
              </a:solidFill>
              <a:latin typeface="Arial"/>
              <a:ea typeface="Arial"/>
              <a:cs typeface="Arial"/>
              <a:sym typeface="Arial"/>
            </a:endParaRPr>
          </a:p>
        </p:txBody>
      </p:sp>
      <p:sp>
        <p:nvSpPr>
          <p:cNvPr id="916" name="Google Shape;916;p107"/>
          <p:cNvSpPr txBox="1"/>
          <p:nvPr/>
        </p:nvSpPr>
        <p:spPr>
          <a:xfrm>
            <a:off x="504475" y="5627500"/>
            <a:ext cx="8258400" cy="7080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900">
                <a:solidFill>
                  <a:srgbClr val="000066"/>
                </a:solidFill>
                <a:latin typeface="Arial"/>
                <a:ea typeface="Arial"/>
                <a:cs typeface="Arial"/>
                <a:sym typeface="Arial"/>
              </a:rPr>
              <a:t>6.1.5.CivicsCM6:  Cite evidence from a variety of sources to describe how a democracy depends upon and responds to individuals’ participation</a:t>
            </a:r>
            <a:r>
              <a:rPr lang="en-US" sz="2100">
                <a:solidFill>
                  <a:srgbClr val="000066"/>
                </a:solidFill>
                <a:latin typeface="Arial"/>
                <a:ea typeface="Arial"/>
                <a:cs typeface="Arial"/>
                <a:sym typeface="Arial"/>
              </a:rPr>
              <a:t>.</a:t>
            </a:r>
            <a:endParaRPr sz="2100">
              <a:solidFill>
                <a:srgbClr val="000066"/>
              </a:solidFill>
              <a:latin typeface="Arial"/>
              <a:ea typeface="Arial"/>
              <a:cs typeface="Arial"/>
              <a:sym typeface="Aria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DDEAF6"/>
        </a:solidFill>
        <a:effectLst/>
      </p:bgPr>
    </p:bg>
    <p:spTree>
      <p:nvGrpSpPr>
        <p:cNvPr id="1" name="Shape 921"/>
        <p:cNvGrpSpPr/>
        <p:nvPr/>
      </p:nvGrpSpPr>
      <p:grpSpPr>
        <a:xfrm>
          <a:off x="0" y="0"/>
          <a:ext cx="0" cy="0"/>
          <a:chOff x="0" y="0"/>
          <a:chExt cx="0" cy="0"/>
        </a:xfrm>
      </p:grpSpPr>
      <p:sp>
        <p:nvSpPr>
          <p:cNvPr id="922" name="Google Shape;922;p108"/>
          <p:cNvSpPr txBox="1">
            <a:spLocks noGrp="1"/>
          </p:cNvSpPr>
          <p:nvPr>
            <p:ph type="body" idx="1"/>
          </p:nvPr>
        </p:nvSpPr>
        <p:spPr>
          <a:xfrm>
            <a:off x="457200" y="2021648"/>
            <a:ext cx="8229600" cy="47088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0"/>
              </a:spcBef>
              <a:spcAft>
                <a:spcPts val="0"/>
              </a:spcAft>
              <a:buClr>
                <a:srgbClr val="000066"/>
              </a:buClr>
              <a:buSzPts val="2400"/>
              <a:buFont typeface="Noto Sans Symbols"/>
              <a:buChar char="⮚"/>
            </a:pPr>
            <a:r>
              <a:rPr lang="en-US" sz="2400" i="1">
                <a:latin typeface="Arial"/>
                <a:ea typeface="Arial"/>
                <a:cs typeface="Arial"/>
                <a:sym typeface="Arial"/>
              </a:rPr>
              <a:t>Project Citizen</a:t>
            </a:r>
            <a:r>
              <a:rPr lang="en-US" sz="2400">
                <a:latin typeface="Arial"/>
                <a:ea typeface="Arial"/>
                <a:cs typeface="Arial"/>
                <a:sym typeface="Arial"/>
              </a:rPr>
              <a:t> is a public-policy, process-based program to help students grades 3-12 learn about the political process and to develop a commitment to active citizenship</a:t>
            </a:r>
            <a:endParaRPr sz="600">
              <a:latin typeface="Arial"/>
              <a:ea typeface="Arial"/>
              <a:cs typeface="Arial"/>
              <a:sym typeface="Arial"/>
            </a:endParaRPr>
          </a:p>
          <a:p>
            <a:pPr marL="457200" lvl="0" indent="-381000" algn="l" rtl="0">
              <a:lnSpc>
                <a:spcPct val="90000"/>
              </a:lnSpc>
              <a:spcBef>
                <a:spcPts val="0"/>
              </a:spcBef>
              <a:spcAft>
                <a:spcPts val="0"/>
              </a:spcAft>
              <a:buClr>
                <a:srgbClr val="000066"/>
              </a:buClr>
              <a:buSzPts val="2400"/>
              <a:buFont typeface="Noto Sans Symbols"/>
              <a:buChar char="⮚"/>
            </a:pPr>
            <a:r>
              <a:rPr lang="en-US" sz="2400">
                <a:latin typeface="Arial"/>
                <a:ea typeface="Arial"/>
                <a:cs typeface="Arial"/>
                <a:sym typeface="Arial"/>
              </a:rPr>
              <a:t>Provides the knowledge and skills required for effective citizenship participation</a:t>
            </a:r>
            <a:endParaRPr sz="600">
              <a:latin typeface="Arial"/>
              <a:ea typeface="Arial"/>
              <a:cs typeface="Arial"/>
              <a:sym typeface="Arial"/>
            </a:endParaRPr>
          </a:p>
          <a:p>
            <a:pPr marL="457200" lvl="0" indent="-381000" algn="l" rtl="0">
              <a:lnSpc>
                <a:spcPct val="90000"/>
              </a:lnSpc>
              <a:spcBef>
                <a:spcPts val="0"/>
              </a:spcBef>
              <a:spcAft>
                <a:spcPts val="0"/>
              </a:spcAft>
              <a:buClr>
                <a:srgbClr val="000066"/>
              </a:buClr>
              <a:buSzPts val="2400"/>
              <a:buFont typeface="Noto Sans Symbols"/>
              <a:buChar char="⮚"/>
            </a:pPr>
            <a:r>
              <a:rPr lang="en-US" sz="2400">
                <a:latin typeface="Arial"/>
                <a:ea typeface="Arial"/>
                <a:cs typeface="Arial"/>
                <a:sym typeface="Arial"/>
              </a:rPr>
              <a:t>Involves students in learning about and improving their communities</a:t>
            </a:r>
            <a:endParaRPr sz="2400">
              <a:latin typeface="Arial"/>
              <a:ea typeface="Arial"/>
              <a:cs typeface="Arial"/>
              <a:sym typeface="Arial"/>
            </a:endParaRPr>
          </a:p>
          <a:p>
            <a:pPr marL="457200" lvl="0" indent="-381000" algn="l" rtl="0">
              <a:lnSpc>
                <a:spcPct val="90000"/>
              </a:lnSpc>
              <a:spcBef>
                <a:spcPts val="0"/>
              </a:spcBef>
              <a:spcAft>
                <a:spcPts val="0"/>
              </a:spcAft>
              <a:buClr>
                <a:srgbClr val="000066"/>
              </a:buClr>
              <a:buSzPts val="2400"/>
              <a:buFont typeface="Noto Sans Symbols"/>
              <a:buChar char="⮚"/>
            </a:pPr>
            <a:r>
              <a:rPr lang="en-US" sz="2400">
                <a:latin typeface="Arial"/>
                <a:ea typeface="Arial"/>
                <a:cs typeface="Arial"/>
                <a:sym typeface="Arial"/>
              </a:rPr>
              <a:t>Develops an understanding of the importance of citizenship participation</a:t>
            </a:r>
            <a:endParaRPr/>
          </a:p>
          <a:p>
            <a:pPr marL="457200" lvl="0" indent="-381000" algn="l" rtl="0">
              <a:lnSpc>
                <a:spcPct val="90000"/>
              </a:lnSpc>
              <a:spcBef>
                <a:spcPts val="0"/>
              </a:spcBef>
              <a:spcAft>
                <a:spcPts val="0"/>
              </a:spcAft>
              <a:buClr>
                <a:srgbClr val="000066"/>
              </a:buClr>
              <a:buSzPts val="2400"/>
              <a:buFont typeface="Noto Sans Symbols"/>
              <a:buChar char="⮚"/>
            </a:pPr>
            <a:r>
              <a:rPr lang="en-US" sz="2400">
                <a:latin typeface="Arial"/>
                <a:ea typeface="Arial"/>
                <a:cs typeface="Arial"/>
                <a:sym typeface="Arial"/>
              </a:rPr>
              <a:t>Full-day Project Citizen workshop Dec. 9, 2025</a:t>
            </a:r>
            <a:endParaRPr sz="2400">
              <a:latin typeface="Arial"/>
              <a:ea typeface="Arial"/>
              <a:cs typeface="Arial"/>
              <a:sym typeface="Arial"/>
            </a:endParaRPr>
          </a:p>
          <a:p>
            <a:pPr marL="0" lvl="0" indent="0" algn="l" rtl="0">
              <a:lnSpc>
                <a:spcPct val="90000"/>
              </a:lnSpc>
              <a:spcBef>
                <a:spcPts val="360"/>
              </a:spcBef>
              <a:spcAft>
                <a:spcPts val="0"/>
              </a:spcAft>
              <a:buClr>
                <a:schemeClr val="dk1"/>
              </a:buClr>
              <a:buSzPts val="2100"/>
              <a:buNone/>
            </a:pPr>
            <a:endParaRPr/>
          </a:p>
        </p:txBody>
      </p:sp>
      <p:sp>
        <p:nvSpPr>
          <p:cNvPr id="923" name="Google Shape;923;p108"/>
          <p:cNvSpPr txBox="1">
            <a:spLocks noGrp="1"/>
          </p:cNvSpPr>
          <p:nvPr>
            <p:ph type="sldNum" idx="12"/>
          </p:nvPr>
        </p:nvSpPr>
        <p:spPr>
          <a:xfrm>
            <a:off x="6553200" y="6245225"/>
            <a:ext cx="2133600" cy="4764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96</a:t>
            </a:fld>
            <a:endParaRPr/>
          </a:p>
        </p:txBody>
      </p:sp>
      <p:pic>
        <p:nvPicPr>
          <p:cNvPr id="924" name="Google Shape;924;p108"/>
          <p:cNvPicPr preferRelativeResize="0"/>
          <p:nvPr/>
        </p:nvPicPr>
        <p:blipFill rotWithShape="1">
          <a:blip r:embed="rId3">
            <a:alphaModFix/>
          </a:blip>
          <a:srcRect/>
          <a:stretch/>
        </p:blipFill>
        <p:spPr>
          <a:xfrm>
            <a:off x="457200" y="381000"/>
            <a:ext cx="8229601" cy="1371600"/>
          </a:xfrm>
          <a:prstGeom prst="rect">
            <a:avLst/>
          </a:prstGeom>
          <a:noFill/>
          <a:ln>
            <a:noFill/>
          </a:ln>
        </p:spPr>
      </p:pic>
      <p:sp>
        <p:nvSpPr>
          <p:cNvPr id="925" name="Google Shape;925;p108"/>
          <p:cNvSpPr/>
          <p:nvPr/>
        </p:nvSpPr>
        <p:spPr>
          <a:xfrm>
            <a:off x="2119150" y="5818475"/>
            <a:ext cx="4583700" cy="658500"/>
          </a:xfrm>
          <a:prstGeom prst="rect">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200">
                <a:solidFill>
                  <a:srgbClr val="002060"/>
                </a:solidFill>
                <a:latin typeface="Calibri"/>
                <a:ea typeface="Calibri"/>
                <a:cs typeface="Calibri"/>
                <a:sym typeface="Calibri"/>
              </a:rPr>
              <a:t>6.3.8.CivicsPD 1, 6.3.8,CivicsDP.1, 6.3.8.CivicsPR.4, 6.3.8.CivicsPR.6</a:t>
            </a:r>
            <a:endParaRPr sz="180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1" name="Google Shape;931;p109"/>
          <p:cNvSpPr txBox="1">
            <a:spLocks noGrp="1"/>
          </p:cNvSpPr>
          <p:nvPr>
            <p:ph type="body" idx="1"/>
          </p:nvPr>
        </p:nvSpPr>
        <p:spPr>
          <a:xfrm>
            <a:off x="685800" y="1676400"/>
            <a:ext cx="7848600" cy="5029200"/>
          </a:xfrm>
          <a:prstGeom prst="rect">
            <a:avLst/>
          </a:prstGeom>
          <a:noFill/>
          <a:ln>
            <a:noFill/>
          </a:ln>
        </p:spPr>
        <p:txBody>
          <a:bodyPr spcFirstLastPara="1" wrap="square" lIns="91425" tIns="45700" rIns="91425" bIns="45700" anchor="t" anchorCtr="0">
            <a:normAutofit fontScale="92500" lnSpcReduction="10000"/>
          </a:bodyPr>
          <a:lstStyle/>
          <a:p>
            <a:pPr marL="514350" lvl="0" indent="-514350" algn="l" rtl="0">
              <a:lnSpc>
                <a:spcPct val="80000"/>
              </a:lnSpc>
              <a:spcBef>
                <a:spcPts val="0"/>
              </a:spcBef>
              <a:spcAft>
                <a:spcPts val="0"/>
              </a:spcAft>
              <a:buClr>
                <a:srgbClr val="000066"/>
              </a:buClr>
              <a:buSzPct val="100000"/>
              <a:buFont typeface="Calibri"/>
              <a:buAutoNum type="arabicPeriod"/>
            </a:pPr>
            <a:r>
              <a:rPr lang="en-US" sz="2800">
                <a:latin typeface="Arial"/>
                <a:ea typeface="Arial"/>
                <a:cs typeface="Arial"/>
                <a:sym typeface="Arial"/>
              </a:rPr>
              <a:t>Understand public policy</a:t>
            </a:r>
            <a:endParaRPr/>
          </a:p>
          <a:p>
            <a:pPr marL="228600" lvl="0" indent="-205105" algn="l" rtl="0">
              <a:lnSpc>
                <a:spcPct val="80000"/>
              </a:lnSpc>
              <a:spcBef>
                <a:spcPts val="750"/>
              </a:spcBef>
              <a:spcAft>
                <a:spcPts val="0"/>
              </a:spcAft>
              <a:buClr>
                <a:srgbClr val="000066"/>
              </a:buClr>
              <a:buSzPct val="100000"/>
              <a:buFont typeface="Calibri"/>
              <a:buNone/>
            </a:pPr>
            <a:endParaRPr sz="400">
              <a:latin typeface="Arial"/>
              <a:ea typeface="Arial"/>
              <a:cs typeface="Arial"/>
              <a:sym typeface="Arial"/>
            </a:endParaRPr>
          </a:p>
          <a:p>
            <a:pPr marL="514350" lvl="0" indent="-514350" algn="l" rtl="0">
              <a:lnSpc>
                <a:spcPct val="80000"/>
              </a:lnSpc>
              <a:spcBef>
                <a:spcPts val="750"/>
              </a:spcBef>
              <a:spcAft>
                <a:spcPts val="0"/>
              </a:spcAft>
              <a:buClr>
                <a:srgbClr val="000066"/>
              </a:buClr>
              <a:buSzPct val="100000"/>
              <a:buFont typeface="Calibri"/>
              <a:buAutoNum type="arabicPeriod"/>
            </a:pPr>
            <a:r>
              <a:rPr lang="en-US" sz="2800">
                <a:latin typeface="Arial"/>
                <a:ea typeface="Arial"/>
                <a:cs typeface="Arial"/>
                <a:sym typeface="Arial"/>
              </a:rPr>
              <a:t>Identify possible problems for class study</a:t>
            </a:r>
            <a:endParaRPr/>
          </a:p>
          <a:p>
            <a:pPr marL="228600" lvl="0" indent="-205105" algn="l" rtl="0">
              <a:lnSpc>
                <a:spcPct val="80000"/>
              </a:lnSpc>
              <a:spcBef>
                <a:spcPts val="750"/>
              </a:spcBef>
              <a:spcAft>
                <a:spcPts val="0"/>
              </a:spcAft>
              <a:buClr>
                <a:srgbClr val="000066"/>
              </a:buClr>
              <a:buSzPct val="100000"/>
              <a:buFont typeface="Calibri"/>
              <a:buNone/>
            </a:pPr>
            <a:endParaRPr sz="400">
              <a:latin typeface="Arial"/>
              <a:ea typeface="Arial"/>
              <a:cs typeface="Arial"/>
              <a:sym typeface="Arial"/>
            </a:endParaRPr>
          </a:p>
          <a:p>
            <a:pPr marL="514350" lvl="0" indent="-514350" algn="l" rtl="0">
              <a:lnSpc>
                <a:spcPct val="80000"/>
              </a:lnSpc>
              <a:spcBef>
                <a:spcPts val="750"/>
              </a:spcBef>
              <a:spcAft>
                <a:spcPts val="0"/>
              </a:spcAft>
              <a:buClr>
                <a:srgbClr val="000066"/>
              </a:buClr>
              <a:buSzPct val="100000"/>
              <a:buFont typeface="Calibri"/>
              <a:buAutoNum type="arabicPeriod"/>
            </a:pPr>
            <a:r>
              <a:rPr lang="en-US" sz="2800">
                <a:latin typeface="Arial"/>
                <a:ea typeface="Arial"/>
                <a:cs typeface="Arial"/>
                <a:sym typeface="Arial"/>
              </a:rPr>
              <a:t>Select a problem or problems</a:t>
            </a:r>
            <a:endParaRPr/>
          </a:p>
          <a:p>
            <a:pPr marL="228600" lvl="0" indent="-205105" algn="l" rtl="0">
              <a:lnSpc>
                <a:spcPct val="80000"/>
              </a:lnSpc>
              <a:spcBef>
                <a:spcPts val="750"/>
              </a:spcBef>
              <a:spcAft>
                <a:spcPts val="0"/>
              </a:spcAft>
              <a:buClr>
                <a:srgbClr val="000066"/>
              </a:buClr>
              <a:buSzPct val="100000"/>
              <a:buFont typeface="Calibri"/>
              <a:buNone/>
            </a:pPr>
            <a:endParaRPr sz="400">
              <a:latin typeface="Arial"/>
              <a:ea typeface="Arial"/>
              <a:cs typeface="Arial"/>
              <a:sym typeface="Arial"/>
            </a:endParaRPr>
          </a:p>
          <a:p>
            <a:pPr marL="514350" lvl="0" indent="-514350" algn="l" rtl="0">
              <a:lnSpc>
                <a:spcPct val="80000"/>
              </a:lnSpc>
              <a:spcBef>
                <a:spcPts val="750"/>
              </a:spcBef>
              <a:spcAft>
                <a:spcPts val="0"/>
              </a:spcAft>
              <a:buClr>
                <a:srgbClr val="000066"/>
              </a:buClr>
              <a:buSzPct val="100000"/>
              <a:buFont typeface="Calibri"/>
              <a:buAutoNum type="arabicPeriod"/>
            </a:pPr>
            <a:r>
              <a:rPr lang="en-US" sz="2800">
                <a:latin typeface="Arial"/>
                <a:ea typeface="Arial"/>
                <a:cs typeface="Arial"/>
                <a:sym typeface="Arial"/>
              </a:rPr>
              <a:t>Gather information</a:t>
            </a:r>
            <a:endParaRPr/>
          </a:p>
          <a:p>
            <a:pPr marL="228600" lvl="0" indent="-205105" algn="l" rtl="0">
              <a:lnSpc>
                <a:spcPct val="80000"/>
              </a:lnSpc>
              <a:spcBef>
                <a:spcPts val="750"/>
              </a:spcBef>
              <a:spcAft>
                <a:spcPts val="0"/>
              </a:spcAft>
              <a:buClr>
                <a:srgbClr val="000066"/>
              </a:buClr>
              <a:buSzPct val="100000"/>
              <a:buFont typeface="Calibri"/>
              <a:buNone/>
            </a:pPr>
            <a:endParaRPr sz="400">
              <a:latin typeface="Arial"/>
              <a:ea typeface="Arial"/>
              <a:cs typeface="Arial"/>
              <a:sym typeface="Arial"/>
            </a:endParaRPr>
          </a:p>
          <a:p>
            <a:pPr marL="514350" lvl="0" indent="-514350" algn="l" rtl="0">
              <a:lnSpc>
                <a:spcPct val="80000"/>
              </a:lnSpc>
              <a:spcBef>
                <a:spcPts val="750"/>
              </a:spcBef>
              <a:spcAft>
                <a:spcPts val="0"/>
              </a:spcAft>
              <a:buClr>
                <a:srgbClr val="000066"/>
              </a:buClr>
              <a:buSzPct val="100000"/>
              <a:buFont typeface="Calibri"/>
              <a:buAutoNum type="arabicPeriod"/>
            </a:pPr>
            <a:r>
              <a:rPr lang="en-US" sz="2800">
                <a:latin typeface="Arial"/>
                <a:ea typeface="Arial"/>
                <a:cs typeface="Arial"/>
                <a:sym typeface="Arial"/>
              </a:rPr>
              <a:t>Develop possible alternative solutions</a:t>
            </a:r>
            <a:endParaRPr/>
          </a:p>
          <a:p>
            <a:pPr marL="228600" lvl="0" indent="-205105" algn="l" rtl="0">
              <a:lnSpc>
                <a:spcPct val="80000"/>
              </a:lnSpc>
              <a:spcBef>
                <a:spcPts val="750"/>
              </a:spcBef>
              <a:spcAft>
                <a:spcPts val="0"/>
              </a:spcAft>
              <a:buClr>
                <a:srgbClr val="000066"/>
              </a:buClr>
              <a:buSzPct val="100000"/>
              <a:buFont typeface="Calibri"/>
              <a:buNone/>
            </a:pPr>
            <a:endParaRPr sz="400">
              <a:latin typeface="Arial"/>
              <a:ea typeface="Arial"/>
              <a:cs typeface="Arial"/>
              <a:sym typeface="Arial"/>
            </a:endParaRPr>
          </a:p>
          <a:p>
            <a:pPr marL="514350" lvl="0" indent="-514350" algn="l" rtl="0">
              <a:lnSpc>
                <a:spcPct val="80000"/>
              </a:lnSpc>
              <a:spcBef>
                <a:spcPts val="750"/>
              </a:spcBef>
              <a:spcAft>
                <a:spcPts val="0"/>
              </a:spcAft>
              <a:buClr>
                <a:srgbClr val="000066"/>
              </a:buClr>
              <a:buSzPct val="100000"/>
              <a:buFont typeface="Calibri"/>
              <a:buAutoNum type="arabicPeriod"/>
            </a:pPr>
            <a:r>
              <a:rPr lang="en-US" sz="2800">
                <a:latin typeface="Arial"/>
                <a:ea typeface="Arial"/>
                <a:cs typeface="Arial"/>
                <a:sym typeface="Arial"/>
              </a:rPr>
              <a:t>Select the best solution</a:t>
            </a:r>
            <a:endParaRPr/>
          </a:p>
          <a:p>
            <a:pPr marL="228600" lvl="0" indent="-205105" algn="l" rtl="0">
              <a:lnSpc>
                <a:spcPct val="80000"/>
              </a:lnSpc>
              <a:spcBef>
                <a:spcPts val="750"/>
              </a:spcBef>
              <a:spcAft>
                <a:spcPts val="0"/>
              </a:spcAft>
              <a:buClr>
                <a:srgbClr val="000066"/>
              </a:buClr>
              <a:buSzPct val="100000"/>
              <a:buFont typeface="Calibri"/>
              <a:buNone/>
            </a:pPr>
            <a:endParaRPr sz="400">
              <a:latin typeface="Arial"/>
              <a:ea typeface="Arial"/>
              <a:cs typeface="Arial"/>
              <a:sym typeface="Arial"/>
            </a:endParaRPr>
          </a:p>
          <a:p>
            <a:pPr marL="514350" lvl="0" indent="-514350" algn="l" rtl="0">
              <a:lnSpc>
                <a:spcPct val="80000"/>
              </a:lnSpc>
              <a:spcBef>
                <a:spcPts val="750"/>
              </a:spcBef>
              <a:spcAft>
                <a:spcPts val="0"/>
              </a:spcAft>
              <a:buClr>
                <a:srgbClr val="000066"/>
              </a:buClr>
              <a:buSzPct val="100000"/>
              <a:buFont typeface="Calibri"/>
              <a:buAutoNum type="arabicPeriod"/>
            </a:pPr>
            <a:r>
              <a:rPr lang="en-US" sz="2800">
                <a:latin typeface="Arial"/>
                <a:ea typeface="Arial"/>
                <a:cs typeface="Arial"/>
                <a:sym typeface="Arial"/>
              </a:rPr>
              <a:t>Develop an action plan</a:t>
            </a:r>
            <a:endParaRPr/>
          </a:p>
          <a:p>
            <a:pPr marL="228600" lvl="0" indent="-205105" algn="l" rtl="0">
              <a:lnSpc>
                <a:spcPct val="80000"/>
              </a:lnSpc>
              <a:spcBef>
                <a:spcPts val="750"/>
              </a:spcBef>
              <a:spcAft>
                <a:spcPts val="0"/>
              </a:spcAft>
              <a:buClr>
                <a:srgbClr val="000066"/>
              </a:buClr>
              <a:buSzPct val="100000"/>
              <a:buFont typeface="Calibri"/>
              <a:buNone/>
            </a:pPr>
            <a:endParaRPr sz="400">
              <a:latin typeface="Arial"/>
              <a:ea typeface="Arial"/>
              <a:cs typeface="Arial"/>
              <a:sym typeface="Arial"/>
            </a:endParaRPr>
          </a:p>
          <a:p>
            <a:pPr marL="514350" lvl="0" indent="-514350" algn="l" rtl="0">
              <a:lnSpc>
                <a:spcPct val="80000"/>
              </a:lnSpc>
              <a:spcBef>
                <a:spcPts val="750"/>
              </a:spcBef>
              <a:spcAft>
                <a:spcPts val="0"/>
              </a:spcAft>
              <a:buClr>
                <a:srgbClr val="000066"/>
              </a:buClr>
              <a:buSzPct val="100000"/>
              <a:buFont typeface="Calibri"/>
              <a:buAutoNum type="arabicPeriod"/>
            </a:pPr>
            <a:r>
              <a:rPr lang="en-US" sz="2800">
                <a:latin typeface="Arial"/>
                <a:ea typeface="Arial"/>
                <a:cs typeface="Arial"/>
                <a:sym typeface="Arial"/>
              </a:rPr>
              <a:t>Develop a portfolio to present your plan</a:t>
            </a:r>
            <a:endParaRPr/>
          </a:p>
          <a:p>
            <a:pPr marL="228600" lvl="0" indent="-205105" algn="l" rtl="0">
              <a:lnSpc>
                <a:spcPct val="80000"/>
              </a:lnSpc>
              <a:spcBef>
                <a:spcPts val="750"/>
              </a:spcBef>
              <a:spcAft>
                <a:spcPts val="0"/>
              </a:spcAft>
              <a:buClr>
                <a:srgbClr val="000066"/>
              </a:buClr>
              <a:buSzPct val="100000"/>
              <a:buFont typeface="Calibri"/>
              <a:buNone/>
            </a:pPr>
            <a:endParaRPr sz="400">
              <a:latin typeface="Arial"/>
              <a:ea typeface="Arial"/>
              <a:cs typeface="Arial"/>
              <a:sym typeface="Arial"/>
            </a:endParaRPr>
          </a:p>
          <a:p>
            <a:pPr marL="514350" lvl="0" indent="-514350" algn="l" rtl="0">
              <a:lnSpc>
                <a:spcPct val="80000"/>
              </a:lnSpc>
              <a:spcBef>
                <a:spcPts val="750"/>
              </a:spcBef>
              <a:spcAft>
                <a:spcPts val="0"/>
              </a:spcAft>
              <a:buClr>
                <a:srgbClr val="000066"/>
              </a:buClr>
              <a:buSzPct val="100000"/>
              <a:buFont typeface="Calibri"/>
              <a:buAutoNum type="arabicPeriod"/>
            </a:pPr>
            <a:r>
              <a:rPr lang="en-US" sz="2800">
                <a:latin typeface="Arial"/>
                <a:ea typeface="Arial"/>
                <a:cs typeface="Arial"/>
                <a:sym typeface="Arial"/>
              </a:rPr>
              <a:t>Present the project</a:t>
            </a:r>
            <a:endParaRPr/>
          </a:p>
          <a:p>
            <a:pPr marL="514350" lvl="0" indent="-514350" algn="l" rtl="0">
              <a:lnSpc>
                <a:spcPct val="80000"/>
              </a:lnSpc>
              <a:spcBef>
                <a:spcPts val="750"/>
              </a:spcBef>
              <a:spcAft>
                <a:spcPts val="0"/>
              </a:spcAft>
              <a:buClr>
                <a:srgbClr val="000066"/>
              </a:buClr>
              <a:buSzPct val="100000"/>
              <a:buFont typeface="Calibri"/>
              <a:buAutoNum type="arabicPeriod"/>
            </a:pPr>
            <a:r>
              <a:rPr lang="en-US" sz="2800">
                <a:latin typeface="Arial"/>
                <a:ea typeface="Arial"/>
                <a:cs typeface="Arial"/>
                <a:sym typeface="Arial"/>
              </a:rPr>
              <a:t>Reflect on the experience</a:t>
            </a:r>
            <a:endParaRPr/>
          </a:p>
        </p:txBody>
      </p:sp>
      <p:sp>
        <p:nvSpPr>
          <p:cNvPr id="932" name="Google Shape;932;p10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97</a:t>
            </a:fld>
            <a:endParaRPr sz="1400">
              <a:solidFill>
                <a:schemeClr val="dk1"/>
              </a:solidFill>
              <a:latin typeface="Arial"/>
              <a:ea typeface="Arial"/>
              <a:cs typeface="Arial"/>
              <a:sym typeface="Arial"/>
            </a:endParaRPr>
          </a:p>
        </p:txBody>
      </p:sp>
      <p:pic>
        <p:nvPicPr>
          <p:cNvPr id="933" name="Google Shape;933;p109" descr="pc logo large"/>
          <p:cNvPicPr preferRelativeResize="0"/>
          <p:nvPr/>
        </p:nvPicPr>
        <p:blipFill rotWithShape="1">
          <a:blip r:embed="rId3">
            <a:alphaModFix/>
          </a:blip>
          <a:srcRect/>
          <a:stretch/>
        </p:blipFill>
        <p:spPr>
          <a:xfrm>
            <a:off x="685800" y="322264"/>
            <a:ext cx="7162799" cy="1201736"/>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sp>
        <p:nvSpPr>
          <p:cNvPr id="939" name="Google Shape;939;p110"/>
          <p:cNvSpPr txBox="1">
            <a:spLocks noGrp="1"/>
          </p:cNvSpPr>
          <p:nvPr>
            <p:ph type="body" idx="1"/>
          </p:nvPr>
        </p:nvSpPr>
        <p:spPr>
          <a:xfrm>
            <a:off x="469750" y="1676400"/>
            <a:ext cx="8333700" cy="5011800"/>
          </a:xfrm>
          <a:prstGeom prst="rect">
            <a:avLst/>
          </a:prstGeom>
          <a:noFill/>
          <a:ln>
            <a:noFill/>
          </a:ln>
        </p:spPr>
        <p:txBody>
          <a:bodyPr spcFirstLastPara="1" wrap="square" lIns="91425" tIns="45700" rIns="91425" bIns="45700" anchor="t" anchorCtr="0">
            <a:normAutofit/>
          </a:bodyPr>
          <a:lstStyle/>
          <a:p>
            <a:pPr marL="171450" lvl="0" indent="-171450" algn="l" rtl="0">
              <a:lnSpc>
                <a:spcPct val="90000"/>
              </a:lnSpc>
              <a:spcBef>
                <a:spcPts val="0"/>
              </a:spcBef>
              <a:spcAft>
                <a:spcPts val="0"/>
              </a:spcAft>
              <a:buClr>
                <a:srgbClr val="000066"/>
              </a:buClr>
              <a:buSzPts val="2400"/>
              <a:buChar char="•"/>
            </a:pPr>
            <a:r>
              <a:rPr lang="en-US" sz="2400">
                <a:latin typeface="Arial"/>
                <a:ea typeface="Arial"/>
                <a:cs typeface="Arial"/>
                <a:sym typeface="Arial"/>
              </a:rPr>
              <a:t>Will help your students understand public policy and the role of the citizen</a:t>
            </a:r>
            <a:endParaRPr/>
          </a:p>
          <a:p>
            <a:pPr marL="171450" lvl="0" indent="-95250" algn="l" rtl="0">
              <a:lnSpc>
                <a:spcPct val="90000"/>
              </a:lnSpc>
              <a:spcBef>
                <a:spcPts val="750"/>
              </a:spcBef>
              <a:spcAft>
                <a:spcPts val="0"/>
              </a:spcAft>
              <a:buClr>
                <a:srgbClr val="000066"/>
              </a:buClr>
              <a:buSzPts val="1200"/>
              <a:buNone/>
            </a:pPr>
            <a:endParaRPr sz="800">
              <a:latin typeface="Arial"/>
              <a:ea typeface="Arial"/>
              <a:cs typeface="Arial"/>
              <a:sym typeface="Arial"/>
            </a:endParaRPr>
          </a:p>
          <a:p>
            <a:pPr marL="171450" lvl="0" indent="-171450" algn="l" rtl="0">
              <a:lnSpc>
                <a:spcPct val="90000"/>
              </a:lnSpc>
              <a:spcBef>
                <a:spcPts val="750"/>
              </a:spcBef>
              <a:spcAft>
                <a:spcPts val="0"/>
              </a:spcAft>
              <a:buClr>
                <a:srgbClr val="000066"/>
              </a:buClr>
              <a:buSzPts val="2400"/>
              <a:buChar char="•"/>
            </a:pPr>
            <a:r>
              <a:rPr lang="en-US" sz="2400">
                <a:latin typeface="Arial"/>
                <a:ea typeface="Arial"/>
                <a:cs typeface="Arial"/>
                <a:sym typeface="Arial"/>
              </a:rPr>
              <a:t>Will improve your students research, critical thinking, collaboration, writing and presentation skills</a:t>
            </a:r>
            <a:endParaRPr/>
          </a:p>
          <a:p>
            <a:pPr marL="171450" lvl="0" indent="-95250" algn="l" rtl="0">
              <a:lnSpc>
                <a:spcPct val="90000"/>
              </a:lnSpc>
              <a:spcBef>
                <a:spcPts val="750"/>
              </a:spcBef>
              <a:spcAft>
                <a:spcPts val="0"/>
              </a:spcAft>
              <a:buClr>
                <a:srgbClr val="000066"/>
              </a:buClr>
              <a:buSzPts val="1200"/>
              <a:buNone/>
            </a:pPr>
            <a:endParaRPr sz="850">
              <a:latin typeface="Arial"/>
              <a:ea typeface="Arial"/>
              <a:cs typeface="Arial"/>
              <a:sym typeface="Arial"/>
            </a:endParaRPr>
          </a:p>
          <a:p>
            <a:pPr marL="171450" lvl="0" indent="-171450" algn="l" rtl="0">
              <a:lnSpc>
                <a:spcPct val="90000"/>
              </a:lnSpc>
              <a:spcBef>
                <a:spcPts val="750"/>
              </a:spcBef>
              <a:spcAft>
                <a:spcPts val="0"/>
              </a:spcAft>
              <a:buClr>
                <a:srgbClr val="000066"/>
              </a:buClr>
              <a:buSzPts val="2400"/>
              <a:buChar char="•"/>
            </a:pPr>
            <a:r>
              <a:rPr lang="en-US" sz="2400">
                <a:latin typeface="Arial"/>
                <a:ea typeface="Arial"/>
                <a:cs typeface="Arial"/>
                <a:sym typeface="Arial"/>
              </a:rPr>
              <a:t>The role of a citizen in a democratic society is not just voting but also bringing issues and offering ideas to your elected representatives and holding them responsible for their actions and decisions.</a:t>
            </a:r>
            <a:endParaRPr/>
          </a:p>
          <a:p>
            <a:pPr marL="171450" lvl="0" indent="-95250" algn="l" rtl="0">
              <a:lnSpc>
                <a:spcPct val="90000"/>
              </a:lnSpc>
              <a:spcBef>
                <a:spcPts val="750"/>
              </a:spcBef>
              <a:spcAft>
                <a:spcPts val="0"/>
              </a:spcAft>
              <a:buClr>
                <a:srgbClr val="000066"/>
              </a:buClr>
              <a:buSzPts val="1200"/>
              <a:buNone/>
            </a:pPr>
            <a:endParaRPr sz="850">
              <a:latin typeface="Arial"/>
              <a:ea typeface="Arial"/>
              <a:cs typeface="Arial"/>
              <a:sym typeface="Arial"/>
            </a:endParaRPr>
          </a:p>
          <a:p>
            <a:pPr marL="171450" lvl="0" indent="-171450" algn="l" rtl="0">
              <a:lnSpc>
                <a:spcPct val="90000"/>
              </a:lnSpc>
              <a:spcBef>
                <a:spcPts val="750"/>
              </a:spcBef>
              <a:spcAft>
                <a:spcPts val="0"/>
              </a:spcAft>
              <a:buClr>
                <a:srgbClr val="000066"/>
              </a:buClr>
              <a:buSzPts val="2400"/>
              <a:buChar char="•"/>
            </a:pPr>
            <a:r>
              <a:rPr lang="en-US" sz="2400">
                <a:latin typeface="Arial"/>
                <a:ea typeface="Arial"/>
                <a:cs typeface="Arial"/>
                <a:sym typeface="Arial"/>
              </a:rPr>
              <a:t>Annual Statewide </a:t>
            </a:r>
            <a:r>
              <a:rPr lang="en-US" sz="2400" i="1">
                <a:latin typeface="Arial"/>
                <a:ea typeface="Arial"/>
                <a:cs typeface="Arial"/>
                <a:sym typeface="Arial"/>
              </a:rPr>
              <a:t>Project Citizen Digital Showcase </a:t>
            </a:r>
            <a:r>
              <a:rPr lang="en-US" sz="2400">
                <a:latin typeface="Arial"/>
                <a:ea typeface="Arial"/>
                <a:cs typeface="Arial"/>
                <a:sym typeface="Arial"/>
              </a:rPr>
              <a:t>the first week of June</a:t>
            </a:r>
            <a:r>
              <a:rPr lang="en-US" sz="2400" i="1">
                <a:latin typeface="Arial"/>
                <a:ea typeface="Arial"/>
                <a:cs typeface="Arial"/>
                <a:sym typeface="Arial"/>
              </a:rPr>
              <a:t>. </a:t>
            </a:r>
            <a:r>
              <a:rPr lang="en-US" sz="2400">
                <a:latin typeface="Arial"/>
                <a:ea typeface="Arial"/>
                <a:cs typeface="Arial"/>
                <a:sym typeface="Arial"/>
              </a:rPr>
              <a:t>To register, email Craig Uplinger at </a:t>
            </a:r>
            <a:r>
              <a:rPr lang="en-US" sz="2400" u="sng">
                <a:solidFill>
                  <a:schemeClr val="hlink"/>
                </a:solidFill>
                <a:latin typeface="Arial"/>
                <a:ea typeface="Arial"/>
                <a:cs typeface="Arial"/>
                <a:sym typeface="Arial"/>
                <a:hlinkClick r:id="rId3"/>
              </a:rPr>
              <a:t>cu88@scarletmail.Rutgers.edu</a:t>
            </a:r>
            <a:endParaRPr sz="2800">
              <a:solidFill>
                <a:srgbClr val="833C0B"/>
              </a:solidFill>
            </a:endParaRPr>
          </a:p>
        </p:txBody>
      </p:sp>
      <p:sp>
        <p:nvSpPr>
          <p:cNvPr id="940" name="Google Shape;940;p110"/>
          <p:cNvSpPr txBox="1">
            <a:spLocks noGrp="1"/>
          </p:cNvSpPr>
          <p:nvPr>
            <p:ph type="sldNum" idx="12"/>
          </p:nvPr>
        </p:nvSpPr>
        <p:spPr>
          <a:xfrm>
            <a:off x="7467600" y="6486525"/>
            <a:ext cx="1219200" cy="23495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2"/>
              </a:buClr>
              <a:buSzPts val="1400"/>
              <a:buFont typeface="Arial"/>
              <a:buNone/>
            </a:pPr>
            <a:endParaRPr sz="1400">
              <a:solidFill>
                <a:schemeClr val="dk1"/>
              </a:solidFill>
              <a:latin typeface="Arial"/>
              <a:ea typeface="Arial"/>
              <a:cs typeface="Arial"/>
              <a:sym typeface="Arial"/>
            </a:endParaRPr>
          </a:p>
          <a:p>
            <a:pPr marL="0" marR="0" lvl="0" indent="0" algn="r" rtl="0">
              <a:spcBef>
                <a:spcPts val="0"/>
              </a:spcBef>
              <a:spcAft>
                <a:spcPts val="0"/>
              </a:spcAft>
              <a:buClr>
                <a:schemeClr val="dk1"/>
              </a:buClr>
              <a:buSzPts val="1400"/>
              <a:buFont typeface="Arial"/>
              <a:buNone/>
            </a:pPr>
            <a:fld id="{00000000-1234-1234-1234-123412341234}" type="slidenum">
              <a:rPr lang="en-US" sz="1400">
                <a:solidFill>
                  <a:schemeClr val="dk1"/>
                </a:solidFill>
                <a:latin typeface="Arial"/>
                <a:ea typeface="Arial"/>
                <a:cs typeface="Arial"/>
                <a:sym typeface="Arial"/>
              </a:rPr>
              <a:t>98</a:t>
            </a:fld>
            <a:endParaRPr sz="1400">
              <a:solidFill>
                <a:schemeClr val="dk1"/>
              </a:solidFill>
              <a:latin typeface="Arial"/>
              <a:ea typeface="Arial"/>
              <a:cs typeface="Arial"/>
              <a:sym typeface="Arial"/>
            </a:endParaRPr>
          </a:p>
        </p:txBody>
      </p:sp>
      <p:pic>
        <p:nvPicPr>
          <p:cNvPr id="941" name="Google Shape;941;p110" descr="pc logo large"/>
          <p:cNvPicPr preferRelativeResize="0"/>
          <p:nvPr/>
        </p:nvPicPr>
        <p:blipFill rotWithShape="1">
          <a:blip r:embed="rId4">
            <a:alphaModFix/>
          </a:blip>
          <a:srcRect/>
          <a:stretch/>
        </p:blipFill>
        <p:spPr>
          <a:xfrm>
            <a:off x="762000" y="285750"/>
            <a:ext cx="7086600" cy="1158875"/>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DDEAF6"/>
        </a:solidFill>
        <a:effectLst/>
      </p:bgPr>
    </p:bg>
    <p:spTree>
      <p:nvGrpSpPr>
        <p:cNvPr id="1" name="Shape 946"/>
        <p:cNvGrpSpPr/>
        <p:nvPr/>
      </p:nvGrpSpPr>
      <p:grpSpPr>
        <a:xfrm>
          <a:off x="0" y="0"/>
          <a:ext cx="0" cy="0"/>
          <a:chOff x="0" y="0"/>
          <a:chExt cx="0" cy="0"/>
        </a:xfrm>
      </p:grpSpPr>
      <p:sp>
        <p:nvSpPr>
          <p:cNvPr id="947" name="Google Shape;947;p1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600"/>
              <a:buFont typeface="Cambria"/>
              <a:buNone/>
            </a:pPr>
            <a:r>
              <a:rPr lang="en-US" sz="3600" b="1" i="1">
                <a:solidFill>
                  <a:srgbClr val="002060"/>
                </a:solidFill>
                <a:latin typeface="Cambria"/>
                <a:ea typeface="Cambria"/>
                <a:cs typeface="Cambria"/>
                <a:sym typeface="Cambria"/>
              </a:rPr>
              <a:t>What do symbols say about our country?</a:t>
            </a:r>
            <a:endParaRPr sz="3600">
              <a:solidFill>
                <a:srgbClr val="002060"/>
              </a:solidFill>
              <a:latin typeface="Cambria"/>
              <a:ea typeface="Cambria"/>
              <a:cs typeface="Cambria"/>
              <a:sym typeface="Cambria"/>
            </a:endParaRPr>
          </a:p>
        </p:txBody>
      </p:sp>
      <p:pic>
        <p:nvPicPr>
          <p:cNvPr id="948" name="Google Shape;948;p111"/>
          <p:cNvPicPr preferRelativeResize="0">
            <a:picLocks noGrp="1"/>
          </p:cNvPicPr>
          <p:nvPr>
            <p:ph type="body" idx="1"/>
          </p:nvPr>
        </p:nvPicPr>
        <p:blipFill rotWithShape="1">
          <a:blip r:embed="rId3">
            <a:alphaModFix/>
          </a:blip>
          <a:srcRect/>
          <a:stretch/>
        </p:blipFill>
        <p:spPr>
          <a:xfrm>
            <a:off x="381000" y="1612707"/>
            <a:ext cx="2285633" cy="3416493"/>
          </a:xfrm>
          <a:prstGeom prst="rect">
            <a:avLst/>
          </a:prstGeom>
          <a:noFill/>
          <a:ln>
            <a:noFill/>
          </a:ln>
        </p:spPr>
      </p:pic>
      <p:sp>
        <p:nvSpPr>
          <p:cNvPr id="949" name="Google Shape;949;p1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99</a:t>
            </a:fld>
            <a:endParaRPr/>
          </a:p>
        </p:txBody>
      </p:sp>
      <p:pic>
        <p:nvPicPr>
          <p:cNvPr id="950" name="Google Shape;950;p111"/>
          <p:cNvPicPr preferRelativeResize="0"/>
          <p:nvPr/>
        </p:nvPicPr>
        <p:blipFill rotWithShape="1">
          <a:blip r:embed="rId4">
            <a:alphaModFix/>
          </a:blip>
          <a:srcRect/>
          <a:stretch/>
        </p:blipFill>
        <p:spPr>
          <a:xfrm>
            <a:off x="2810078" y="4139570"/>
            <a:ext cx="3657600" cy="2438400"/>
          </a:xfrm>
          <a:prstGeom prst="rect">
            <a:avLst/>
          </a:prstGeom>
          <a:noFill/>
          <a:ln>
            <a:noFill/>
          </a:ln>
        </p:spPr>
      </p:pic>
      <p:pic>
        <p:nvPicPr>
          <p:cNvPr id="951" name="Google Shape;951;p111"/>
          <p:cNvPicPr preferRelativeResize="0"/>
          <p:nvPr/>
        </p:nvPicPr>
        <p:blipFill rotWithShape="1">
          <a:blip r:embed="rId5">
            <a:alphaModFix/>
          </a:blip>
          <a:srcRect/>
          <a:stretch/>
        </p:blipFill>
        <p:spPr>
          <a:xfrm>
            <a:off x="2819769" y="1653634"/>
            <a:ext cx="3657600" cy="2416628"/>
          </a:xfrm>
          <a:prstGeom prst="rect">
            <a:avLst/>
          </a:prstGeom>
          <a:noFill/>
          <a:ln>
            <a:noFill/>
          </a:ln>
        </p:spPr>
      </p:pic>
      <p:pic>
        <p:nvPicPr>
          <p:cNvPr id="952" name="Google Shape;952;p111" descr="Cover image for A is for America : a patriotic alphabet book"/>
          <p:cNvPicPr preferRelativeResize="0"/>
          <p:nvPr/>
        </p:nvPicPr>
        <p:blipFill rotWithShape="1">
          <a:blip r:embed="rId6">
            <a:alphaModFix/>
          </a:blip>
          <a:srcRect/>
          <a:stretch/>
        </p:blipFill>
        <p:spPr>
          <a:xfrm>
            <a:off x="6486323" y="4183593"/>
            <a:ext cx="2660920" cy="2128736"/>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121</Slides>
  <Notes>121</Notes>
  <HiddenSlides>0</HiddenSlides>
  <ScaleCrop>false</ScaleCrop>
  <HeadingPairs>
    <vt:vector size="4" baseType="variant">
      <vt:variant>
        <vt:lpstr>Theme</vt:lpstr>
      </vt:variant>
      <vt:variant>
        <vt:i4>1</vt:i4>
      </vt:variant>
      <vt:variant>
        <vt:lpstr>Slide Titles</vt:lpstr>
      </vt:variant>
      <vt:variant>
        <vt:i4>121</vt:i4>
      </vt:variant>
    </vt:vector>
  </HeadingPairs>
  <TitlesOfParts>
    <vt:vector size="122" baseType="lpstr">
      <vt:lpstr>Office Theme</vt:lpstr>
      <vt:lpstr>  Civic Literacy for K-5  </vt:lpstr>
      <vt:lpstr>Shared Folder for Today’s Workshop</vt:lpstr>
      <vt:lpstr>Why teach civics?</vt:lpstr>
      <vt:lpstr>How Can We Develop Informed, Engaged Citizens for a Democratic Society?</vt:lpstr>
      <vt:lpstr> New Jersey Student Learning Standards for Social Studies  </vt:lpstr>
      <vt:lpstr>Practices for NJ Social Studies Learning Standards</vt:lpstr>
      <vt:lpstr>Dispositions and Skills Developed</vt:lpstr>
      <vt:lpstr>Core Civics Concepts   How do citizens, civic ideals, and government institutions interact to balance the needs of individuals and the common good?</vt:lpstr>
      <vt:lpstr>What is a community?</vt:lpstr>
      <vt:lpstr>What community do you belong to?</vt:lpstr>
      <vt:lpstr>Create a picture wall</vt:lpstr>
      <vt:lpstr>What is the common good?</vt:lpstr>
      <vt:lpstr>The Common Good</vt:lpstr>
      <vt:lpstr>What is the Common Good?</vt:lpstr>
      <vt:lpstr>Working Together for  the Common Good</vt:lpstr>
      <vt:lpstr>Making Decisions for  the Common Good</vt:lpstr>
      <vt:lpstr>How do we work together  for the common good?</vt:lpstr>
      <vt:lpstr>What Is Authority?</vt:lpstr>
      <vt:lpstr>Why do we need rules and authority?</vt:lpstr>
      <vt:lpstr>What if we had no laws, no government, no one with authority?</vt:lpstr>
      <vt:lpstr>Why do we need rules and authority?</vt:lpstr>
      <vt:lpstr>Proposed class rules:</vt:lpstr>
      <vt:lpstr>What makes a good law or rule?</vt:lpstr>
      <vt:lpstr>What is the difference between power and authority?</vt:lpstr>
      <vt:lpstr>Is it power or authority?</vt:lpstr>
      <vt:lpstr>Where does the right to exercise authority come from? </vt:lpstr>
      <vt:lpstr>How does a bully make others do what he/she wants?</vt:lpstr>
      <vt:lpstr>  Children’s Literature                        Stand Tall Molly Lou Melon        by Patty Lovell    </vt:lpstr>
      <vt:lpstr> Abuse of Authority!</vt:lpstr>
      <vt:lpstr>What led to the Declaration of Independence?</vt:lpstr>
      <vt:lpstr>How do we prevent abuse of authority?</vt:lpstr>
      <vt:lpstr>How does the Constitution organize our government to prevent abuse of authority?</vt:lpstr>
      <vt:lpstr>How does the Constitution organize our government to prevent abuse of authority?</vt:lpstr>
      <vt:lpstr>How does Federalism work?</vt:lpstr>
      <vt:lpstr>Who has the power?</vt:lpstr>
      <vt:lpstr>Separation of powers</vt:lpstr>
      <vt:lpstr>New Jersey’s Governor</vt:lpstr>
      <vt:lpstr>New Jersey State Constitution Article V, Section I</vt:lpstr>
      <vt:lpstr>Who can be Governor of New Jersey?</vt:lpstr>
      <vt:lpstr>New Jersey’s Legislature</vt:lpstr>
      <vt:lpstr>New Jersey State House Tours  https://www.njstatehousetours.org/</vt:lpstr>
      <vt:lpstr>PowerPoint Presentation</vt:lpstr>
      <vt:lpstr>New Jersey’s Judiciary </vt:lpstr>
      <vt:lpstr>An Independent Judiciary</vt:lpstr>
      <vt:lpstr>County government in New Jersey</vt:lpstr>
      <vt:lpstr>PowerPoint Presentation</vt:lpstr>
      <vt:lpstr>New Jersey’s Counties: Sussex Passaic Bergen Hudson Essex Morris Warren Hunterdon Somerset Union Middlesex Mercer Monmouth Ocean Burlington Camden Gloucester Salem Cumberland Cape May </vt:lpstr>
      <vt:lpstr>PowerPoint Presentation</vt:lpstr>
      <vt:lpstr>Local Government in New Jersey </vt:lpstr>
      <vt:lpstr>New Jersey School Districts</vt:lpstr>
      <vt:lpstr>How does the Constitution protect our basic rights?</vt:lpstr>
      <vt:lpstr>First Amendment</vt:lpstr>
      <vt:lpstr>What are the benefits of freedom of expression?</vt:lpstr>
      <vt:lpstr>Should there be limits to freedom of expression?</vt:lpstr>
      <vt:lpstr>When is it fair and reasonable to limit  free expression?</vt:lpstr>
      <vt:lpstr>What is fairness or justice?</vt:lpstr>
      <vt:lpstr>What is fairness or justice?</vt:lpstr>
      <vt:lpstr>Is distributive, corrective or procedural justice involved?</vt:lpstr>
      <vt:lpstr>Intellectual Tools for resolving issues of distributive justice (how to share)</vt:lpstr>
      <vt:lpstr>Distributive Justice: What would be the fair thing to do in each situation?</vt:lpstr>
      <vt:lpstr>Intellectual Tools for Solving Problems of Corrective Justice</vt:lpstr>
      <vt:lpstr>Corrective Justice: Addressing wrongs and injuries</vt:lpstr>
      <vt:lpstr>Procedural Justice/Due Process</vt:lpstr>
      <vt:lpstr>Fifth Amendment</vt:lpstr>
      <vt:lpstr>Identify the procedural justice issue in each of these situations</vt:lpstr>
      <vt:lpstr>What are fair procedures?</vt:lpstr>
      <vt:lpstr>How do we make decisions in a democracy?</vt:lpstr>
      <vt:lpstr>The Right to Vote</vt:lpstr>
      <vt:lpstr>The Right to Vote</vt:lpstr>
      <vt:lpstr>The Right to Vote</vt:lpstr>
      <vt:lpstr>PowerPoint Presentation</vt:lpstr>
      <vt:lpstr>What is responsibility?</vt:lpstr>
      <vt:lpstr>How do we get responsibilities?</vt:lpstr>
      <vt:lpstr>What are some benefits and costs of a responsibility?</vt:lpstr>
      <vt:lpstr>Harriet Tubman’s Responsibilities</vt:lpstr>
      <vt:lpstr>Responsibilities of a public position and Civic Virtue</vt:lpstr>
      <vt:lpstr>iCivics Lessons about  Civic Virtue - K-2</vt:lpstr>
      <vt:lpstr>How do we decide who is responsible?</vt:lpstr>
      <vt:lpstr>Intellectual Tool Chart: Responsibility</vt:lpstr>
      <vt:lpstr>PowerPoint Presentation</vt:lpstr>
      <vt:lpstr>Directions for a Hearing with the Lorax</vt:lpstr>
      <vt:lpstr>Who is a citizen of the United States?</vt:lpstr>
      <vt:lpstr>What are the responsibilities of citizenship?</vt:lpstr>
      <vt:lpstr>Children’s Literature - Civic Virtue and Civic Mindedness</vt:lpstr>
      <vt:lpstr>We the People: The Citizen and the Constitution</vt:lpstr>
      <vt:lpstr>We the People: The Citizen  and the Constitution</vt:lpstr>
      <vt:lpstr>Simulated Congressional or Legislative Hearings </vt:lpstr>
      <vt:lpstr>Simulated Congressional or Legislative Hearings </vt:lpstr>
      <vt:lpstr>Level 1 We the People Hearing Question - Unit 4 </vt:lpstr>
      <vt:lpstr>Level 1 We the People Hearing Question - Unit 5 </vt:lpstr>
      <vt:lpstr>How Can You Prepare Your  Students for a Simulated Hearing?</vt:lpstr>
      <vt:lpstr>Simulated Congressional or Legislative Hearings </vt:lpstr>
      <vt:lpstr>What is the role of a member of a community in a classroom? Of a citizen in a democratic society?</vt:lpstr>
      <vt:lpstr>iCivics Lessons about being  Civic Minded &amp; the Common Good</vt:lpstr>
      <vt:lpstr>The common good: How can you improve your community?</vt:lpstr>
      <vt:lpstr>PowerPoint Presentation</vt:lpstr>
      <vt:lpstr>PowerPoint Presentation</vt:lpstr>
      <vt:lpstr>PowerPoint Presentation</vt:lpstr>
      <vt:lpstr>What do symbols say about our country?</vt:lpstr>
      <vt:lpstr>What are American Values?</vt:lpstr>
      <vt:lpstr>Core Civics Concepts   How do citizens, civic ideals, and government institutions interact to balance the needs of individuals and the common good?</vt:lpstr>
      <vt:lpstr>K-5 Civic Toolkit: Foundations of Democracy</vt:lpstr>
      <vt:lpstr>  New Jersey History and Government Lessons  </vt:lpstr>
      <vt:lpstr>Colonial New Jersey</vt:lpstr>
      <vt:lpstr>New Jersey: Crossroads of the American Revolution</vt:lpstr>
      <vt:lpstr>New Jersey: Powerhouse of  Innovations and Economic Development</vt:lpstr>
      <vt:lpstr>New Jersey: Powerhouse of Innovation and Economic Development</vt:lpstr>
      <vt:lpstr>Across the Curriculum Lessons with Lighthouses </vt:lpstr>
      <vt:lpstr>Canal Transportation in New Jersey</vt:lpstr>
      <vt:lpstr>Children’s Literature Connections</vt:lpstr>
      <vt:lpstr>Steamboats and Steam Locomotives </vt:lpstr>
      <vt:lpstr>Trains Across New Jersey</vt:lpstr>
      <vt:lpstr>This is an ad from The New Jersey Gazette, Nov. 15, 1780 offering a $1000 reward for a runaway slave.  Source: Princeton &amp; Slavery | "One Thousand Dollars Reward" for Caesar</vt:lpstr>
      <vt:lpstr>The Underground Railroad in New Jersey </vt:lpstr>
      <vt:lpstr> New Jersey “Conductors”</vt:lpstr>
      <vt:lpstr>PowerPoint Presentation</vt:lpstr>
      <vt:lpstr>Research shows that…</vt:lpstr>
      <vt:lpstr>Teaching Controversial Issues</vt:lpstr>
      <vt:lpstr>Protections and Limitations  for New Jersey Teachers</vt:lpstr>
      <vt:lpstr>Where can you find 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modified xsi:type="dcterms:W3CDTF">2026-07-24T15:38:07Z</dcterms:modified>
</cp:coreProperties>
</file>